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tags/tag140.xml" ContentType="application/vnd.openxmlformats-officedocument.presentationml.tags+xml"/>
  <Override PartName="/ppt/tags/tag238.xml" ContentType="application/vnd.openxmlformats-officedocument.presentationml.tags+xml"/>
  <Override PartName="/ppt/tags/tag285.xml" ContentType="application/vnd.openxmlformats-officedocument.presentationml.tags+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tags/tag216.xml" ContentType="application/vnd.openxmlformats-officedocument.presentationml.tags+xml"/>
  <Override PartName="/ppt/tags/tag263.xml" ContentType="application/vnd.openxmlformats-officedocument.presentationml.tags+xml"/>
  <Default Extension="xml" ContentType="application/xml"/>
  <Override PartName="/ppt/slides/slide50.xml" ContentType="application/vnd.openxmlformats-officedocument.presentationml.slide+xml"/>
  <Override PartName="/ppt/tags/tag38.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notesSlides/notesSlide63.xml" ContentType="application/vnd.openxmlformats-officedocument.presentationml.notesSlide+xml"/>
  <Override PartName="/ppt/tags/tag241.xml" ContentType="application/vnd.openxmlformats-officedocument.presentationml.tags+xml"/>
  <Override PartName="/ppt/tags/tag16.xml" ContentType="application/vnd.openxmlformats-officedocument.presentationml.tags+xml"/>
  <Override PartName="/ppt/tags/tag63.xml" ContentType="application/vnd.openxmlformats-officedocument.presentationml.tags+xml"/>
  <Override PartName="/ppt/notesSlides/notesSlide41.xml" ContentType="application/vnd.openxmlformats-officedocument.presentationml.notesSlide+xml"/>
  <Override PartName="/ppt/tags/tag178.xml" ContentType="application/vnd.openxmlformats-officedocument.presentationml.tags+xml"/>
  <Override PartName="/ppt/tags/tag109.xml" ContentType="application/vnd.openxmlformats-officedocument.presentationml.tags+xml"/>
  <Override PartName="/ppt/tags/tag156.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279.xml" ContentType="application/vnd.openxmlformats-officedocument.presentationml.tags+xml"/>
  <Override PartName="/ppt/slides/slide88.xml" ContentType="application/vnd.openxmlformats-officedocument.presentationml.slide+xml"/>
  <Override PartName="/ppt/tags/tag134.xml" ContentType="application/vnd.openxmlformats-officedocument.presentationml.tags+xml"/>
  <Override PartName="/ppt/tags/tag181.xml" ContentType="application/vnd.openxmlformats-officedocument.presentationml.tags+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tags/tag112.xml" ContentType="application/vnd.openxmlformats-officedocument.presentationml.tags+xml"/>
  <Override PartName="/ppt/notesSlides/notesSlide79.xml" ContentType="application/vnd.openxmlformats-officedocument.presentationml.notesSlide+xml"/>
  <Override PartName="/ppt/tags/tag257.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79.xml" ContentType="application/vnd.openxmlformats-officedocument.presentationml.tags+xml"/>
  <Override PartName="/ppt/notesSlides/notesSlide57.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Default Extension="emf" ContentType="image/x-emf"/>
  <Override PartName="/ppt/tags/tag235.xml" ContentType="application/vnd.openxmlformats-officedocument.presentationml.tags+xml"/>
  <Override PartName="/ppt/tags/tag282.xml" ContentType="application/vnd.openxmlformats-officedocument.presentationml.tags+xml"/>
  <Override PartName="/ppt/slides/slide22.xml" ContentType="application/vnd.openxmlformats-officedocument.presentationml.slide+xml"/>
  <Override PartName="/ppt/tags/tag57.xml" ContentType="application/vnd.openxmlformats-officedocument.presentationml.tags+xml"/>
  <Override PartName="/ppt/notesSlides/notesSlide35.xml" ContentType="application/vnd.openxmlformats-officedocument.presentationml.notesSlide+xml"/>
  <Override PartName="/ppt/tags/tag213.xml" ContentType="application/vnd.openxmlformats-officedocument.presentationml.tags+xml"/>
  <Override PartName="/ppt/tags/tag260.xml" ContentType="application/vnd.openxmlformats-officedocument.presentationml.tags+xml"/>
  <Override PartName="/ppt/notesSlides/notesSlide82.xml" ContentType="application/vnd.openxmlformats-officedocument.presentationml.notesSlide+xml"/>
  <Override PartName="/ppt/tags/tag35.xml" ContentType="application/vnd.openxmlformats-officedocument.presentationml.tags+xml"/>
  <Override PartName="/ppt/notesSlides/notesSlide13.xml" ContentType="application/vnd.openxmlformats-officedocument.presentationml.notesSlide+xml"/>
  <Override PartName="/ppt/tags/tag82.xml" ContentType="application/vnd.openxmlformats-officedocument.presentationml.tags+xml"/>
  <Override PartName="/ppt/tags/tag197.xml" ContentType="application/vnd.openxmlformats-officedocument.presentationml.tags+xml"/>
  <Override PartName="/ppt/notesSlides/notesSlide60.xml" ContentType="application/vnd.openxmlformats-officedocument.presentationml.notesSlide+xml"/>
  <Override PartName="/ppt/tags/tag128.xml" ContentType="application/vnd.openxmlformats-officedocument.presentationml.tags+xml"/>
  <Override PartName="/ppt/tags/tag175.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298.xml" ContentType="application/vnd.openxmlformats-officedocument.presentationml.tags+xml"/>
  <Override PartName="/ppt/notesSlides/notesSlide4.xml" ContentType="application/vnd.openxmlformats-officedocument.presentationml.notesSlide+xml"/>
  <Override PartName="/ppt/tags/tag106.xml" ContentType="application/vnd.openxmlformats-officedocument.presentationml.tags+xml"/>
  <Override PartName="/ppt/tags/tag153.xml" ContentType="application/vnd.openxmlformats-officedocument.presentationml.tags+xml"/>
  <Override PartName="/ppt/slides/slide38.xml" ContentType="application/vnd.openxmlformats-officedocument.presentationml.slide+xml"/>
  <Override PartName="/ppt/slides/slide85.xml" ContentType="application/vnd.openxmlformats-officedocument.presentationml.slide+xml"/>
  <Override PartName="/ppt/tags/tag131.xml" ContentType="application/vnd.openxmlformats-officedocument.presentationml.tags+xml"/>
  <Override PartName="/ppt/tags/tag229.xml" ContentType="application/vnd.openxmlformats-officedocument.presentationml.tags+xml"/>
  <Override PartName="/ppt/tags/tag276.xml" ContentType="application/vnd.openxmlformats-officedocument.presentationml.tags+xml"/>
  <Override PartName="/ppt/notesSlides/notesSlide98.xml" ContentType="application/vnd.openxmlformats-officedocument.presentationml.notesSlide+xml"/>
  <Override PartName="/ppt/tags/tag98.xml" ContentType="application/vnd.openxmlformats-officedocument.presentationml.tags+xml"/>
  <Override PartName="/ppt/notesSlides/notesSlide29.xml" ContentType="application/vnd.openxmlformats-officedocument.presentationml.notesSlide+xml"/>
  <Override PartName="/ppt/tags/tag207.xml" ContentType="application/vnd.openxmlformats-officedocument.presentationml.tags+xml"/>
  <Override PartName="/ppt/notesSlides/notesSlide76.xml" ContentType="application/vnd.openxmlformats-officedocument.presentationml.notesSlide+xml"/>
  <Override PartName="/ppt/tags/tag254.xml" ContentType="application/vnd.openxmlformats-officedocument.presentationml.tags+xml"/>
  <Override PartName="/ppt/slides/slide16.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notesSlides/notesSlide54.xml" ContentType="application/vnd.openxmlformats-officedocument.presentationml.notesSlide+xml"/>
  <Override PartName="/ppt/tags/tag232.xml" ContentType="application/vnd.openxmlformats-officedocument.presentationml.tags+xml"/>
  <Override PartName="/ppt/tags/tag54.xml" ContentType="application/vnd.openxmlformats-officedocument.presentationml.tags+xml"/>
  <Override PartName="/ppt/notesSlides/notesSlide32.xml" ContentType="application/vnd.openxmlformats-officedocument.presentationml.notesSlide+xml"/>
  <Override PartName="/ppt/tags/tag169.xml" ContentType="application/vnd.openxmlformats-officedocument.presentationml.tags+xml"/>
  <Override PartName="/ppt/tags/tag210.xml" ContentType="application/vnd.openxmlformats-officedocument.presentationml.tags+xml"/>
  <Override PartName="/ppt/tags/tag147.xml" ContentType="application/vnd.openxmlformats-officedocument.presentationml.tags+xml"/>
  <Override PartName="/ppt/tags/tag194.xml" ContentType="application/vnd.openxmlformats-officedocument.presentationml.tags+xml"/>
  <Override PartName="/ppt/slides/slide79.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172.xml" ContentType="application/vnd.openxmlformats-officedocument.presentationml.tags+xml"/>
  <Override PartName="/ppt/slides/slide57.xml" ContentType="application/vnd.openxmlformats-officedocument.presentationml.slide+xml"/>
  <Override PartName="/ppt/notesSlides/notesSlide1.xml" ContentType="application/vnd.openxmlformats-officedocument.presentationml.notesSlide+xml"/>
  <Override PartName="/ppt/tags/tag103.xml" ContentType="application/vnd.openxmlformats-officedocument.presentationml.tags+xml"/>
  <Override PartName="/ppt/tags/tag150.xml" ContentType="application/vnd.openxmlformats-officedocument.presentationml.tags+xml"/>
  <Override PartName="/ppt/tags/tag248.xml" ContentType="application/vnd.openxmlformats-officedocument.presentationml.tags+xml"/>
  <Override PartName="/ppt/tags/tag295.xml" ContentType="application/vnd.openxmlformats-officedocument.presentationml.tags+xml"/>
  <Override PartName="/ppt/notesSlides/notesSlide48.xml" ContentType="application/vnd.openxmlformats-officedocument.presentationml.notesSlide+xml"/>
  <Override PartName="/ppt/tags/tag226.xml" ContentType="application/vnd.openxmlformats-officedocument.presentationml.tags+xml"/>
  <Override PartName="/ppt/tags/tag273.xml" ContentType="application/vnd.openxmlformats-officedocument.presentationml.tags+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84.xml" ContentType="application/vnd.openxmlformats-officedocument.presentationml.tags+xml"/>
  <Override PartName="/ppt/tags/tag95.xml" ContentType="application/vnd.openxmlformats-officedocument.presentationml.tags+xml"/>
  <Override PartName="/ppt/notesSlides/notesSlide26.xml" ContentType="application/vnd.openxmlformats-officedocument.presentationml.notesSlide+xml"/>
  <Override PartName="/ppt/tags/tag188.xml" ContentType="application/vnd.openxmlformats-officedocument.presentationml.tags+xml"/>
  <Override PartName="/ppt/tags/tag199.xml" ContentType="application/vnd.openxmlformats-officedocument.presentationml.tags+xml"/>
  <Override PartName="/ppt/tags/tag204.xml" ContentType="application/vnd.openxmlformats-officedocument.presentationml.tags+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tags/tag251.xml" ContentType="application/vnd.openxmlformats-officedocument.presentationml.tags+xml"/>
  <Override PartName="/ppt/slideLayouts/slideLayout12.xml" ContentType="application/vnd.openxmlformats-officedocument.presentationml.slideLayout+xml"/>
  <Override PartName="/ppt/tags/tag26.xml" ContentType="application/vnd.openxmlformats-officedocument.presentationml.tags+xml"/>
  <Override PartName="/ppt/tags/tag73.xml" ContentType="application/vnd.openxmlformats-officedocument.presentationml.tags+xml"/>
  <Override PartName="/ppt/tags/tag177.xml" ContentType="application/vnd.openxmlformats-officedocument.presentationml.tags+xml"/>
  <Override PartName="/ppt/notesSlides/notesSlide51.xml" ContentType="application/vnd.openxmlformats-officedocument.presentationml.notesSlide+xml"/>
  <Override PartName="/ppt/tags/tag240.xml" ContentType="application/vnd.openxmlformats-officedocument.presentationml.tags+xml"/>
  <Override PartName="/ppt/tags/tag15.xml" ContentType="application/vnd.openxmlformats-officedocument.presentationml.tags+xml"/>
  <Override PartName="/ppt/tags/tag62.xml" ContentType="application/vnd.openxmlformats-officedocument.presentationml.tags+xml"/>
  <Override PartName="/ppt/tags/tag119.xml" ContentType="application/vnd.openxmlformats-officedocument.presentationml.tags+xml"/>
  <Override PartName="/ppt/notesSlides/notesSlide40.xml" ContentType="application/vnd.openxmlformats-officedocument.presentationml.notesSlide+xml"/>
  <Override PartName="/ppt/tags/tag166.xml" ContentType="application/vnd.openxmlformats-officedocument.presentationml.tags+xml"/>
  <Override PartName="/ppt/slides/slide98.xml" ContentType="application/vnd.openxmlformats-officedocument.presentationml.slide+xml"/>
  <Override PartName="/ppt/notesSlides/notesSlide6.xml" ContentType="application/vnd.openxmlformats-officedocument.presentationml.notesSlide+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tags/tag155.xml" ContentType="application/vnd.openxmlformats-officedocument.presentationml.tags+xml"/>
  <Override PartName="/ppt/tags/tag289.xml" ContentType="application/vnd.openxmlformats-officedocument.presentationml.tags+xml"/>
  <Override PartName="/ppt/slides/slide87.xml" ContentType="application/vnd.openxmlformats-officedocument.presentationml.slide+xml"/>
  <Override PartName="/ppt/tags/tag133.xml" ContentType="application/vnd.openxmlformats-officedocument.presentationml.tags+xml"/>
  <Override PartName="/ppt/tags/tag144.xml" ContentType="application/vnd.openxmlformats-officedocument.presentationml.tags+xml"/>
  <Override PartName="/ppt/tags/tag180.xml" ContentType="application/vnd.openxmlformats-officedocument.presentationml.tags+xml"/>
  <Override PartName="/ppt/tags/tag191.xml" ContentType="application/vnd.openxmlformats-officedocument.presentationml.tags+xml"/>
  <Override PartName="/ppt/tags/tag278.xml" ContentType="application/vnd.openxmlformats-officedocument.presentationml.tags+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tags/tag122.xml" ContentType="application/vnd.openxmlformats-officedocument.presentationml.tags+xml"/>
  <Override PartName="/ppt/tags/tag209.xml" ContentType="application/vnd.openxmlformats-officedocument.presentationml.tags+xml"/>
  <Override PartName="/ppt/notesSlides/notesSlide78.xml" ContentType="application/vnd.openxmlformats-officedocument.presentationml.notesSlide+xml"/>
  <Override PartName="/ppt/tags/tag256.xml" ContentType="application/vnd.openxmlformats-officedocument.presentationml.tags+xml"/>
  <Override PartName="/ppt/tags/tag267.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notesSlides/notesSlide67.xml" ContentType="application/vnd.openxmlformats-officedocument.presentationml.notesSlide+xml"/>
  <Override PartName="/ppt/tags/tag245.xml" ContentType="application/vnd.openxmlformats-officedocument.presentationml.tags+xml"/>
  <Override PartName="/ppt/tags/tag292.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tags/tag234.xml" ContentType="application/vnd.openxmlformats-officedocument.presentationml.tags+xml"/>
  <Override PartName="/ppt/tags/tag281.xml" ContentType="application/vnd.openxmlformats-officedocument.presentationml.tags+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tags/tag223.xml" ContentType="application/vnd.openxmlformats-officedocument.presentationml.tags+xml"/>
  <Override PartName="/ppt/notesSlides/notesSlide81.xml" ContentType="application/vnd.openxmlformats-officedocument.presentationml.notesSlide+xml"/>
  <Override PartName="/ppt/tags/tag270.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tags/tag92.xml" ContentType="application/vnd.openxmlformats-officedocument.presentationml.tags+xml"/>
  <Override PartName="/ppt/notesSlides/notesSlide23.xml" ContentType="application/vnd.openxmlformats-officedocument.presentationml.notesSlide+xml"/>
  <Override PartName="/ppt/tags/tag149.xml" ContentType="application/vnd.openxmlformats-officedocument.presentationml.tags+xml"/>
  <Override PartName="/ppt/tags/tag196.xml" ContentType="application/vnd.openxmlformats-officedocument.presentationml.tags+xml"/>
  <Override PartName="/ppt/tags/tag201.xml" ContentType="application/vnd.openxmlformats-officedocument.presentationml.tags+xml"/>
  <Override PartName="/ppt/tags/tag212.xml" ContentType="application/vnd.openxmlformats-officedocument.presentationml.tags+xml"/>
  <Override PartName="/ppt/notesSlides/notesSlide70.xml" ContentType="application/vnd.openxmlformats-officedocument.presentationml.notesSlide+xml"/>
  <Override PartName="/docProps/custom.xml" ContentType="application/vnd.openxmlformats-officedocument.custom-properties+xml"/>
  <Override PartName="/ppt/tags/tag34.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138.xml" ContentType="application/vnd.openxmlformats-officedocument.presentationml.tags+xml"/>
  <Override PartName="/ppt/tags/tag185.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27.xml" ContentType="application/vnd.openxmlformats-officedocument.presentationml.tags+xml"/>
  <Override PartName="/ppt/tags/tag163.xml" ContentType="application/vnd.openxmlformats-officedocument.presentationml.tags+xml"/>
  <Override PartName="/ppt/tags/tag174.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302.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tags/tag141.xml" ContentType="application/vnd.openxmlformats-officedocument.presentationml.tags+xml"/>
  <Override PartName="/ppt/tags/tag228.xml" ContentType="application/vnd.openxmlformats-officedocument.presentationml.tags+xml"/>
  <Override PartName="/ppt/tags/tag239.xml" ContentType="application/vnd.openxmlformats-officedocument.presentationml.tags+xml"/>
  <Override PartName="/ppt/tags/tag275.xml" ContentType="application/vnd.openxmlformats-officedocument.presentationml.tags+xml"/>
  <Override PartName="/ppt/tags/tag286.xml" ContentType="application/vnd.openxmlformats-officedocument.presentationml.tags+xml"/>
  <Override PartName="/ppt/notesSlides/notesSlide97.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ags/tag130.xml" ContentType="application/vnd.openxmlformats-officedocument.presentationml.tags+xml"/>
  <Override PartName="/ppt/notesSlides/notesSlide39.xml" ContentType="application/vnd.openxmlformats-officedocument.presentationml.notesSlide+xml"/>
  <Override PartName="/ppt/tags/tag217.xml" ContentType="application/vnd.openxmlformats-officedocument.presentationml.tags+xml"/>
  <Override PartName="/ppt/tags/tag264.xml" ContentType="application/vnd.openxmlformats-officedocument.presentationml.tags+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tags/tag86.xml" ContentType="application/vnd.openxmlformats-officedocument.presentationml.tags+xml"/>
  <Override PartName="/ppt/tags/tag97.xml" ContentType="application/vnd.openxmlformats-officedocument.presentationml.tags+xml"/>
  <Override PartName="/ppt/notesSlides/notesSlide28.xml" ContentType="application/vnd.openxmlformats-officedocument.presentationml.notesSlide+xml"/>
  <Override PartName="/ppt/tags/tag206.xml" ContentType="application/vnd.openxmlformats-officedocument.presentationml.tags+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tags/tag253.xml" ContentType="application/vnd.openxmlformats-officedocument.presentationml.tags+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tags/tag28.xml" ContentType="application/vnd.openxmlformats-officedocument.presentationml.tags+xml"/>
  <Override PartName="/ppt/tags/tag75.xml" ContentType="application/vnd.openxmlformats-officedocument.presentationml.tags+xml"/>
  <Override PartName="/ppt/tags/tag179.xml" ContentType="application/vnd.openxmlformats-officedocument.presentationml.tags+xml"/>
  <Override PartName="/ppt/notesSlides/notesSlide53.xml" ContentType="application/vnd.openxmlformats-officedocument.presentationml.notesSlide+xml"/>
  <Override PartName="/ppt/tags/tag231.xml" ContentType="application/vnd.openxmlformats-officedocument.presentationml.tags+xml"/>
  <Override PartName="/ppt/tags/tag242.xml" ContentType="application/vnd.openxmlformats-officedocument.presentationml.tags+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tags/tag168.xml" ContentType="application/vnd.openxmlformats-officedocument.presentationml.tags+xml"/>
  <Override PartName="/ppt/notesSlides/notesSlide42.xml" ContentType="application/vnd.openxmlformats-officedocument.presentationml.notesSlide+xml"/>
  <Override PartName="/ppt/tags/tag220.xml" ContentType="application/vnd.openxmlformats-officedocument.presentationml.tags+xml"/>
  <Override PartName="/ppt/notesSlides/notesSlide8.xml" ContentType="application/vnd.openxmlformats-officedocument.presentationml.notesSlide+xml"/>
  <Default Extension="gif" ContentType="image/gif"/>
  <Override PartName="/ppt/tags/tag53.xml" ContentType="application/vnd.openxmlformats-officedocument.presentationml.tags+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157.xml" ContentType="application/vnd.openxmlformats-officedocument.presentationml.tags+xml"/>
  <Default Extension="vml" ContentType="application/vnd.openxmlformats-officedocument.vmlDrawing"/>
  <Override PartName="/ppt/slides/slide89.xml" ContentType="application/vnd.openxmlformats-officedocument.presentationml.slide+xml"/>
  <Override PartName="/ppt/tags/tag31.xml" ContentType="application/vnd.openxmlformats-officedocument.presentationml.tags+xml"/>
  <Override PartName="/ppt/tags/tag42.xml" ContentType="application/vnd.openxmlformats-officedocument.presentationml.tags+xml"/>
  <Override PartName="/ppt/tags/tag135.xml" ContentType="application/vnd.openxmlformats-officedocument.presentationml.tags+xml"/>
  <Override PartName="/ppt/tags/tag146.xml" ContentType="application/vnd.openxmlformats-officedocument.presentationml.tags+xml"/>
  <Override PartName="/ppt/tags/tag182.xml" ContentType="application/vnd.openxmlformats-officedocument.presentationml.tags+xml"/>
  <Override PartName="/ppt/tags/tag193.xml" ContentType="application/vnd.openxmlformats-officedocument.presentationml.tags+xml"/>
  <Override PartName="/ppt/slides/slide78.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tags/tag160.xml" ContentType="application/vnd.openxmlformats-officedocument.presentationml.tags+xml"/>
  <Override PartName="/ppt/notesSlides/notesSlide69.xml" ContentType="application/vnd.openxmlformats-officedocument.presentationml.notesSlide+xml"/>
  <Override PartName="/ppt/tags/tag247.xml" ContentType="application/vnd.openxmlformats-officedocument.presentationml.tags+xml"/>
  <Override PartName="/ppt/tags/tag258.xml" ContentType="application/vnd.openxmlformats-officedocument.presentationml.tags+xml"/>
  <Override PartName="/ppt/tags/tag294.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tags/tag102.xml" ContentType="application/vnd.openxmlformats-officedocument.presentationml.tags+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tags/tag236.xml" ContentType="application/vnd.openxmlformats-officedocument.presentationml.tags+xml"/>
  <Override PartName="/ppt/tags/tag283.xml" ContentType="application/vnd.openxmlformats-officedocument.presentationml.tags+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Override PartName="/ppt/tags/tag225.xml" ContentType="application/vnd.openxmlformats-officedocument.presentationml.tags+xml"/>
  <Override PartName="/ppt/notesSlides/notesSlide83.xml" ContentType="application/vnd.openxmlformats-officedocument.presentationml.notesSlide+xml"/>
  <Override PartName="/ppt/tags/tag27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tags/tag47.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tags/tag198.xml" ContentType="application/vnd.openxmlformats-officedocument.presentationml.tags+xml"/>
  <Override PartName="/ppt/tags/tag203.xml" ContentType="application/vnd.openxmlformats-officedocument.presentationml.tags+xml"/>
  <Override PartName="/ppt/tags/tag214.xml" ContentType="application/vnd.openxmlformats-officedocument.presentationml.tags+xml"/>
  <Override PartName="/ppt/notesSlides/notesSlide72.xml" ContentType="application/vnd.openxmlformats-officedocument.presentationml.notesSlide+xml"/>
  <Override PartName="/ppt/tags/tag250.xml" ContentType="application/vnd.openxmlformats-officedocument.presentationml.tags+xml"/>
  <Override PartName="/ppt/tags/tag261.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Override PartName="/ppt/tags/tag36.xml" ContentType="application/vnd.openxmlformats-officedocument.presentationml.tags+xml"/>
  <Override PartName="/ppt/notesSlides/notesSlide14.xml" ContentType="application/vnd.openxmlformats-officedocument.presentationml.notesSlide+xml"/>
  <Override PartName="/ppt/tags/tag83.xml" ContentType="application/vnd.openxmlformats-officedocument.presentationml.tags+xml"/>
  <Override PartName="/ppt/tags/tag187.xml" ContentType="application/vnd.openxmlformats-officedocument.presentationml.tags+xml"/>
  <Override PartName="/ppt/notesSlides/notesSlide6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29.xml" ContentType="application/vnd.openxmlformats-officedocument.presentationml.tags+xml"/>
  <Override PartName="/ppt/tags/tag165.xml" ContentType="application/vnd.openxmlformats-officedocument.presentationml.tags+xml"/>
  <Override PartName="/ppt/tags/tag176.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tags/tag107.xml" ContentType="application/vnd.openxmlformats-officedocument.presentationml.tags+xml"/>
  <Override PartName="/ppt/tags/tag154.xml" ContentType="application/vnd.openxmlformats-officedocument.presentationml.tags+xml"/>
  <Override PartName="/ppt/tags/tag299.xml" ContentType="application/vnd.openxmlformats-officedocument.presentationml.tags+xml"/>
  <Override PartName="/ppt/tags/tag304.xml" ContentType="application/vnd.openxmlformats-officedocument.presentationml.tags+xml"/>
  <Override PartName="/ppt/slides/slide97.xml" ContentType="application/vnd.openxmlformats-officedocument.presentationml.slide+xml"/>
  <Override PartName="/ppt/notesSlides/notesSlide5.xml" ContentType="application/vnd.openxmlformats-officedocument.presentationml.notesSlide+xml"/>
  <Override PartName="/ppt/tags/tag143.xml" ContentType="application/vnd.openxmlformats-officedocument.presentationml.tags+xml"/>
  <Override PartName="/ppt/tags/tag190.xml" ContentType="application/vnd.openxmlformats-officedocument.presentationml.tags+xml"/>
  <Override PartName="/ppt/tags/tag277.xml" ContentType="application/vnd.openxmlformats-officedocument.presentationml.tags+xml"/>
  <Override PartName="/ppt/tags/tag288.xml" ContentType="application/vnd.openxmlformats-officedocument.presentationml.tags+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ags/tag132.xml" ContentType="application/vnd.openxmlformats-officedocument.presentationml.tags+xml"/>
  <Override PartName="/ppt/tags/tag219.xml" ContentType="application/vnd.openxmlformats-officedocument.presentationml.tags+xml"/>
  <Override PartName="/ppt/tags/tag266.xml" ContentType="application/vnd.openxmlformats-officedocument.presentationml.tags+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tags/tag99.xml" ContentType="application/vnd.openxmlformats-officedocument.presentationml.tags+xml"/>
  <Override PartName="/ppt/tags/tag110.xml" ContentType="application/vnd.openxmlformats-officedocument.presentationml.tags+xml"/>
  <Override PartName="/ppt/tags/tag121.xml" ContentType="application/vnd.openxmlformats-officedocument.presentationml.tags+xml"/>
  <Override PartName="/ppt/tags/tag208.xml" ContentType="application/vnd.openxmlformats-officedocument.presentationml.tags+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tags/tag255.xml" ContentType="application/vnd.openxmlformats-officedocument.presentationml.tags+xml"/>
  <Override PartName="/ppt/slides/slide53.xml" ContentType="application/vnd.openxmlformats-officedocument.presentationml.slide+xml"/>
  <Override PartName="/ppt/tags/tag3.xml" ContentType="application/vnd.openxmlformats-officedocument.presentationml.tags+xml"/>
  <Default Extension="jpeg" ContentType="image/jpeg"/>
  <Override PartName="/ppt/tags/tag77.xml" ContentType="application/vnd.openxmlformats-officedocument.presentationml.tags+xml"/>
  <Override PartName="/ppt/tags/tag88.xml" ContentType="application/vnd.openxmlformats-officedocument.presentationml.tags+xml"/>
  <Override PartName="/ppt/notesSlides/notesSlide55.xml" ContentType="application/vnd.openxmlformats-officedocument.presentationml.notesSlide+xml"/>
  <Override PartName="/ppt/tags/tag233.xml" ContentType="application/vnd.openxmlformats-officedocument.presentationml.tags+xml"/>
  <Override PartName="/ppt/tags/tag244.xml" ContentType="application/vnd.openxmlformats-officedocument.presentationml.tags+xml"/>
  <Override PartName="/ppt/tags/tag280.xml" ContentType="application/vnd.openxmlformats-officedocument.presentationml.tags+xml"/>
  <Override PartName="/ppt/tags/tag291.xml" ContentType="application/vnd.openxmlformats-officedocument.presentationml.tags+xml"/>
  <Override PartName="/ppt/activeX/activeX1.xml" ContentType="application/vnd.ms-office.activeX+xml"/>
  <Override PartName="/ppt/notesSlides/notesSlide100.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tags/tag19.xml" ContentType="application/vnd.openxmlformats-officedocument.presentationml.tags+xml"/>
  <Override PartName="/ppt/tags/tag66.xml" ContentType="application/vnd.openxmlformats-officedocument.presentationml.tags+xml"/>
  <Override PartName="/ppt/notesSlides/notesSlide44.xml" ContentType="application/vnd.openxmlformats-officedocument.presentationml.notesSlide+xml"/>
  <Override PartName="/ppt/tags/tag222.xml" ContentType="application/vnd.openxmlformats-officedocument.presentationml.tags+xml"/>
  <Override PartName="/ppt/notesSlides/notesSlide91.xml" ContentType="application/vnd.openxmlformats-officedocument.presentationml.notesSlide+xml"/>
  <Override PartName="/ppt/slides/slide20.xml" ContentType="application/vnd.openxmlformats-officedocument.presentationml.slide+xml"/>
  <Override PartName="/ppt/tags/tag55.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159.xml" ContentType="application/vnd.openxmlformats-officedocument.presentationml.tags+xml"/>
  <Override PartName="/ppt/tags/tag211.xml" ContentType="application/vnd.openxmlformats-officedocument.presentationml.tags+xml"/>
  <Override PartName="/ppt/notesSlides/notesSlide80.xml" ContentType="application/vnd.openxmlformats-officedocument.presentationml.notesSlide+xml"/>
  <Override PartName="/ppt/tags/tag3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48.xml" ContentType="application/vnd.openxmlformats-officedocument.presentationml.tags+xml"/>
  <Override PartName="/ppt/tags/tag184.xml" ContentType="application/vnd.openxmlformats-officedocument.presentationml.tags+xml"/>
  <Override PartName="/ppt/tags/tag195.xml" ContentType="application/vnd.openxmlformats-officedocument.presentationml.tags+xml"/>
  <Override PartName="/ppt/tags/tag200.xml" ContentType="application/vnd.openxmlformats-officedocument.presentationml.tags+xml"/>
  <Override PartName="/ppt/tags/tag22.xml" ContentType="application/vnd.openxmlformats-officedocument.presentationml.tags+xml"/>
  <Override PartName="/ppt/tags/tag126.xml" ContentType="application/vnd.openxmlformats-officedocument.presentationml.tags+xml"/>
  <Override PartName="/ppt/tags/tag173.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tags/tag249.xml" ContentType="application/vnd.openxmlformats-officedocument.presentationml.tags+xml"/>
  <Override PartName="/ppt/tags/tag296.xml" ContentType="application/vnd.openxmlformats-officedocument.presentationml.tags+xml"/>
  <Override PartName="/ppt/tags/tag301.xml" ContentType="application/vnd.openxmlformats-officedocument.presentationml.tags+xml"/>
  <Override PartName="/ppt/slides/slide58.xml" ContentType="application/vnd.openxmlformats-officedocument.presentationml.slide+xml"/>
  <Override PartName="/ppt/notesSlides/notesSlide2.xml" ContentType="application/vnd.openxmlformats-officedocument.presentationml.notesSlide+xml"/>
  <Override PartName="/ppt/tags/tag104.xml" ContentType="application/vnd.openxmlformats-officedocument.presentationml.tags+xml"/>
  <Override PartName="/ppt/tags/tag151.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notesSlides/notesSlide49.xml" ContentType="application/vnd.openxmlformats-officedocument.presentationml.notesSlide+xml"/>
  <Override PartName="/ppt/tags/tag227.xml" ContentType="application/vnd.openxmlformats-officedocument.presentationml.tags+xml"/>
  <Override PartName="/ppt/tags/tag274.xml" ContentType="application/vnd.openxmlformats-officedocument.presentationml.tags+xml"/>
  <Override PartName="/ppt/notesSlides/notesSlide96.xml" ContentType="application/vnd.openxmlformats-officedocument.presentationml.notesSlide+xml"/>
  <Override PartName="/ppt/tags/tag49.xml" ContentType="application/vnd.openxmlformats-officedocument.presentationml.tags+xml"/>
  <Override PartName="/ppt/tags/tag96.xml" ContentType="application/vnd.openxmlformats-officedocument.presentationml.tags+xml"/>
  <Override PartName="/ppt/notesSlides/notesSlide27.xml" ContentType="application/vnd.openxmlformats-officedocument.presentationml.notesSlide+xml"/>
  <Override PartName="/ppt/tags/tag205.xml" ContentType="application/vnd.openxmlformats-officedocument.presentationml.tags+xml"/>
  <Override PartName="/ppt/notesSlides/notesSlide74.xml" ContentType="application/vnd.openxmlformats-officedocument.presentationml.notesSlide+xml"/>
  <Override PartName="/ppt/tags/tag252.xml" ContentType="application/vnd.openxmlformats-officedocument.presentationml.tags+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189.xml" ContentType="application/vnd.openxmlformats-officedocument.presentationml.tags+xml"/>
  <Override PartName="/ppt/tableStyles.xml" ContentType="application/vnd.openxmlformats-officedocument.presentationml.tableStyles+xml"/>
  <Override PartName="/ppt/tags/tag27.xml" ContentType="application/vnd.openxmlformats-officedocument.presentationml.tags+xml"/>
  <Override PartName="/ppt/tags/tag74.xml" ContentType="application/vnd.openxmlformats-officedocument.presentationml.tags+xml"/>
  <Override PartName="/ppt/notesSlides/notesSlide52.xml" ContentType="application/vnd.openxmlformats-officedocument.presentationml.notesSlide+xml"/>
  <Override PartName="/ppt/tags/tag230.xml" ContentType="application/vnd.openxmlformats-officedocument.presentationml.tags+xml"/>
  <Override PartName="/ppt/tags/tag52.xml" ContentType="application/vnd.openxmlformats-officedocument.presentationml.tags+xml"/>
  <Override PartName="/ppt/notesSlides/notesSlide30.xml" ContentType="application/vnd.openxmlformats-officedocument.presentationml.notesSlide+xml"/>
  <Override PartName="/ppt/tags/tag167.xml" ContentType="application/vnd.openxmlformats-officedocument.presentationml.tags+xml"/>
  <Override PartName="/ppt/slides/slide99.xml" ContentType="application/vnd.openxmlformats-officedocument.presentationml.slide+xml"/>
  <Override PartName="/ppt/tags/tag145.xml" ContentType="application/vnd.openxmlformats-officedocument.presentationml.tags+xml"/>
  <Override PartName="/ppt/tags/tag192.xml" ContentType="application/vnd.openxmlformats-officedocument.presentationml.tags+xml"/>
  <Override PartName="/ppt/slides/slide77.xml" ContentType="application/vnd.openxmlformats-officedocument.presentationml.slide+xml"/>
  <Override PartName="/ppt/tags/tag30.xml" ContentType="application/vnd.openxmlformats-officedocument.presentationml.tags+xml"/>
  <Override PartName="/ppt/tags/tag268.xml" ContentType="application/vnd.openxmlformats-officedocument.presentationml.tags+xml"/>
  <Override PartName="/ppt/slides/slide5.xml" ContentType="application/vnd.openxmlformats-officedocument.presentationml.slide+xml"/>
  <Override PartName="/ppt/slideLayouts/slideLayout7.xml" ContentType="application/vnd.openxmlformats-officedocument.presentationml.slideLayout+xml"/>
  <Override PartName="/ppt/tags/tag123.xml" ContentType="application/vnd.openxmlformats-officedocument.presentationml.tags+xml"/>
  <Override PartName="/ppt/tags/tag170.xml" ContentType="application/vnd.openxmlformats-officedocument.presentationml.tags+xml"/>
  <Override PartName="/ppt/notesSlides/notesSlide68.xml" ContentType="application/vnd.openxmlformats-officedocument.presentationml.notesSlide+xml"/>
  <Override PartName="/ppt/slides/slide55.xml" ContentType="application/vnd.openxmlformats-officedocument.presentationml.slide+xml"/>
  <Override PartName="/ppt/tags/tag101.xml" ContentType="application/vnd.openxmlformats-officedocument.presentationml.tags+xml"/>
  <Override PartName="/ppt/tags/tag246.xml" ContentType="application/vnd.openxmlformats-officedocument.presentationml.tags+xml"/>
  <Override PartName="/ppt/tags/tag293.xml" ContentType="application/vnd.openxmlformats-officedocument.presentationml.tags+xml"/>
  <Override PartName="/ppt/slides/slide33.xml" ContentType="application/vnd.openxmlformats-officedocument.presentationml.slide+xml"/>
  <Override PartName="/ppt/slides/slide80.xml" ContentType="application/vnd.openxmlformats-officedocument.presentationml.slide+xml"/>
  <Override PartName="/ppt/tags/tag68.xml" ContentType="application/vnd.openxmlformats-officedocument.presentationml.tags+xml"/>
  <Override PartName="/ppt/notesSlides/notesSlide46.xml" ContentType="application/vnd.openxmlformats-officedocument.presentationml.notesSlide+xml"/>
  <Override PartName="/ppt/tags/tag224.xml" ContentType="application/vnd.openxmlformats-officedocument.presentationml.tags+xml"/>
  <Override PartName="/ppt/tags/tag271.xml" ContentType="application/vnd.openxmlformats-officedocument.presentationml.tags+xml"/>
  <Override PartName="/ppt/notesSlides/notesSlide93.xml" ContentType="application/vnd.openxmlformats-officedocument.presentationml.notes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46.xml" ContentType="application/vnd.openxmlformats-officedocument.presentationml.tags+xml"/>
  <Override PartName="/ppt/tags/tag93.xml" ContentType="application/vnd.openxmlformats-officedocument.presentationml.tags+xml"/>
  <Override PartName="/ppt/tags/tag139.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17.xml" ContentType="application/vnd.openxmlformats-officedocument.presentationml.tags+xml"/>
  <Override PartName="/ppt/tags/tag164.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notesSlides/notesSlide87.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218.xml" ContentType="application/vnd.openxmlformats-officedocument.presentationml.tags+xml"/>
  <Override PartName="/ppt/tags/tag265.xml" ContentType="application/vnd.openxmlformats-officedocument.presentationml.tags+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tags/tag87.xml" ContentType="application/vnd.openxmlformats-officedocument.presentationml.tags+xml"/>
  <Override PartName="/ppt/notesSlides/notesSlide65.xml" ContentType="application/vnd.openxmlformats-officedocument.presentationml.notesSlide+xml"/>
  <Override PartName="/ppt/tags/tag243.xml" ContentType="application/vnd.openxmlformats-officedocument.presentationml.tags+xml"/>
  <Override PartName="/ppt/tags/tag290.xml" ContentType="application/vnd.openxmlformats-officedocument.presentationml.tags+xml"/>
  <Default Extension="wmf" ContentType="image/x-wmf"/>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tags/tag18.xml" ContentType="application/vnd.openxmlformats-officedocument.presentationml.tags+xml"/>
  <Override PartName="/ppt/tags/tag65.xml" ContentType="application/vnd.openxmlformats-officedocument.presentationml.tags+xml"/>
  <Override PartName="/ppt/tags/tag158.xml" ContentType="application/vnd.openxmlformats-officedocument.presentationml.tags+xml"/>
  <Override PartName="/ppt/tags/tag221.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tags/tag90.xml" ContentType="application/vnd.openxmlformats-officedocument.presentationml.tags+xml"/>
  <Override PartName="/ppt/tags/tag136.xml" ContentType="application/vnd.openxmlformats-officedocument.presentationml.tags+xml"/>
  <Override PartName="/ppt/tags/tag183.xml" ContentType="application/vnd.openxmlformats-officedocument.presentationml.tags+xml"/>
  <Override PartName="/ppt/slides/slide68.xml" ContentType="application/vnd.openxmlformats-officedocument.presentationml.slide+xml"/>
  <Override PartName="/ppt/tags/tag21.xml" ContentType="application/vnd.openxmlformats-officedocument.presentationml.tags+xml"/>
  <Override PartName="/ppt/tags/tag114.xml" ContentType="application/vnd.openxmlformats-officedocument.presentationml.tags+xml"/>
  <Override PartName="/ppt/tags/tag161.xml" ContentType="application/vnd.openxmlformats-officedocument.presentationml.tags+xml"/>
  <Override PartName="/ppt/tags/tag259.xml" ContentType="application/vnd.openxmlformats-officedocument.presentationml.tags+xml"/>
  <Override PartName="/ppt/tags/tag7.xml" ContentType="application/vnd.openxmlformats-officedocument.presentationml.tags+xml"/>
  <Override PartName="/ppt/notesSlides/notesSlide59.xml" ContentType="application/vnd.openxmlformats-officedocument.presentationml.notesSlide+xml"/>
  <Override PartName="/ppt/tags/tag300.xml" ContentType="application/vnd.openxmlformats-officedocument.presentationml.tags+xml"/>
  <Override PartName="/ppt/slides/slide46.xml" ContentType="application/vnd.openxmlformats-officedocument.presentationml.slide+xml"/>
  <Override PartName="/ppt/slides/slide93.xml" ContentType="application/vnd.openxmlformats-officedocument.presentationml.slide+xml"/>
  <Override PartName="/ppt/tags/tag237.xml" ContentType="application/vnd.openxmlformats-officedocument.presentationml.tags+xml"/>
  <Override PartName="/ppt/tags/tag284.xml" ContentType="application/vnd.openxmlformats-officedocument.presentationml.tags+xml"/>
  <Override PartName="/ppt/slides/slide24.xml" ContentType="application/vnd.openxmlformats-officedocument.presentationml.slide+xml"/>
  <Override PartName="/ppt/slides/slide71.xml" ContentType="application/vnd.openxmlformats-officedocument.presentationml.slide+xml"/>
  <Override PartName="/ppt/tags/tag59.xml" ContentType="application/vnd.openxmlformats-officedocument.presentationml.tags+xml"/>
  <Override PartName="/ppt/notesSlides/notesSlide37.xml" ContentType="application/vnd.openxmlformats-officedocument.presentationml.notesSlide+xml"/>
  <Override PartName="/ppt/tags/tag215.xml" ContentType="application/vnd.openxmlformats-officedocument.presentationml.tags+xml"/>
  <Override PartName="/ppt/tags/tag262.xml" ContentType="application/vnd.openxmlformats-officedocument.presentationml.tags+xml"/>
  <Override PartName="/ppt/notesSlides/notesSlide8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03"/>
  </p:notesMasterIdLst>
  <p:handoutMasterIdLst>
    <p:handoutMasterId r:id="rId104"/>
  </p:handoutMasterIdLst>
  <p:sldIdLst>
    <p:sldId id="619" r:id="rId2"/>
    <p:sldId id="620" r:id="rId3"/>
    <p:sldId id="621" r:id="rId4"/>
    <p:sldId id="622" r:id="rId5"/>
    <p:sldId id="623" r:id="rId6"/>
    <p:sldId id="624" r:id="rId7"/>
    <p:sldId id="625" r:id="rId8"/>
    <p:sldId id="626" r:id="rId9"/>
    <p:sldId id="627" r:id="rId10"/>
    <p:sldId id="678" r:id="rId11"/>
    <p:sldId id="629" r:id="rId12"/>
    <p:sldId id="630" r:id="rId13"/>
    <p:sldId id="631" r:id="rId14"/>
    <p:sldId id="632" r:id="rId15"/>
    <p:sldId id="633" r:id="rId16"/>
    <p:sldId id="634" r:id="rId17"/>
    <p:sldId id="635" r:id="rId18"/>
    <p:sldId id="636" r:id="rId19"/>
    <p:sldId id="679" r:id="rId20"/>
    <p:sldId id="684" r:id="rId21"/>
    <p:sldId id="639" r:id="rId22"/>
    <p:sldId id="640" r:id="rId23"/>
    <p:sldId id="641" r:id="rId24"/>
    <p:sldId id="642" r:id="rId25"/>
    <p:sldId id="680" r:id="rId26"/>
    <p:sldId id="644" r:id="rId27"/>
    <p:sldId id="645" r:id="rId28"/>
    <p:sldId id="646" r:id="rId29"/>
    <p:sldId id="647" r:id="rId30"/>
    <p:sldId id="648" r:id="rId31"/>
    <p:sldId id="649" r:id="rId32"/>
    <p:sldId id="650" r:id="rId33"/>
    <p:sldId id="651" r:id="rId34"/>
    <p:sldId id="652" r:id="rId35"/>
    <p:sldId id="653" r:id="rId36"/>
    <p:sldId id="681" r:id="rId37"/>
    <p:sldId id="655" r:id="rId38"/>
    <p:sldId id="656" r:id="rId39"/>
    <p:sldId id="657" r:id="rId40"/>
    <p:sldId id="658" r:id="rId41"/>
    <p:sldId id="659" r:id="rId42"/>
    <p:sldId id="660" r:id="rId43"/>
    <p:sldId id="661" r:id="rId44"/>
    <p:sldId id="662" r:id="rId45"/>
    <p:sldId id="682" r:id="rId46"/>
    <p:sldId id="664" r:id="rId47"/>
    <p:sldId id="665" r:id="rId48"/>
    <p:sldId id="666" r:id="rId49"/>
    <p:sldId id="667" r:id="rId50"/>
    <p:sldId id="668" r:id="rId51"/>
    <p:sldId id="669" r:id="rId52"/>
    <p:sldId id="670" r:id="rId53"/>
    <p:sldId id="683" r:id="rId54"/>
    <p:sldId id="672" r:id="rId55"/>
    <p:sldId id="257" r:id="rId56"/>
    <p:sldId id="588" r:id="rId57"/>
    <p:sldId id="688" r:id="rId58"/>
    <p:sldId id="375" r:id="rId59"/>
    <p:sldId id="689" r:id="rId60"/>
    <p:sldId id="395" r:id="rId61"/>
    <p:sldId id="378" r:id="rId62"/>
    <p:sldId id="279" r:id="rId63"/>
    <p:sldId id="606" r:id="rId64"/>
    <p:sldId id="603" r:id="rId65"/>
    <p:sldId id="605" r:id="rId66"/>
    <p:sldId id="280" r:id="rId67"/>
    <p:sldId id="352" r:id="rId68"/>
    <p:sldId id="402" r:id="rId69"/>
    <p:sldId id="388" r:id="rId70"/>
    <p:sldId id="290" r:id="rId71"/>
    <p:sldId id="385" r:id="rId72"/>
    <p:sldId id="386" r:id="rId73"/>
    <p:sldId id="328" r:id="rId74"/>
    <p:sldId id="690" r:id="rId75"/>
    <p:sldId id="404" r:id="rId76"/>
    <p:sldId id="405" r:id="rId77"/>
    <p:sldId id="610" r:id="rId78"/>
    <p:sldId id="607" r:id="rId79"/>
    <p:sldId id="609" r:id="rId80"/>
    <p:sldId id="608" r:id="rId81"/>
    <p:sldId id="691" r:id="rId82"/>
    <p:sldId id="600" r:id="rId83"/>
    <p:sldId id="601" r:id="rId84"/>
    <p:sldId id="692" r:id="rId85"/>
    <p:sldId id="597" r:id="rId86"/>
    <p:sldId id="598" r:id="rId87"/>
    <p:sldId id="599" r:id="rId88"/>
    <p:sldId id="429" r:id="rId89"/>
    <p:sldId id="452" r:id="rId90"/>
    <p:sldId id="587" r:id="rId91"/>
    <p:sldId id="586" r:id="rId92"/>
    <p:sldId id="693" r:id="rId93"/>
    <p:sldId id="433" r:id="rId94"/>
    <p:sldId id="584" r:id="rId95"/>
    <p:sldId id="585" r:id="rId96"/>
    <p:sldId id="442" r:id="rId97"/>
    <p:sldId id="673" r:id="rId98"/>
    <p:sldId id="694" r:id="rId99"/>
    <p:sldId id="685" r:id="rId100"/>
    <p:sldId id="686" r:id="rId101"/>
    <p:sldId id="687" r:id="rId102"/>
  </p:sldIdLst>
  <p:sldSz cx="9144000" cy="6858000" type="screen4x3"/>
  <p:notesSz cx="7315200" cy="9601200"/>
  <p:custDataLst>
    <p:tags r:id="rId105"/>
  </p:custDataLst>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FF0000"/>
    <a:srgbClr val="00FF00"/>
    <a:srgbClr val="FFCC00"/>
    <a:srgbClr val="CC9900"/>
    <a:srgbClr val="546174"/>
    <a:srgbClr val="697991"/>
    <a:srgbClr val="7E8DA2"/>
    <a:srgbClr val="EAEAE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680" autoAdjust="0"/>
    <p:restoredTop sz="79900" autoAdjust="0"/>
  </p:normalViewPr>
  <p:slideViewPr>
    <p:cSldViewPr snapToGrid="0">
      <p:cViewPr>
        <p:scale>
          <a:sx n="90" d="100"/>
          <a:sy n="90" d="100"/>
        </p:scale>
        <p:origin x="78" y="714"/>
      </p:cViewPr>
      <p:guideLst>
        <p:guide orient="horz"/>
        <p:guide/>
      </p:guideLst>
    </p:cSldViewPr>
  </p:slideViewPr>
  <p:notesTextViewPr>
    <p:cViewPr>
      <p:scale>
        <a:sx n="100" d="100"/>
        <a:sy n="100" d="100"/>
      </p:scale>
      <p:origin x="0" y="0"/>
    </p:cViewPr>
  </p:notesTextViewPr>
  <p:sorterViewPr>
    <p:cViewPr>
      <p:scale>
        <a:sx n="40" d="100"/>
        <a:sy n="40" d="100"/>
      </p:scale>
      <p:origin x="0" y="498"/>
    </p:cViewPr>
  </p:sorterViewPr>
  <p:notesViewPr>
    <p:cSldViewPr snapToGrid="0">
      <p:cViewPr>
        <p:scale>
          <a:sx n="70" d="100"/>
          <a:sy n="70" d="100"/>
        </p:scale>
        <p:origin x="-2208" y="-348"/>
      </p:cViewPr>
      <p:guideLst>
        <p:guide orient="horz" pos="3023"/>
        <p:guide pos="230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38" tIns="48318" rIns="96638" bIns="48318" numCol="1" anchor="t" anchorCtr="0" compatLnSpc="1">
            <a:prstTxWarp prst="textNoShape">
              <a:avLst/>
            </a:prstTxWarp>
          </a:bodyPr>
          <a:lstStyle>
            <a:lvl1pPr algn="l" defTabSz="966788">
              <a:defRPr sz="1200"/>
            </a:lvl1pPr>
          </a:lstStyle>
          <a:p>
            <a:endParaRPr lang="en-US" dirty="0"/>
          </a:p>
        </p:txBody>
      </p:sp>
      <p:sp>
        <p:nvSpPr>
          <p:cNvPr id="14233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6638" tIns="48318" rIns="96638" bIns="48318" numCol="1" anchor="t" anchorCtr="0" compatLnSpc="1">
            <a:prstTxWarp prst="textNoShape">
              <a:avLst/>
            </a:prstTxWarp>
          </a:bodyPr>
          <a:lstStyle>
            <a:lvl1pPr algn="r" defTabSz="966788">
              <a:defRPr sz="1200"/>
            </a:lvl1pPr>
          </a:lstStyle>
          <a:p>
            <a:endParaRPr lang="en-US" dirty="0"/>
          </a:p>
        </p:txBody>
      </p:sp>
      <p:sp>
        <p:nvSpPr>
          <p:cNvPr id="14234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638" tIns="48318" rIns="96638" bIns="48318" numCol="1" anchor="b" anchorCtr="0" compatLnSpc="1">
            <a:prstTxWarp prst="textNoShape">
              <a:avLst/>
            </a:prstTxWarp>
          </a:bodyPr>
          <a:lstStyle>
            <a:lvl1pPr algn="l" defTabSz="966788">
              <a:defRPr sz="1200"/>
            </a:lvl1pPr>
          </a:lstStyle>
          <a:p>
            <a:endParaRPr lang="en-US" dirty="0"/>
          </a:p>
        </p:txBody>
      </p:sp>
      <p:sp>
        <p:nvSpPr>
          <p:cNvPr id="14234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638" tIns="48318" rIns="96638" bIns="48318" numCol="1" anchor="b" anchorCtr="0" compatLnSpc="1">
            <a:prstTxWarp prst="textNoShape">
              <a:avLst/>
            </a:prstTxWarp>
          </a:bodyPr>
          <a:lstStyle>
            <a:lvl1pPr algn="r" defTabSz="966788">
              <a:defRPr sz="1200"/>
            </a:lvl1pPr>
          </a:lstStyle>
          <a:p>
            <a:fld id="{4582E8D9-E9C9-4553-8D1A-2153817E1935}" type="slidenum">
              <a:rPr lang="en-US"/>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1189038" y="236538"/>
            <a:ext cx="4921250" cy="479425"/>
          </a:xfrm>
          <a:prstGeom prst="rect">
            <a:avLst/>
          </a:prstGeom>
          <a:noFill/>
          <a:ln w="9525">
            <a:noFill/>
            <a:miter lim="800000"/>
            <a:headEnd/>
            <a:tailEnd/>
          </a:ln>
          <a:effectLst/>
        </p:spPr>
        <p:txBody>
          <a:bodyPr vert="horz" wrap="square" lIns="96638" tIns="48318" rIns="96638" bIns="48318" numCol="1" anchor="t" anchorCtr="0" compatLnSpc="1">
            <a:prstTxWarp prst="textNoShape">
              <a:avLst/>
            </a:prstTxWarp>
          </a:bodyPr>
          <a:lstStyle>
            <a:lvl1pPr algn="r" defTabSz="966788">
              <a:defRPr sz="1500" b="1" i="1"/>
            </a:lvl1pPr>
          </a:lstStyle>
          <a:p>
            <a:r>
              <a:rPr lang="en-US" dirty="0"/>
              <a:t>JDLink Technical Study Guide</a:t>
            </a:r>
          </a:p>
        </p:txBody>
      </p:sp>
      <p:sp>
        <p:nvSpPr>
          <p:cNvPr id="2765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ffectLst/>
        </p:spPr>
      </p:sp>
      <p:sp>
        <p:nvSpPr>
          <p:cNvPr id="27653"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6638" tIns="48318" rIns="96638" bIns="483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654"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638" tIns="48318" rIns="96638" bIns="48318" numCol="1" anchor="b" anchorCtr="0" compatLnSpc="1">
            <a:prstTxWarp prst="textNoShape">
              <a:avLst/>
            </a:prstTxWarp>
          </a:bodyPr>
          <a:lstStyle>
            <a:lvl1pPr algn="l" defTabSz="966788">
              <a:defRPr sz="1200"/>
            </a:lvl1pPr>
          </a:lstStyle>
          <a:p>
            <a:endParaRPr lang="en-US" dirty="0"/>
          </a:p>
        </p:txBody>
      </p:sp>
      <p:sp>
        <p:nvSpPr>
          <p:cNvPr id="27655"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638" tIns="48318" rIns="96638" bIns="48318" numCol="1" anchor="b" anchorCtr="0" compatLnSpc="1">
            <a:prstTxWarp prst="textNoShape">
              <a:avLst/>
            </a:prstTxWarp>
          </a:bodyPr>
          <a:lstStyle>
            <a:lvl1pPr algn="r" defTabSz="966788">
              <a:defRPr sz="1200"/>
            </a:lvl1pPr>
          </a:lstStyle>
          <a:p>
            <a:fld id="{06D44E06-E5F5-467D-A345-D769E6E6E9F8}" type="slidenum">
              <a:rPr lang="en-US"/>
              <a:pPr/>
              <a:t>‹#›</a:t>
            </a:fld>
            <a:endParaRPr lang="en-US" dirty="0"/>
          </a:p>
        </p:txBody>
      </p:sp>
    </p:spTree>
  </p:cSld>
  <p:clrMap bg1="lt1" tx1="dk1" bg2="lt2" tx2="dk2" accent1="accent1" accent2="accent2" accent3="accent3" accent4="accent4" accent5="accent5" accent6="accent6" hlink="hlink" folHlink="folHlink"/>
  <p:hf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134.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149.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16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178.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3D96FB01-5CDA-4511-9F39-AD4043D8EEC2}" type="slidenum">
              <a:rPr lang="en-US"/>
              <a:pPr/>
              <a:t>1</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E3378F22-7010-4AE9-8749-2EA72B827010}" type="datetime1">
              <a:rPr lang="en-US"/>
              <a:pPr/>
              <a:t>5/16/2011</a:t>
            </a:fld>
            <a:endParaRPr lang="en-US"/>
          </a:p>
        </p:txBody>
      </p:sp>
      <p:sp>
        <p:nvSpPr>
          <p:cNvPr id="7485442" name="Rectangle 2"/>
          <p:cNvSpPr>
            <a:spLocks noGrp="1" noRot="1" noChangeAspect="1" noChangeArrowheads="1" noTextEdit="1"/>
          </p:cNvSpPr>
          <p:nvPr>
            <p:ph type="sldImg"/>
          </p:nvPr>
        </p:nvSpPr>
        <p:spPr>
          <a:ln/>
        </p:spPr>
      </p:sp>
      <p:sp>
        <p:nvSpPr>
          <p:cNvPr id="7485443" name="Rectangle 3"/>
          <p:cNvSpPr>
            <a:spLocks noGrp="1" noChangeArrowheads="1"/>
          </p:cNvSpPr>
          <p:nvPr>
            <p:ph type="body" idx="1"/>
          </p:nvPr>
        </p:nvSpPr>
        <p:spPr/>
        <p:txBody>
          <a:bodyPr/>
          <a:lstStyle/>
          <a:p>
            <a:r>
              <a:rPr lang="en-US" dirty="0"/>
              <a:t>Welcome to the </a:t>
            </a:r>
            <a:r>
              <a:rPr lang="en-US" dirty="0" smtClean="0"/>
              <a:t>JDLink</a:t>
            </a:r>
            <a:r>
              <a:rPr lang="en-US" baseline="0" dirty="0" smtClean="0"/>
              <a:t> and ZXLink</a:t>
            </a:r>
            <a:r>
              <a:rPr lang="en-US" dirty="0" smtClean="0"/>
              <a:t> </a:t>
            </a:r>
            <a:r>
              <a:rPr lang="en-US" dirty="0"/>
              <a:t>Machine Monitoring </a:t>
            </a:r>
            <a:r>
              <a:rPr lang="en-US" dirty="0" smtClean="0"/>
              <a:t>System</a:t>
            </a:r>
            <a:r>
              <a:rPr lang="en-US" baseline="0" dirty="0" smtClean="0"/>
              <a:t> </a:t>
            </a:r>
            <a:r>
              <a:rPr lang="en-US" dirty="0" smtClean="0"/>
              <a:t>training </a:t>
            </a:r>
            <a:r>
              <a:rPr lang="en-US" dirty="0"/>
              <a:t>program</a:t>
            </a:r>
            <a:r>
              <a:rPr lang="en-US" dirty="0" smtClean="0"/>
              <a:t>.  This</a:t>
            </a:r>
            <a:r>
              <a:rPr lang="en-US" baseline="0" dirty="0" smtClean="0"/>
              <a:t> program will provide an overview of the John Deere JDLink system as well as the Hitachi ZXLink system.</a:t>
            </a:r>
            <a:endParaRPr lang="en-US" dirty="0"/>
          </a:p>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10</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74254" fontAlgn="auto">
              <a:spcBef>
                <a:spcPts val="0"/>
              </a:spcBef>
              <a:spcAft>
                <a:spcPts val="0"/>
              </a:spcAft>
              <a:defRPr/>
            </a:pPr>
            <a:r>
              <a:rPr lang="en-US" dirty="0" smtClean="0"/>
              <a:t>For technical assistance with this course, call toll free to the JDU helpdesk.</a:t>
            </a:r>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fld id="{2C196F48-5C38-B549-981A-B90D07A4233F}" type="slidenum">
              <a:rPr lang="en-US" smtClean="0"/>
              <a:pPr/>
              <a:t>100</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74254" fontAlgn="auto">
              <a:spcBef>
                <a:spcPts val="0"/>
              </a:spcBef>
              <a:spcAft>
                <a:spcPts val="0"/>
              </a:spcAft>
              <a:defRPr/>
            </a:pPr>
            <a:r>
              <a:rPr lang="en-US" dirty="0" smtClean="0"/>
              <a:t>Click on the Main Menu Button to return to the main menu.</a:t>
            </a:r>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fld id="{2C196F48-5C38-B549-981A-B90D07A4233F}" type="slidenum">
              <a:rPr lang="en-US" smtClean="0"/>
              <a:pPr/>
              <a:t>101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custDataLst>
              <p:tags r:id="rId1"/>
            </p:custDataLst>
          </p:nvPr>
        </p:nvSpPr>
        <p:spPr/>
        <p:txBody>
          <a:bodyPr>
            <a:normAutofit/>
          </a:bodyPr>
          <a:lstStyle/>
          <a:p>
            <a:r>
              <a:rPr lang="en-US" smtClean="0"/>
              <a:t>The Select and Ultimate hardware use GPS for determining its location and will record the machine operating data based on its service level.  This information will be bundled and periodically sent over the GSM cellular network and to the John Deere Data Server.  The data is then processed and made available on the JDLink or ZXLink website.  The data will be transmitted by default once a day (usually during the night), but the customer can customize the frequency on the web in the Terminal Setup section.  NOTE: If the customer uses the Geofence or Curfew features and there is a security breach, the system can be set up to communicate immediately.  There are other customizable features that can be communicated immediately as well such as diagnostic trouble codes.</a:t>
            </a:r>
          </a:p>
          <a:p>
            <a:r>
              <a:rPr lang="en-US" smtClean="0"/>
              <a:t> </a:t>
            </a:r>
          </a:p>
          <a:p>
            <a:endParaRPr lang="en-US" dirty="0" smtClean="0"/>
          </a:p>
        </p:txBody>
      </p:sp>
      <p:sp>
        <p:nvSpPr>
          <p:cNvPr id="4" name="Slide Number Placeholder 3"/>
          <p:cNvSpPr>
            <a:spLocks noGrp="1"/>
          </p:cNvSpPr>
          <p:nvPr>
            <p:ph type="sldNum" sz="quarter" idx="10"/>
          </p:nvPr>
        </p:nvSpPr>
        <p:spPr/>
        <p:txBody>
          <a:bodyPr/>
          <a:lstStyle/>
          <a:p>
            <a:fld id="{A43267EE-C1FC-4ACB-B8CD-5CC008AFFD05}" type="slidenum">
              <a:rPr lang="en-US" smtClean="0"/>
              <a:pPr/>
              <a:t>11</a:t>
            </a:fld>
            <a:endParaRPr lang="en-US"/>
          </a:p>
        </p:txBody>
      </p:sp>
      <p:sp>
        <p:nvSpPr>
          <p:cNvPr id="10" name="Slide Image Placeholder 9"/>
          <p:cNvSpPr>
            <a:spLocks noGrp="1" noRot="1" noChangeAspect="1"/>
          </p:cNvSpPr>
          <p:nvPr>
            <p:ph type="sldImg"/>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A new feature that will be made available later in 2011 is a satellite option.  Details will be announced upon release.  For customers that operate in areas that have limited cell coverage, the standard cellular based system will continue to record the data and send in the data when it receives a signal.  For customers who need daily data delivery in remote locations, there is an optional satellite module available as a factory installed or field installed option.  Machines equipped with the optional satellite feature will still use cellular as the primary communication path and satellite will only be used when there is no cellular signal.  Also note, the data is bundled in a 24hr block rather than 30 minute granules and is only transmitted at a maximum once a day.  All data will not available on the web when transmitted via satellite, but once a cellular signal is received, all the data will be updated.</a:t>
            </a:r>
          </a:p>
          <a:p>
            <a:endParaRPr lang="en-US" dirty="0" smtClean="0"/>
          </a:p>
        </p:txBody>
      </p:sp>
      <p:sp>
        <p:nvSpPr>
          <p:cNvPr id="4" name="Slide Number Placeholder 3"/>
          <p:cNvSpPr>
            <a:spLocks noGrp="1"/>
          </p:cNvSpPr>
          <p:nvPr>
            <p:ph type="sldNum" sz="quarter" idx="10"/>
          </p:nvPr>
        </p:nvSpPr>
        <p:spPr/>
        <p:txBody>
          <a:bodyPr/>
          <a:lstStyle/>
          <a:p>
            <a:fld id="{A43267EE-C1FC-4ACB-B8CD-5CC008AFFD05}" type="slidenum">
              <a:rPr lang="en-US" smtClean="0"/>
              <a:pPr/>
              <a:t>12</a:t>
            </a:fld>
            <a:endParaRPr lang="en-US"/>
          </a:p>
        </p:txBody>
      </p:sp>
      <p:sp>
        <p:nvSpPr>
          <p:cNvPr id="7" name="Slide Image Placeholder 6"/>
          <p:cNvSpPr>
            <a:spLocks noGrp="1" noRot="1" noChangeAspect="1"/>
          </p:cNvSpPr>
          <p:nvPr>
            <p:ph type="sldImg"/>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7F91FD7C-2272-4FFC-9D43-A448A7636DA7}" type="slidenum">
              <a:rPr lang="en-US"/>
              <a:pPr/>
              <a:t>13</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5974584C-E78A-4E89-9327-4773DA138889}" type="datetime1">
              <a:rPr lang="en-US"/>
              <a:pPr/>
              <a:t>5/16/2011</a:t>
            </a:fld>
            <a:endParaRPr lang="en-US"/>
          </a:p>
        </p:txBody>
      </p:sp>
      <p:sp>
        <p:nvSpPr>
          <p:cNvPr id="7534594" name="Rectangle 2"/>
          <p:cNvSpPr>
            <a:spLocks noGrp="1" noRot="1" noChangeAspect="1" noChangeArrowheads="1" noTextEdit="1"/>
          </p:cNvSpPr>
          <p:nvPr>
            <p:ph type="sldImg"/>
          </p:nvPr>
        </p:nvSpPr>
        <p:spPr>
          <a:ln/>
        </p:spPr>
      </p:sp>
      <p:sp>
        <p:nvSpPr>
          <p:cNvPr id="7534595" name="Rectangle 3"/>
          <p:cNvSpPr>
            <a:spLocks noGrp="1" noChangeArrowheads="1"/>
          </p:cNvSpPr>
          <p:nvPr>
            <p:ph type="body" idx="1"/>
          </p:nvPr>
        </p:nvSpPr>
        <p:spPr/>
        <p:txBody>
          <a:bodyPr/>
          <a:lstStyle/>
          <a:p>
            <a:r>
              <a:rPr lang="en-US" dirty="0"/>
              <a:t>Because all </a:t>
            </a:r>
            <a:r>
              <a:rPr lang="en-US" dirty="0" smtClean="0"/>
              <a:t>service levels use cellular </a:t>
            </a:r>
            <a:r>
              <a:rPr lang="en-US" dirty="0"/>
              <a:t>technology to transmit information, they require not only </a:t>
            </a:r>
            <a:r>
              <a:rPr lang="en-US" dirty="0" smtClean="0"/>
              <a:t>the </a:t>
            </a:r>
            <a:r>
              <a:rPr lang="en-US" dirty="0"/>
              <a:t>hardware but also cellular </a:t>
            </a:r>
            <a:r>
              <a:rPr lang="en-US" dirty="0" smtClean="0"/>
              <a:t>service </a:t>
            </a:r>
            <a:r>
              <a:rPr lang="en-US" dirty="0"/>
              <a:t>which is arranged through </a:t>
            </a:r>
            <a:r>
              <a:rPr lang="en-US" dirty="0" smtClean="0"/>
              <a:t>acceptance of the Telematics System Contract.  This contract is electronically accepted (similar to many other</a:t>
            </a:r>
            <a:r>
              <a:rPr lang="en-US" baseline="0" dirty="0" smtClean="0"/>
              <a:t> online services), and establishes the customers account so terminals can be transferred to the customer’s account and view them through the web application. </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p:txBody>
          <a:bodyPr/>
          <a:lstStyle/>
          <a:p>
            <a:fld id="{D83636C8-A8B0-42A3-99E3-7AF245CFF54A}" type="slidenum">
              <a:rPr lang="en-US" smtClean="0"/>
              <a:pPr/>
              <a:t>14</a:t>
            </a:fld>
            <a:endParaRPr lang="en-US"/>
          </a:p>
        </p:txBody>
      </p:sp>
      <p:sp>
        <p:nvSpPr>
          <p:cNvPr id="5" name="Rectangle 11"/>
          <p:cNvSpPr>
            <a:spLocks noGrp="1" noChangeArrowheads="1"/>
          </p:cNvSpPr>
          <p:nvPr>
            <p:ph type="dt" idx="1"/>
          </p:nvPr>
        </p:nvSpPr>
        <p:spPr>
          <a:xfrm>
            <a:off x="4142962" y="0"/>
            <a:ext cx="3170583" cy="480388"/>
          </a:xfrm>
          <a:prstGeom prst="rect">
            <a:avLst/>
          </a:prstGeom>
        </p:spPr>
        <p:txBody>
          <a:bodyPr lIns="94851" tIns="47425" rIns="94851" bIns="47425"/>
          <a:lstStyle/>
          <a:p>
            <a:fld id="{54A8881F-DE40-454E-A095-6FE0C54ACA54}" type="datetime1">
              <a:rPr lang="en-US" smtClean="0"/>
              <a:pPr/>
              <a:t>5/16/2011</a:t>
            </a:fld>
            <a:endParaRPr lang="en-US"/>
          </a:p>
        </p:txBody>
      </p:sp>
      <p:sp>
        <p:nvSpPr>
          <p:cNvPr id="7538691" name="Rectangle 3"/>
          <p:cNvSpPr>
            <a:spLocks noGrp="1" noChangeArrowheads="1"/>
          </p:cNvSpPr>
          <p:nvPr>
            <p:ph type="body" idx="1"/>
          </p:nvPr>
        </p:nvSpPr>
        <p:spPr/>
        <p:txBody>
          <a:bodyPr>
            <a:normAutofit/>
          </a:bodyPr>
          <a:lstStyle/>
          <a:p>
            <a:r>
              <a:rPr lang="en-US" smtClean="0"/>
              <a:t>Now we’ll cover the hardware that makes JDLink and ZXLink work.  The Express level uses the Express Terminal.  This terminal combines the functionality of a cellular transmitter and a data logger.  The Express Terminal is wired to the machine battery for power and to the alternator to detect whether the engine is running or off.</a:t>
            </a:r>
          </a:p>
          <a:p>
            <a:endParaRPr lang="en-US" smtClean="0"/>
          </a:p>
          <a:p>
            <a:r>
              <a:rPr lang="en-US" smtClean="0"/>
              <a:t>This unit uses Assisted-GPS, to locate the machine by triangulating several cell tower signals and combining that with a GPS signal. This allows the unit to locate inside of buildings if it can not receive a GPS signal.  NOTE: Not all cellular roaming partners have  AGPS technology on their cell towers.  Consult with your John Deere Technology Consultant for details in your area. </a:t>
            </a:r>
          </a:p>
          <a:p>
            <a:endParaRPr lang="en-US" smtClean="0"/>
          </a:p>
          <a:p>
            <a:r>
              <a:rPr lang="en-US" smtClean="0"/>
              <a:t>The Express Terminal is small enough to conceal under cab liners or other covers to allow for a “stealth” install which is difficult for potential equipment thieves to detect.</a:t>
            </a:r>
          </a:p>
          <a:p>
            <a:endParaRPr lang="en-US" dirty="0"/>
          </a:p>
        </p:txBody>
      </p:sp>
      <p:sp>
        <p:nvSpPr>
          <p:cNvPr id="9" name="Slide Image Placeholder 8"/>
          <p:cNvSpPr>
            <a:spLocks noGrp="1" noRot="1" noChangeAspect="1"/>
          </p:cNvSpPr>
          <p:nvPr>
            <p:ph type="sldImg"/>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p:txBody>
          <a:bodyPr/>
          <a:lstStyle/>
          <a:p>
            <a:fld id="{C275CC71-AE07-4821-B576-EB444C60BF65}" type="slidenum">
              <a:rPr lang="en-US" smtClean="0"/>
              <a:pPr/>
              <a:t>15</a:t>
            </a:fld>
            <a:endParaRPr lang="en-US" smtClean="0"/>
          </a:p>
        </p:txBody>
      </p:sp>
      <p:sp>
        <p:nvSpPr>
          <p:cNvPr id="29700" name="Rectangle 3"/>
          <p:cNvSpPr>
            <a:spLocks noGrp="1" noChangeArrowheads="1"/>
          </p:cNvSpPr>
          <p:nvPr>
            <p:ph type="body" idx="1"/>
          </p:nvPr>
        </p:nvSpPr>
        <p:spPr/>
        <p:txBody>
          <a:bodyPr>
            <a:normAutofit/>
          </a:bodyPr>
          <a:lstStyle/>
          <a:p>
            <a:r>
              <a:rPr lang="en-US" smtClean="0"/>
              <a:t>Select and Ultimate both use the Modular Telematics Gateway (MTG).  The MTG combines the functionality of a cellular transmitter and a data logger.  It collects engine run hours and location.  If the machine has the Ultimate subscription level, it collects machine data off the CAN.  All of the data collected for both Select and Ultimate is transmitted to Deere Data Services via the cellular network connection.</a:t>
            </a:r>
            <a:endParaRPr lang="en-US" dirty="0" smtClean="0"/>
          </a:p>
        </p:txBody>
      </p:sp>
      <p:sp>
        <p:nvSpPr>
          <p:cNvPr id="7" name="Slide Image Placeholder 6"/>
          <p:cNvSpPr>
            <a:spLocks noGrp="1" noRot="1" noChangeAspect="1"/>
          </p:cNvSpPr>
          <p:nvPr>
            <p:ph type="sldImg"/>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51" tIns="48326" rIns="96651" bIns="48326" anchor="b"/>
          <a:lstStyle/>
          <a:p>
            <a:pPr algn="r" defTabSz="966621"/>
            <a:fld id="{EC5E28F7-E6E7-44E6-A735-BCEAA013AC07}" type="slidenum">
              <a:rPr lang="en-US" sz="1200"/>
              <a:pPr algn="r" defTabSz="966621"/>
              <a:t>16</a:t>
            </a:fld>
            <a:endParaRPr lang="en-US" sz="1200" dirty="0"/>
          </a:p>
        </p:txBody>
      </p:sp>
      <p:sp>
        <p:nvSpPr>
          <p:cNvPr id="30724" name="Rectangle 3"/>
          <p:cNvSpPr>
            <a:spLocks noGrp="1" noChangeArrowheads="1"/>
          </p:cNvSpPr>
          <p:nvPr>
            <p:ph type="body" idx="1"/>
          </p:nvPr>
        </p:nvSpPr>
        <p:spPr/>
        <p:txBody>
          <a:bodyPr>
            <a:normAutofit/>
          </a:bodyPr>
          <a:lstStyle/>
          <a:p>
            <a:r>
              <a:rPr lang="en-US" smtClean="0"/>
              <a:t>A low profile antenna combines both a GPS receiver for location as well as a cellular antenna for data transmission.  The low profile antenna is small enough to conceal under cab liners or other covers.  It can transmit through plastic, glass or fiberglass allowing for a “stealth” install which is difficult for potential equipment thieves to detect.  This unit uses the GPS antenna to receive signals to locate the machine with multiple satellites for increased accuracy. The antenna must have a clear view of the sky to use the GPS location function.  NOTE: Field installed antennas should be protected from direct spray from pressure washers, so consider this when determining the antennae's mounting location.</a:t>
            </a:r>
          </a:p>
          <a:p>
            <a:endParaRPr lang="en-US" smtClean="0"/>
          </a:p>
          <a:p>
            <a:endParaRPr lang="en-US" dirty="0" smtClean="0"/>
          </a:p>
        </p:txBody>
      </p:sp>
      <p:sp>
        <p:nvSpPr>
          <p:cNvPr id="6" name="Slide Image Placeholder 5"/>
          <p:cNvSpPr>
            <a:spLocks noGrp="1" noRot="1" noChangeAspec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51" tIns="48326" rIns="96651" bIns="48326" anchor="b"/>
          <a:lstStyle/>
          <a:p>
            <a:pPr algn="r" defTabSz="966621"/>
            <a:fld id="{5652F950-D434-4007-B16B-EB2260140440}" type="slidenum">
              <a:rPr lang="en-US" sz="1200"/>
              <a:pPr algn="r" defTabSz="966621"/>
              <a:t>17</a:t>
            </a:fld>
            <a:endParaRPr lang="en-US" sz="1200" dirty="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t>Available later in 2011 is the optional satellite module.  It provides satellite</a:t>
            </a:r>
            <a:r>
              <a:rPr lang="en-US" baseline="0" dirty="0" smtClean="0"/>
              <a:t> data transmission for customers operating in remote locations for extended periods of time.  It is not a stand alone option and cellular is always the primary method of communication with satellite as the back up communication method.  It is important to note that satellite will not transmit all machine data.  As soon as the machine gets a good cellular signal, it will transmit all data.</a:t>
            </a:r>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51" tIns="48326" rIns="96651" bIns="48326" anchor="b"/>
          <a:lstStyle/>
          <a:p>
            <a:pPr algn="r" defTabSz="966621"/>
            <a:fld id="{A1641F68-C759-4C42-B1ED-86864E524917}" type="slidenum">
              <a:rPr lang="en-US" sz="1200"/>
              <a:pPr algn="r" defTabSz="966621"/>
              <a:t>18</a:t>
            </a:fld>
            <a:endParaRPr lang="en-US" sz="1200"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dirty="0" smtClean="0"/>
              <a:t>The optional satellite feature uses an</a:t>
            </a:r>
            <a:r>
              <a:rPr lang="en-US" baseline="0" dirty="0" smtClean="0"/>
              <a:t> additional </a:t>
            </a:r>
            <a:r>
              <a:rPr lang="en-US" dirty="0" smtClean="0"/>
              <a:t>antennae that is installed on the machine.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Grp="1" noChangeArrowheads="1"/>
          </p:cNvSpPr>
          <p:nvPr>
            <p:ph type="sldNum" sz="quarter" idx="5"/>
          </p:nvPr>
        </p:nvSpPr>
        <p:spPr/>
        <p:txBody>
          <a:bodyPr/>
          <a:lstStyle/>
          <a:p>
            <a:fld id="{F8BCE116-50FE-4238-A84D-6C93E9A1A295}" type="slidenum">
              <a:rPr lang="en-US" smtClean="0"/>
              <a:pPr/>
              <a:t>2</a:t>
            </a:fld>
            <a:endParaRPr lang="en-US"/>
          </a:p>
        </p:txBody>
      </p:sp>
      <p:sp>
        <p:nvSpPr>
          <p:cNvPr id="1255426" name="Rectangle 2"/>
          <p:cNvSpPr>
            <a:spLocks noGrp="1" noChangeArrowheads="1"/>
          </p:cNvSpPr>
          <p:nvPr>
            <p:ph type="body" idx="1"/>
          </p:nvPr>
        </p:nvSpPr>
        <p:spPr/>
        <p:txBody>
          <a:bodyPr>
            <a:normAutofit/>
          </a:bodyPr>
          <a:lstStyle/>
          <a:p>
            <a:r>
              <a:rPr lang="en-US" dirty="0" smtClean="0"/>
              <a:t>Click on one of the buttons to begin the Product Overview lesson or the Technical Overview lesson.</a:t>
            </a:r>
          </a:p>
          <a:p>
            <a:endParaRPr lang="en-US" dirty="0" smtClean="0"/>
          </a:p>
        </p:txBody>
      </p:sp>
      <p:sp>
        <p:nvSpPr>
          <p:cNvPr id="10" name="Slide Image Placeholder 9"/>
          <p:cNvSpPr>
            <a:spLocks noGrp="1" noRot="1" noChangeAspect="1"/>
          </p:cNvSpPr>
          <p:nvPr>
            <p:ph type="sldImg"/>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When a factory-installed </a:t>
            </a:r>
            <a:r>
              <a:rPr lang="en-US" sz="1200" kern="1200" dirty="0" err="1" smtClean="0">
                <a:solidFill>
                  <a:schemeClr val="tx1"/>
                </a:solidFill>
                <a:latin typeface="Arial" charset="0"/>
                <a:ea typeface="+mn-ea"/>
                <a:cs typeface="+mn-cs"/>
              </a:rPr>
              <a:t>JDLink</a:t>
            </a:r>
            <a:r>
              <a:rPr lang="en-US" sz="1200" kern="1200" dirty="0" smtClean="0">
                <a:solidFill>
                  <a:schemeClr val="tx1"/>
                </a:solidFill>
                <a:latin typeface="Arial" charset="0"/>
                <a:ea typeface="+mn-ea"/>
                <a:cs typeface="+mn-cs"/>
              </a:rPr>
              <a:t> or </a:t>
            </a:r>
            <a:r>
              <a:rPr lang="en-US" sz="1200" kern="1200" dirty="0" err="1" smtClean="0">
                <a:solidFill>
                  <a:schemeClr val="tx1"/>
                </a:solidFill>
                <a:latin typeface="Arial" charset="0"/>
                <a:ea typeface="+mn-ea"/>
                <a:cs typeface="+mn-cs"/>
              </a:rPr>
              <a:t>ZXLink</a:t>
            </a:r>
            <a:r>
              <a:rPr lang="en-US" sz="1200" kern="1200" dirty="0" smtClean="0">
                <a:solidFill>
                  <a:schemeClr val="tx1"/>
                </a:solidFill>
                <a:latin typeface="Arial" charset="0"/>
                <a:ea typeface="+mn-ea"/>
                <a:cs typeface="+mn-cs"/>
              </a:rPr>
              <a:t> system is delivered to your dealership, or a customer has purchased a field-installed kit, there are many steps that must be taken at the Dealership to ensure a successful transfer to the </a:t>
            </a:r>
            <a:r>
              <a:rPr lang="en-US" sz="1200" kern="1200" smtClean="0">
                <a:solidFill>
                  <a:schemeClr val="tx1"/>
                </a:solidFill>
                <a:latin typeface="Arial" charset="0"/>
                <a:ea typeface="+mn-ea"/>
                <a:cs typeface="+mn-cs"/>
              </a:rPr>
              <a:t>customer.</a:t>
            </a:r>
            <a:endParaRPr lang="en-US" sz="1200" kern="1200" dirty="0" smtClean="0">
              <a:solidFill>
                <a:schemeClr val="tx1"/>
              </a:solidFill>
              <a:latin typeface="Arial" charset="0"/>
              <a:ea typeface="+mn-ea"/>
              <a:cs typeface="+mn-cs"/>
            </a:endParaRPr>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review</a:t>
            </a:r>
            <a:r>
              <a:rPr lang="en-US" baseline="0" dirty="0" smtClean="0"/>
              <a:t> the basics of the web application, it is important to understand the user roles.  </a:t>
            </a:r>
            <a:r>
              <a:rPr lang="en-US" dirty="0" smtClean="0"/>
              <a:t>There are three levels of users within the JDLink/ZXLink website:  “Account Admin”, “Account Manager” and “Account Subscriber.” The “Admin” at a Dealership organization can define these roles for dealer employees. When setting up a customer’s account for the first time, dealers must designate an Admin for the customer’s account.  The customer admin can then assign users within their organization and designate what type of access they can have when logged into the web. </a:t>
            </a:r>
          </a:p>
          <a:p>
            <a:pPr defTabSz="474254" fontAlgn="auto">
              <a:spcBef>
                <a:spcPts val="0"/>
              </a:spcBef>
              <a:spcAft>
                <a:spcPts val="0"/>
              </a:spcAf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C196F48-5C38-B549-981A-B90D07A4233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Listed</a:t>
            </a:r>
            <a:r>
              <a:rPr lang="en-US" baseline="0" dirty="0" smtClean="0"/>
              <a:t> on the screen are some of the functions that an Account Subscriber or general user can perform within the web application.  The general rule is an account subscriber has “view only” access and can not make any changes.</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22</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Account Managers have all the rights of an account subscriber,</a:t>
            </a:r>
            <a:r>
              <a:rPr lang="en-US" baseline="0" dirty="0" smtClean="0"/>
              <a:t> but also has the ability to create, update and delete parameters.  Listed on the screen are just a few of the manager features.</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23</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account administrator has full access to the features within</a:t>
            </a:r>
            <a:r>
              <a:rPr lang="en-US" baseline="0" dirty="0" smtClean="0"/>
              <a:t> the web.  The key additional functions that the Account Admin performs are controlling the users and their access levels, granting 3</a:t>
            </a:r>
            <a:r>
              <a:rPr lang="en-US" baseline="30000" dirty="0" smtClean="0"/>
              <a:t>rd</a:t>
            </a:r>
            <a:r>
              <a:rPr lang="en-US" baseline="0" dirty="0" smtClean="0"/>
              <a:t> party access and transferring terminals.</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24</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 our customer</a:t>
            </a:r>
            <a:r>
              <a:rPr lang="en-US" baseline="0" dirty="0" smtClean="0"/>
              <a:t> base using the JDLink or ZXLink web application covers Ag and Turf, Forestry, Construction, Hitachi and mixed fleet customers, the web is available in four display themes.  Each account Administrator can choose their preferred theme style on the Company Preferences tab when they log in for the first time.</a:t>
            </a:r>
          </a:p>
          <a:p>
            <a:endParaRPr lang="en-US" baseline="0" dirty="0" smtClean="0"/>
          </a:p>
          <a:p>
            <a:r>
              <a:rPr lang="en-US" baseline="0" dirty="0" smtClean="0"/>
              <a:t>During the brief web overview on the following slides, we will use the generic display theme. </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26</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smtClean="0"/>
              <a:t>We will now take a brief tour of the new JDLink/ZXLink web application.  There will be DLC and Webinar opportunities for detailed web application training.  See JDU or Info To Go for details. </a:t>
            </a:r>
          </a:p>
          <a:p>
            <a:endParaRPr lang="en-US" dirty="0" smtClean="0"/>
          </a:p>
          <a:p>
            <a:r>
              <a:rPr lang="en-US" dirty="0" smtClean="0"/>
              <a:t>Once logged into the web application, your opening view will be the main dashboard.  No machines will be loaded until a machine group is selected to the left.  The first time a customer or dealer logs in, all machines will be listed in the “All Machines” category.</a:t>
            </a:r>
          </a:p>
          <a:p>
            <a:endParaRPr lang="en-US" dirty="0" smtClean="0"/>
          </a:p>
          <a:p>
            <a:r>
              <a:rPr lang="en-US" dirty="0" smtClean="0"/>
              <a:t>To view a machine or machine group, click on your desired machine or group from the left side.</a:t>
            </a:r>
          </a:p>
          <a:p>
            <a:endParaRPr lang="en-US" dirty="0" smtClean="0"/>
          </a:p>
          <a:p>
            <a:r>
              <a:rPr lang="en-US" dirty="0" smtClean="0"/>
              <a:t>If a user has questions about how to navigate the web application, the link “HELP” is always a great starting  point.</a:t>
            </a:r>
            <a:r>
              <a:rPr lang="en-US" baseline="0" dirty="0" smtClean="0"/>
              <a:t>  </a:t>
            </a:r>
            <a:r>
              <a:rPr lang="en-US" dirty="0" smtClean="0"/>
              <a:t>The</a:t>
            </a:r>
            <a:r>
              <a:rPr lang="en-US" baseline="0" dirty="0" smtClean="0"/>
              <a:t> user would simply click on any of the topics to learn more.</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27</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a machine group is selected, the map pane, alerts pane, missed calls pane and the engine hours pane will populate.  Notice that the cursor is hovering above the map pane and there are the options of map view or location summary view.  Every window pane in the web application will have multiple viewing options available to the user.</a:t>
            </a:r>
          </a:p>
          <a:p>
            <a:endParaRPr lang="en-US" dirty="0" smtClean="0"/>
          </a:p>
          <a:p>
            <a:r>
              <a:rPr lang="en-US" dirty="0" smtClean="0"/>
              <a:t>We will now move to the landmark feature which is located on the lower left.</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28</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landmark feature allows the user to create custom points of reference.  For dealers, it is recommended that they load all of their store locations on initial log in.  Simply hit the ADD button to create a new landmark and follow the instructions.  </a:t>
            </a:r>
          </a:p>
          <a:p>
            <a:endParaRPr lang="en-US" dirty="0" smtClean="0"/>
          </a:p>
          <a:p>
            <a:r>
              <a:rPr lang="en-US" dirty="0" smtClean="0"/>
              <a:t>We will now move to the Admin/Settings tab which is located on the upper right.</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29</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681ABBA4-3FFC-4BA7-BE7C-5C274C0FE410}" type="slidenum">
              <a:rPr lang="en-US"/>
              <a:pPr/>
              <a:t>3</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9C4FC32C-B587-4943-A3C3-35CBAF568096}" type="datetime1">
              <a:rPr lang="en-US"/>
              <a:pPr/>
              <a:t>5/16/2011</a:t>
            </a:fld>
            <a:endParaRPr lang="en-US"/>
          </a:p>
        </p:txBody>
      </p:sp>
      <p:sp>
        <p:nvSpPr>
          <p:cNvPr id="7520258" name="Rectangle 2"/>
          <p:cNvSpPr>
            <a:spLocks noGrp="1" noRot="1" noChangeAspect="1" noChangeArrowheads="1" noTextEdit="1"/>
          </p:cNvSpPr>
          <p:nvPr>
            <p:ph type="sldImg"/>
          </p:nvPr>
        </p:nvSpPr>
        <p:spPr>
          <a:ln/>
        </p:spPr>
      </p:sp>
      <p:sp>
        <p:nvSpPr>
          <p:cNvPr id="7520259" name="Rectangle 3"/>
          <p:cNvSpPr>
            <a:spLocks noGrp="1" noChangeArrowheads="1"/>
          </p:cNvSpPr>
          <p:nvPr>
            <p:ph type="body" idx="1"/>
          </p:nvPr>
        </p:nvSpPr>
        <p:spPr/>
        <p:txBody>
          <a:bodyPr/>
          <a:lstStyle/>
          <a:p>
            <a:r>
              <a:rPr lang="en-US" dirty="0"/>
              <a:t>In the Product Overview lesson, you will learn several things about the </a:t>
            </a:r>
            <a:r>
              <a:rPr lang="en-US" dirty="0" smtClean="0"/>
              <a:t>JDLink and ZXLink </a:t>
            </a:r>
            <a:r>
              <a:rPr lang="en-US" dirty="0"/>
              <a:t>Machine Monitoring </a:t>
            </a:r>
            <a:r>
              <a:rPr lang="en-US" dirty="0" smtClean="0"/>
              <a:t>Systems.  </a:t>
            </a:r>
            <a:r>
              <a:rPr lang="en-US" dirty="0"/>
              <a:t>Listed on your screen is what you will learn in this lesson.</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Alert Escalation is the first tab that comes into view.  This is where customers and dealers can set up the contacts for various levels of alerts such as </a:t>
            </a:r>
            <a:r>
              <a:rPr lang="en-US" dirty="0" err="1" smtClean="0"/>
              <a:t>geofence</a:t>
            </a:r>
            <a:r>
              <a:rPr lang="en-US" dirty="0" smtClean="0"/>
              <a:t> and curfew breach alerts.</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30</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Geofence and Curfew tab allows to define, turn on and turn off the security features available within the web application.</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31</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Company Preferences tab is where the Account Administrator can define items such as language, unit of measure, date format, web theme and automated report preferences.</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32</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Terminal Setup tab is where details of each terminal is located.  The user can accept terminals into their fleet, setup call in frequency, assign an asset name and transfer terminal out of their account when sold.  </a:t>
            </a:r>
            <a:r>
              <a:rPr lang="en-US" b="1" dirty="0" smtClean="0"/>
              <a:t>NOTE: </a:t>
            </a:r>
            <a:r>
              <a:rPr lang="en-US" dirty="0" smtClean="0"/>
              <a:t>Many of these features are only available to the Account Admin.</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33</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Users and Groups tab is where Account Admin can assign users</a:t>
            </a:r>
            <a:r>
              <a:rPr lang="en-US" baseline="0" dirty="0" smtClean="0"/>
              <a:t> access levels as well as add new users</a:t>
            </a:r>
            <a:r>
              <a:rPr lang="en-US" dirty="0" smtClean="0"/>
              <a:t>.  This is a “Click and Drag” feature when assigning visibility to additional groups on the left side.</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34</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Equipment Groups tab is where the customer can assign machines to specific groups such as job locations.  Again, this is a simple “Click and Drag” feature.  By clicking “Add New Group” on the lower left, the Account Admin or Manager can create new groups for their organization or create a Dealer Access Group so other dealers besides their selling dealer can view their machines.</a:t>
            </a:r>
          </a:p>
          <a:p>
            <a:endParaRPr lang="en-US" dirty="0" smtClean="0"/>
          </a:p>
        </p:txBody>
      </p:sp>
      <p:sp>
        <p:nvSpPr>
          <p:cNvPr id="4" name="Slide Number Placeholder 3"/>
          <p:cNvSpPr>
            <a:spLocks noGrp="1"/>
          </p:cNvSpPr>
          <p:nvPr>
            <p:ph type="sldNum" sz="quarter" idx="10"/>
          </p:nvPr>
        </p:nvSpPr>
        <p:spPr/>
        <p:txBody>
          <a:bodyPr/>
          <a:lstStyle/>
          <a:p>
            <a:fld id="{1EFB7A66-117E-4F0F-8882-DFF167634818}" type="slidenum">
              <a:rPr lang="en-US" smtClean="0"/>
              <a:pPr/>
              <a:t>35</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p>
            <a:fld id="{28452E79-CDCA-45F4-B56D-4FE3ED3E30E7}" type="slidenum">
              <a:rPr lang="en-US" smtClean="0"/>
              <a:pPr/>
              <a:t>37</a:t>
            </a:fld>
            <a:endParaRPr lang="en-US" smtClean="0"/>
          </a:p>
        </p:txBody>
      </p:sp>
      <p:sp>
        <p:nvSpPr>
          <p:cNvPr id="39940" name="Notes Placeholder 2"/>
          <p:cNvSpPr>
            <a:spLocks noGrp="1"/>
          </p:cNvSpPr>
          <p:nvPr>
            <p:ph type="body" idx="1"/>
          </p:nvPr>
        </p:nvSpPr>
        <p:spPr/>
        <p:txBody>
          <a:bodyPr>
            <a:normAutofit/>
          </a:bodyPr>
          <a:lstStyle/>
          <a:p>
            <a:r>
              <a:rPr lang="en-US" dirty="0" smtClean="0"/>
              <a:t>By now, you have probably heard about John Deere Fleet Care and how it will change the way customers view machine health.   Fleet Care provides customers and dealers the ability to have machine health be a proactive process rather than a reactive process.</a:t>
            </a:r>
          </a:p>
          <a:p>
            <a:endParaRPr lang="en-US" dirty="0" smtClean="0"/>
          </a:p>
          <a:p>
            <a:r>
              <a:rPr lang="en-US" dirty="0" err="1" smtClean="0"/>
              <a:t>JDLink</a:t>
            </a:r>
            <a:r>
              <a:rPr lang="en-US" dirty="0" smtClean="0"/>
              <a:t> or </a:t>
            </a:r>
            <a:r>
              <a:rPr lang="en-US" dirty="0" err="1" smtClean="0"/>
              <a:t>ZXLink</a:t>
            </a:r>
            <a:r>
              <a:rPr lang="en-US" dirty="0" smtClean="0"/>
              <a:t> is a key input to making Fleet Care work efficiently.  Fleet Care takes data from the four sources shown on your screen and pushes it through a set of Deere proprietary, industry exclusive business rules and integrates these machine health solutions into your business system.  </a:t>
            </a:r>
          </a:p>
          <a:p>
            <a:endParaRPr lang="en-US" dirty="0" smtClean="0"/>
          </a:p>
          <a:p>
            <a:r>
              <a:rPr lang="en-US" dirty="0" smtClean="0"/>
              <a:t>NOTE: </a:t>
            </a:r>
            <a:r>
              <a:rPr lang="en-US" dirty="0" err="1" smtClean="0"/>
              <a:t>JDLink</a:t>
            </a:r>
            <a:r>
              <a:rPr lang="en-US" dirty="0" smtClean="0"/>
              <a:t> or </a:t>
            </a:r>
            <a:r>
              <a:rPr lang="en-US" dirty="0" err="1" smtClean="0"/>
              <a:t>ZXLink</a:t>
            </a:r>
            <a:r>
              <a:rPr lang="en-US" dirty="0" smtClean="0"/>
              <a:t> is not required to make Fleet Care function, but it does automatically provide critical information such as hours and diagnostic trouble codes to make the Fleet Care system more efficient. </a:t>
            </a:r>
          </a:p>
          <a:p>
            <a:endParaRPr lang="en-US" dirty="0" smtClean="0"/>
          </a:p>
        </p:txBody>
      </p:sp>
      <p:sp>
        <p:nvSpPr>
          <p:cNvPr id="39941" name="Slide Number Placeholder 3"/>
          <p:cNvSpPr txBox="1">
            <a:spLocks noGrp="1"/>
          </p:cNvSpPr>
          <p:nvPr/>
        </p:nvSpPr>
        <p:spPr bwMode="auto">
          <a:xfrm>
            <a:off x="4143589" y="9117806"/>
            <a:ext cx="3169920" cy="481727"/>
          </a:xfrm>
          <a:prstGeom prst="rect">
            <a:avLst/>
          </a:prstGeom>
          <a:noFill/>
          <a:ln w="9525">
            <a:noFill/>
            <a:miter lim="800000"/>
            <a:headEnd/>
            <a:tailEnd/>
          </a:ln>
        </p:spPr>
        <p:txBody>
          <a:bodyPr lIns="95869" tIns="47936" rIns="95869" bIns="47936" anchor="b"/>
          <a:lstStyle/>
          <a:p>
            <a:pPr algn="r"/>
            <a:fld id="{93039B97-3B57-4582-A181-F01DCD6C6D36}" type="slidenum">
              <a:rPr lang="en-US" sz="1100">
                <a:latin typeface="Calibri" pitchFamily="34" charset="0"/>
              </a:rPr>
              <a:pPr algn="r"/>
              <a:t>37</a:t>
            </a:fld>
            <a:endParaRPr lang="en-US" sz="1100" dirty="0">
              <a:latin typeface="Calibri" pitchFamily="34" charset="0"/>
            </a:endParaRPr>
          </a:p>
        </p:txBody>
      </p:sp>
      <p:sp>
        <p:nvSpPr>
          <p:cNvPr id="8" name="Slide Image Placeholder 7"/>
          <p:cNvSpPr>
            <a:spLocks noGrp="1" noRot="1" noChangeAspect="1"/>
          </p:cNvSpPr>
          <p:nvPr>
            <p:ph type="sldImg"/>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66529" fontAlgn="auto">
              <a:spcBef>
                <a:spcPts val="0"/>
              </a:spcBef>
              <a:spcAft>
                <a:spcPts val="0"/>
              </a:spcAft>
              <a:defRPr/>
            </a:pPr>
            <a:r>
              <a:rPr lang="en-US" baseline="0" dirty="0" smtClean="0">
                <a:latin typeface="Arial" pitchFamily="34" charset="0"/>
                <a:cs typeface="Arial" pitchFamily="34" charset="0"/>
              </a:rPr>
              <a:t>Service ADVISOR Remote will be a new feature that will launch</a:t>
            </a:r>
            <a:r>
              <a:rPr lang="en-US" dirty="0" smtClean="0">
                <a:latin typeface="Arial" pitchFamily="34" charset="0"/>
                <a:cs typeface="Arial" pitchFamily="34" charset="0"/>
              </a:rPr>
              <a:t> in conjunction with the new JDLink/ZXLink hardware.  </a:t>
            </a:r>
            <a:r>
              <a:rPr lang="en-US" baseline="0" dirty="0" smtClean="0">
                <a:latin typeface="Arial" pitchFamily="34" charset="0"/>
                <a:cs typeface="Arial" pitchFamily="34" charset="0"/>
              </a:rPr>
              <a:t>In order for a technician to establish a remote connection to a machine using the Service ADVISOR</a:t>
            </a:r>
            <a:r>
              <a:rPr lang="en-US" dirty="0" smtClean="0">
                <a:latin typeface="Arial" pitchFamily="34" charset="0"/>
                <a:cs typeface="Arial" pitchFamily="34" charset="0"/>
              </a:rPr>
              <a:t>™</a:t>
            </a:r>
            <a:r>
              <a:rPr lang="en-US" baseline="0" dirty="0" smtClean="0">
                <a:latin typeface="Arial" pitchFamily="34" charset="0"/>
                <a:cs typeface="Arial" pitchFamily="34" charset="0"/>
              </a:rPr>
              <a:t> Remote feature, the machine must first be properly equipped.  Machines must be JD/ZXLink Ultimate capable and need to be equipped with a JDLink™ Modular </a:t>
            </a:r>
            <a:r>
              <a:rPr lang="en-US" b="0" dirty="0" smtClean="0">
                <a:latin typeface="Arial" pitchFamily="34" charset="0"/>
                <a:cs typeface="Arial" pitchFamily="34" charset="0"/>
              </a:rPr>
              <a:t>Telematics</a:t>
            </a:r>
            <a:r>
              <a:rPr lang="en-US" baseline="0" dirty="0" smtClean="0">
                <a:latin typeface="Arial" pitchFamily="34" charset="0"/>
                <a:cs typeface="Arial" pitchFamily="34" charset="0"/>
              </a:rPr>
              <a:t> Gateway controller.  In addition to this controller being installed on the machine, the machine must also have a current JDLink™ Select or JDLink™ Ultimate subscription.  </a:t>
            </a:r>
            <a:endParaRPr lang="en-US" dirty="0" smtClean="0">
              <a:latin typeface="Arial" pitchFamily="34" charset="0"/>
              <a:cs typeface="Arial" pitchFamily="34" charset="0"/>
            </a:endParaRPr>
          </a:p>
          <a:p>
            <a:pPr defTabSz="966529" fontAlgn="auto">
              <a:spcBef>
                <a:spcPts val="0"/>
              </a:spcBef>
              <a:spcAft>
                <a:spcPts val="0"/>
              </a:spcAft>
              <a:defRPr/>
            </a:pPr>
            <a:endParaRPr lang="en-US" u="none" baseline="0" dirty="0" smtClean="0">
              <a:latin typeface="Arial" pitchFamily="34" charset="0"/>
              <a:cs typeface="Arial" pitchFamily="34" charset="0"/>
            </a:endParaRPr>
          </a:p>
          <a:p>
            <a:pPr defTabSz="966529" fontAlgn="auto">
              <a:spcBef>
                <a:spcPts val="0"/>
              </a:spcBef>
              <a:spcAft>
                <a:spcPts val="0"/>
              </a:spcAft>
              <a:defRPr/>
            </a:pPr>
            <a:r>
              <a:rPr lang="en-US" dirty="0" smtClean="0">
                <a:latin typeface="Arial" pitchFamily="34" charset="0"/>
                <a:cs typeface="Arial" pitchFamily="34" charset="0"/>
              </a:rPr>
              <a:t>For complete details of the Service ADVISOR Remote functionality and connection features, refer to the Service ADVISOR Remote DLM available in John Deere University.</a:t>
            </a:r>
            <a:endParaRPr lang="en-US" u="none" baseline="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90407FF9-0B47-48F2-BA72-B0DA8A137A5B}"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the in base strategy expanding significantly in 2011, most </a:t>
            </a:r>
            <a:r>
              <a:rPr lang="en-US" baseline="0" dirty="0" smtClean="0"/>
              <a:t>models built starting in January2011 will be equipped with a Modular Telematics Gateway (MTG) controller with 3 years of service included.</a:t>
            </a:r>
            <a:r>
              <a:rPr lang="en-US" dirty="0" smtClean="0"/>
              <a:t>  </a:t>
            </a:r>
            <a:r>
              <a:rPr lang="en-US" baseline="0" dirty="0" smtClean="0"/>
              <a:t>The MTG controller can also be added as a field installed option to machines approved for JDLink™ Ultimate.  By default, dealers</a:t>
            </a:r>
            <a:r>
              <a:rPr lang="en-US" dirty="0" smtClean="0"/>
              <a:t> will have access to all machines, but the customer can choose to limit dealers access in the JD/ZXLink web application on the Terminal Setup page.</a:t>
            </a:r>
            <a:endParaRPr lang="en-US" b="1" i="1" u="sng" dirty="0"/>
          </a:p>
        </p:txBody>
      </p:sp>
      <p:sp>
        <p:nvSpPr>
          <p:cNvPr id="4" name="Slide Number Placeholder 3"/>
          <p:cNvSpPr>
            <a:spLocks noGrp="1"/>
          </p:cNvSpPr>
          <p:nvPr>
            <p:ph type="sldNum" sz="quarter" idx="10"/>
          </p:nvPr>
        </p:nvSpPr>
        <p:spPr/>
        <p:txBody>
          <a:bodyPr/>
          <a:lstStyle/>
          <a:p>
            <a:fld id="{90407FF9-0B47-48F2-BA72-B0DA8A137A5B}"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AC331404-0942-4417-8768-C137F7110E85}" type="slidenum">
              <a:rPr lang="en-US"/>
              <a:pPr/>
              <a:t>4</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4B7D8195-3C3D-4F50-83D0-4528152AEA70}" type="datetime1">
              <a:rPr lang="en-US"/>
              <a:pPr/>
              <a:t>5/16/2011</a:t>
            </a:fld>
            <a:endParaRPr lang="en-US"/>
          </a:p>
        </p:txBody>
      </p:sp>
      <p:sp>
        <p:nvSpPr>
          <p:cNvPr id="7526402" name="Rectangle 2"/>
          <p:cNvSpPr>
            <a:spLocks noGrp="1" noRot="1" noChangeAspect="1" noChangeArrowheads="1" noTextEdit="1"/>
          </p:cNvSpPr>
          <p:nvPr>
            <p:ph type="sldImg"/>
          </p:nvPr>
        </p:nvSpPr>
        <p:spPr>
          <a:ln/>
        </p:spPr>
      </p:sp>
      <p:sp>
        <p:nvSpPr>
          <p:cNvPr id="7526403" name="Rectangle 3"/>
          <p:cNvSpPr>
            <a:spLocks noGrp="1" noChangeArrowheads="1"/>
          </p:cNvSpPr>
          <p:nvPr>
            <p:ph type="body" idx="1"/>
          </p:nvPr>
        </p:nvSpPr>
        <p:spPr/>
        <p:txBody>
          <a:bodyPr/>
          <a:lstStyle/>
          <a:p>
            <a:r>
              <a:rPr lang="en-US" dirty="0"/>
              <a:t>JDLink </a:t>
            </a:r>
            <a:r>
              <a:rPr lang="en-US" dirty="0" smtClean="0"/>
              <a:t>is John</a:t>
            </a:r>
            <a:r>
              <a:rPr lang="en-US" baseline="0" dirty="0" smtClean="0"/>
              <a:t> Deere’s telematics fleet management solution.  ZXLink is Hitachi’s telematics fleet management solution.  So what is telematics?  Telematics is simply the technology of sending, receiving and storing information via a telecommunications device.  </a:t>
            </a:r>
            <a:r>
              <a:rPr lang="en-US" dirty="0" smtClean="0"/>
              <a:t>Using JDLink or ZXLink, customers</a:t>
            </a:r>
            <a:r>
              <a:rPr lang="en-US" baseline="0" dirty="0" smtClean="0"/>
              <a:t> and dealers can have an easy, manageable way to track hours, location and utilization of their fleet.  The Geofence and Curfew security features can also </a:t>
            </a:r>
            <a:r>
              <a:rPr lang="en-US" dirty="0" smtClean="0"/>
              <a:t>assist with theft recovery or unauthorized use</a:t>
            </a:r>
            <a:r>
              <a:rPr lang="en-US" baseline="0" dirty="0" smtClean="0"/>
              <a:t>.</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aseline="0" dirty="0" smtClean="0">
                <a:latin typeface="Arial" pitchFamily="34" charset="0"/>
                <a:cs typeface="Arial" pitchFamily="34" charset="0"/>
              </a:rPr>
              <a:t>So how</a:t>
            </a:r>
            <a:r>
              <a:rPr lang="en-US" dirty="0" smtClean="0">
                <a:latin typeface="Arial" pitchFamily="34" charset="0"/>
                <a:cs typeface="Arial" pitchFamily="34" charset="0"/>
              </a:rPr>
              <a:t> does JDLink enable Service ADVISOR Remote to work?  U</a:t>
            </a:r>
            <a:r>
              <a:rPr lang="en-US" baseline="0" dirty="0" smtClean="0">
                <a:latin typeface="Arial" pitchFamily="34" charset="0"/>
                <a:cs typeface="Arial" pitchFamily="34" charset="0"/>
              </a:rPr>
              <a:t>sing Service ADVISOR™ Remote,</a:t>
            </a:r>
            <a:r>
              <a:rPr lang="en-US" dirty="0" smtClean="0">
                <a:latin typeface="Arial" pitchFamily="34" charset="0"/>
                <a:cs typeface="Arial" pitchFamily="34" charset="0"/>
              </a:rPr>
              <a:t> the user submits a </a:t>
            </a:r>
            <a:r>
              <a:rPr lang="en-US" baseline="0" dirty="0" smtClean="0">
                <a:latin typeface="Arial" pitchFamily="34" charset="0"/>
                <a:cs typeface="Arial" pitchFamily="34" charset="0"/>
              </a:rPr>
              <a:t>request through the internet to the John Deere Custom Performance server which authenticates the user, </a:t>
            </a:r>
            <a:r>
              <a:rPr lang="en-US" dirty="0" smtClean="0">
                <a:latin typeface="Arial" pitchFamily="34" charset="0"/>
                <a:cs typeface="Arial" pitchFamily="34" charset="0"/>
              </a:rPr>
              <a:t>queues </a:t>
            </a:r>
            <a:r>
              <a:rPr lang="en-US" baseline="0" dirty="0" smtClean="0">
                <a:latin typeface="Arial" pitchFamily="34" charset="0"/>
                <a:cs typeface="Arial" pitchFamily="34" charset="0"/>
              </a:rPr>
              <a:t>the request and assigns an identification number.  </a:t>
            </a:r>
          </a:p>
          <a:p>
            <a:endParaRPr lang="en-US" baseline="0" dirty="0" smtClean="0"/>
          </a:p>
          <a:p>
            <a:r>
              <a:rPr lang="en-US" baseline="0" dirty="0" smtClean="0"/>
              <a:t>The request is then sent to the CommServices server which relays the message via the cellular phone network to the Modular Telematics Gateway controller located on the customer’s machine.</a:t>
            </a:r>
          </a:p>
          <a:p>
            <a:pPr defTabSz="966529" fontAlgn="auto">
              <a:spcBef>
                <a:spcPts val="0"/>
              </a:spcBef>
              <a:spcAft>
                <a:spcPts val="0"/>
              </a:spcAft>
              <a:defRPr/>
            </a:pPr>
            <a:endParaRPr lang="en-US" baseline="0" dirty="0" smtClean="0"/>
          </a:p>
          <a:p>
            <a:pPr defTabSz="966529" fontAlgn="auto">
              <a:spcBef>
                <a:spcPts val="0"/>
              </a:spcBef>
              <a:spcAft>
                <a:spcPts val="0"/>
              </a:spcAft>
              <a:defRPr/>
            </a:pPr>
            <a:r>
              <a:rPr lang="en-US" baseline="0" dirty="0" smtClean="0"/>
              <a:t>An email is then sent to the technician with the identification number that the request has been received on the machine. </a:t>
            </a:r>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0407FF9-0B47-48F2-BA72-B0DA8A137A5B}"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aseline="0" dirty="0" smtClean="0"/>
              <a:t>The Modular Telematics Gateway controller is connected to the CAN Bus on the machine</a:t>
            </a:r>
            <a:r>
              <a:rPr lang="en-US" dirty="0" smtClean="0"/>
              <a:t> and requests the desired information </a:t>
            </a:r>
            <a:r>
              <a:rPr lang="en-US" baseline="0" dirty="0" smtClean="0"/>
              <a:t>from the machine’s individual controllers.  The individual controllers then provide the requested information back to the Modular Telematics Gateway controller. </a:t>
            </a:r>
          </a:p>
          <a:p>
            <a:endParaRPr lang="en-US" baseline="0" dirty="0" smtClean="0"/>
          </a:p>
          <a:p>
            <a:r>
              <a:rPr lang="en-US" baseline="0" dirty="0" smtClean="0"/>
              <a:t>Once the Modular Telematics Gateway controller receives all of the requested information, it sends the information back to the Communication Services Server through the cellular network.  This information is then sent to the John Deere Custom Performance Server where it is stored for up to one year.  At this point the server again sends an e-mail message to the user notifying them that the request has been completed and is available for viewing. At this point the dealership is billed for the request. </a:t>
            </a:r>
          </a:p>
          <a:p>
            <a:endParaRPr lang="en-US" baseline="0" dirty="0" smtClean="0"/>
          </a:p>
        </p:txBody>
      </p:sp>
      <p:sp>
        <p:nvSpPr>
          <p:cNvPr id="4" name="Slide Number Placeholder 3"/>
          <p:cNvSpPr>
            <a:spLocks noGrp="1"/>
          </p:cNvSpPr>
          <p:nvPr>
            <p:ph type="sldNum" sz="quarter" idx="10"/>
          </p:nvPr>
        </p:nvSpPr>
        <p:spPr/>
        <p:txBody>
          <a:bodyPr/>
          <a:lstStyle/>
          <a:p>
            <a:fld id="{90407FF9-0B47-48F2-BA72-B0DA8A137A5B}"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aseline="0" dirty="0" smtClean="0"/>
              <a:t>If the key switch is in the off position, or if the machine is out of range from cell service, the request will sit on the CommServices server for a period of time set by the requester.  The CommServices server will periodically attempt to send the message out to the machines Modular Telematics Gateway controller until conditions are met for this to occur.</a:t>
            </a:r>
          </a:p>
          <a:p>
            <a:endParaRPr lang="en-US" dirty="0" smtClean="0"/>
          </a:p>
          <a:p>
            <a:r>
              <a:rPr lang="en-US" dirty="0" smtClean="0"/>
              <a:t>If the machine is equipped with the optional satellite feature that will be available later in 2011, </a:t>
            </a:r>
            <a:r>
              <a:rPr lang="en-US" u="sng" dirty="0" smtClean="0"/>
              <a:t>SAR will not connect via satellite </a:t>
            </a:r>
            <a:r>
              <a:rPr lang="en-US" dirty="0" smtClean="0"/>
              <a:t>if the machine is out of cellular service.</a:t>
            </a:r>
            <a:endParaRPr lang="en-US" baseline="0" dirty="0" smtClean="0"/>
          </a:p>
          <a:p>
            <a:endParaRPr lang="en-US" dirty="0" smtClean="0"/>
          </a:p>
          <a:p>
            <a:r>
              <a:rPr lang="en-US" baseline="0" dirty="0" smtClean="0"/>
              <a:t>It is key to understand that if</a:t>
            </a:r>
            <a:r>
              <a:rPr lang="en-US" dirty="0" smtClean="0"/>
              <a:t> SAR cannot connect to a machine, a technician must know the basic troubleshooting process of the JD/ZXLink system.  As an example, if the MTG is hibernating (by default, key off for 7 days but this can be modified), SAR </a:t>
            </a:r>
            <a:r>
              <a:rPr lang="en-US" u="sng" dirty="0" smtClean="0"/>
              <a:t>will not </a:t>
            </a:r>
            <a:r>
              <a:rPr lang="en-US" dirty="0" smtClean="0"/>
              <a:t>connect.  The technical overview will be a good resource for understanding the basics of JD/ZXLink troubleshooting.</a:t>
            </a:r>
            <a:endParaRPr lang="en-US" baseline="0" dirty="0" smtClean="0"/>
          </a:p>
        </p:txBody>
      </p:sp>
      <p:sp>
        <p:nvSpPr>
          <p:cNvPr id="4" name="Slide Number Placeholder 3"/>
          <p:cNvSpPr>
            <a:spLocks noGrp="1"/>
          </p:cNvSpPr>
          <p:nvPr>
            <p:ph type="sldNum" sz="quarter" idx="10"/>
          </p:nvPr>
        </p:nvSpPr>
        <p:spPr/>
        <p:txBody>
          <a:bodyPr/>
          <a:lstStyle/>
          <a:p>
            <a:fld id="{90407FF9-0B47-48F2-BA72-B0DA8A137A5B}"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4D70353F-D936-4563-9ABC-1A08A91517E3}" type="slidenum">
              <a:rPr lang="en-US"/>
              <a:pPr/>
              <a:t>43</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CFEC1AE3-BA0C-4461-85E8-AD9880BB7CEC}" type="datetime1">
              <a:rPr lang="en-US"/>
              <a:pPr/>
              <a:t>5/16/2011</a:t>
            </a:fld>
            <a:endParaRPr lang="en-US"/>
          </a:p>
        </p:txBody>
      </p:sp>
      <p:sp>
        <p:nvSpPr>
          <p:cNvPr id="7522306" name="Rectangle 2"/>
          <p:cNvSpPr>
            <a:spLocks noGrp="1" noRot="1" noChangeAspect="1" noChangeArrowheads="1" noTextEdit="1"/>
          </p:cNvSpPr>
          <p:nvPr>
            <p:ph type="sldImg"/>
          </p:nvPr>
        </p:nvSpPr>
        <p:spPr>
          <a:ln/>
        </p:spPr>
      </p:sp>
      <p:sp>
        <p:nvSpPr>
          <p:cNvPr id="7522307" name="Rectangle 3"/>
          <p:cNvSpPr>
            <a:spLocks noGrp="1" noChangeArrowheads="1"/>
          </p:cNvSpPr>
          <p:nvPr>
            <p:ph type="body" idx="1"/>
          </p:nvPr>
        </p:nvSpPr>
        <p:spPr/>
        <p:txBody>
          <a:bodyPr/>
          <a:lstStyle/>
          <a:p>
            <a:r>
              <a:rPr lang="en-US" dirty="0" smtClean="0"/>
              <a:t>With the release of the new hardware and the expansion of the in-base strategy, what is the value to your customer?  JDLink and ZXLink provide </a:t>
            </a:r>
            <a:r>
              <a:rPr lang="en-US" dirty="0"/>
              <a:t>accurate and up to date information to your customers </a:t>
            </a:r>
            <a:r>
              <a:rPr lang="en-US" dirty="0" smtClean="0"/>
              <a:t>automatically to help them better manage their fleet.  The </a:t>
            </a:r>
            <a:r>
              <a:rPr lang="en-US" dirty="0"/>
              <a:t>result is the list of benefits shown on your screen.  </a:t>
            </a:r>
          </a:p>
          <a:p>
            <a:endParaRPr lang="en-US" dirty="0" smtClean="0"/>
          </a:p>
          <a:p>
            <a:r>
              <a:rPr lang="en-US" dirty="0" smtClean="0"/>
              <a:t>By </a:t>
            </a:r>
            <a:r>
              <a:rPr lang="en-US" dirty="0"/>
              <a:t>providing greater visibility to their machine utilization, customers can accurately track actual machine costs on a job allowing for more efficient billing and for more accurate bidding on future jobs</a:t>
            </a:r>
            <a:r>
              <a:rPr lang="en-US" dirty="0" smtClean="0"/>
              <a:t>.  JDLink and ZXLink also provide you with the opportunity</a:t>
            </a:r>
            <a:r>
              <a:rPr lang="en-US" baseline="0" dirty="0" smtClean="0"/>
              <a:t> to promote Fleet Care to help customers with their maintenance scheduling as well as increase the overall health of their fleet.</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468415D9-6421-46A6-8BD0-E761FA5736C7}" type="slidenum">
              <a:rPr lang="en-US"/>
              <a:pPr/>
              <a:t>44</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5CBCC72B-9E94-4BFB-BC11-3CEB8261C64E}" type="datetime1">
              <a:rPr lang="en-US"/>
              <a:pPr/>
              <a:t>5/16/2011</a:t>
            </a:fld>
            <a:endParaRPr lang="en-US"/>
          </a:p>
        </p:txBody>
      </p:sp>
      <p:sp>
        <p:nvSpPr>
          <p:cNvPr id="7524354" name="Rectangle 2"/>
          <p:cNvSpPr>
            <a:spLocks noGrp="1" noRot="1" noChangeAspect="1" noChangeArrowheads="1" noTextEdit="1"/>
          </p:cNvSpPr>
          <p:nvPr>
            <p:ph type="sldImg"/>
          </p:nvPr>
        </p:nvSpPr>
        <p:spPr>
          <a:ln/>
        </p:spPr>
      </p:sp>
      <p:sp>
        <p:nvSpPr>
          <p:cNvPr id="7524355" name="Rectangle 3"/>
          <p:cNvSpPr>
            <a:spLocks noGrp="1" noChangeArrowheads="1"/>
          </p:cNvSpPr>
          <p:nvPr>
            <p:ph type="body" idx="1"/>
          </p:nvPr>
        </p:nvSpPr>
        <p:spPr/>
        <p:txBody>
          <a:bodyPr/>
          <a:lstStyle/>
          <a:p>
            <a:r>
              <a:rPr lang="en-US" dirty="0"/>
              <a:t>JDLink is </a:t>
            </a:r>
            <a:r>
              <a:rPr lang="en-US" dirty="0" smtClean="0"/>
              <a:t>also a </a:t>
            </a:r>
            <a:r>
              <a:rPr lang="en-US" dirty="0"/>
              <a:t>valuable tool for dealers. The days of making frequent calls to the customer to get accurate machine hours and location, or having a technician driving from job site to job site trying to locate equipment, is a thing of the past. </a:t>
            </a:r>
            <a:r>
              <a:rPr lang="en-US" baseline="0" dirty="0" smtClean="0"/>
              <a:t> When a dealer has 3</a:t>
            </a:r>
            <a:r>
              <a:rPr lang="en-US" baseline="30000" dirty="0" smtClean="0"/>
              <a:t>rd</a:t>
            </a:r>
            <a:r>
              <a:rPr lang="en-US" baseline="0" dirty="0" smtClean="0"/>
              <a:t> party visibility to their customer’s machines and the ability to use Service Advisor remote, dealers can help customers minimize unscheduled downtime.  All of this to help build a stronger relationship with your customers.</a:t>
            </a:r>
            <a:endParaRPr lang="en-US" dirty="0"/>
          </a:p>
          <a:p>
            <a:endParaRPr lang="en-US" dirty="0"/>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77FE24AF-DC5B-4813-A202-C1FA75173283}" type="slidenum">
              <a:rPr lang="en-US"/>
              <a:pPr/>
              <a:t>46</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9BD5B977-A31B-4802-B39D-2EB8744030FD}" type="datetime1">
              <a:rPr lang="en-US"/>
              <a:pPr/>
              <a:t>5/16/2011</a:t>
            </a:fld>
            <a:endParaRPr lang="en-US"/>
          </a:p>
        </p:txBody>
      </p:sp>
      <p:sp>
        <p:nvSpPr>
          <p:cNvPr id="7583746" name="Rectangle 2"/>
          <p:cNvSpPr>
            <a:spLocks noGrp="1" noRot="1" noChangeAspect="1" noChangeArrowheads="1" noTextEdit="1"/>
          </p:cNvSpPr>
          <p:nvPr>
            <p:ph type="sldImg"/>
          </p:nvPr>
        </p:nvSpPr>
        <p:spPr>
          <a:ln/>
        </p:spPr>
      </p:sp>
      <p:sp>
        <p:nvSpPr>
          <p:cNvPr id="7583747" name="Rectangle 3"/>
          <p:cNvSpPr>
            <a:spLocks noGrp="1" noChangeArrowheads="1"/>
          </p:cNvSpPr>
          <p:nvPr>
            <p:ph type="body" idx="1"/>
          </p:nvPr>
        </p:nvSpPr>
        <p:spPr/>
        <p:txBody>
          <a:bodyPr/>
          <a:lstStyle/>
          <a:p>
            <a:r>
              <a:rPr lang="en-US" dirty="0"/>
              <a:t>3</a:t>
            </a:r>
            <a:r>
              <a:rPr lang="en-US" baseline="30000" dirty="0"/>
              <a:t>rd</a:t>
            </a:r>
            <a:r>
              <a:rPr lang="en-US" dirty="0"/>
              <a:t> party software integration </a:t>
            </a:r>
            <a:r>
              <a:rPr lang="en-US" dirty="0" smtClean="0"/>
              <a:t>can be a valuable tool for </a:t>
            </a:r>
            <a:r>
              <a:rPr lang="en-US" dirty="0"/>
              <a:t>dealers and </a:t>
            </a:r>
            <a:r>
              <a:rPr lang="en-US" dirty="0" smtClean="0"/>
              <a:t>customers.  For details on how to integrate JDLink and ZXLink data into your customers business system, contact your local John Deere Technology consultant.  Having the data available automatically in your business system minimizes the need of logging into the web everyday to get basic information such as hours and location.</a:t>
            </a:r>
          </a:p>
          <a:p>
            <a:endParaRPr lang="en-US" dirty="0" smtClean="0"/>
          </a:p>
          <a:p>
            <a:r>
              <a:rPr lang="en-US" dirty="0" smtClean="0"/>
              <a:t>For customers that have mixed fleets with multiple telematics systems, John Deere will follow the AEMP telematics standards to simplify integration of certain data points into their business system. </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53DADB29-E91F-4547-B091-804DB9D77AEA}" type="slidenum">
              <a:rPr lang="en-US"/>
              <a:pPr/>
              <a:t>47</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FDC6EDCE-B46D-4CE9-9A5B-7442C7BFACC6}" type="datetime1">
              <a:rPr lang="en-US"/>
              <a:pPr/>
              <a:t>5/16/2011</a:t>
            </a:fld>
            <a:endParaRPr lang="en-US"/>
          </a:p>
        </p:txBody>
      </p:sp>
      <p:sp>
        <p:nvSpPr>
          <p:cNvPr id="7585794" name="Rectangle 2"/>
          <p:cNvSpPr>
            <a:spLocks noGrp="1" noRot="1" noChangeAspect="1" noChangeArrowheads="1" noTextEdit="1"/>
          </p:cNvSpPr>
          <p:nvPr>
            <p:ph type="sldImg"/>
          </p:nvPr>
        </p:nvSpPr>
        <p:spPr>
          <a:ln/>
        </p:spPr>
      </p:sp>
      <p:sp>
        <p:nvSpPr>
          <p:cNvPr id="7585795" name="Rectangle 3"/>
          <p:cNvSpPr>
            <a:spLocks noGrp="1" noChangeArrowheads="1"/>
          </p:cNvSpPr>
          <p:nvPr>
            <p:ph type="body" idx="1"/>
          </p:nvPr>
        </p:nvSpPr>
        <p:spPr/>
        <p:txBody>
          <a:bodyPr/>
          <a:lstStyle/>
          <a:p>
            <a:r>
              <a:rPr lang="en-US" dirty="0" smtClean="0"/>
              <a:t>There are many software packages that JDLink and ZXLink data can be integrated into.  Contact your local John Deere Technology Consultant if you have any questions related to data integration.</a:t>
            </a:r>
            <a:endParaRPr lang="en-US" dirty="0"/>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what is AEMP?  AEMP is the Association of Equipment Management Professionals.  Working with four of the major construction equipment manufacturers, including John Deere, a standard was created for certain telematics data points so customers can easily integrate those data points into their business system if they run mixed fleets.</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48</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the five data elements that the manufacturers agreed upon to make available in the same format to make integration easier for mixed fleet customers.  The darker text are the data points that John Deere will provide in the agreed format.  For the latest information on AEMP,</a:t>
            </a:r>
            <a:r>
              <a:rPr lang="en-US" baseline="0" dirty="0" smtClean="0"/>
              <a:t> contact your John Deere Technology Consultant or Info To Go.</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49</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A489E633-BBF2-4B0B-85D9-C05B95028878}" type="slidenum">
              <a:rPr lang="en-US"/>
              <a:pPr/>
              <a:t>5</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EC591B1D-89AE-416E-9E42-919B10A37A45}" type="datetime1">
              <a:rPr lang="en-US"/>
              <a:pPr/>
              <a:t>5/16/2011</a:t>
            </a:fld>
            <a:endParaRPr lang="en-US"/>
          </a:p>
        </p:txBody>
      </p:sp>
      <p:sp>
        <p:nvSpPr>
          <p:cNvPr id="7528450" name="Rectangle 2"/>
          <p:cNvSpPr>
            <a:spLocks noGrp="1" noRot="1" noChangeAspect="1" noChangeArrowheads="1" noTextEdit="1"/>
          </p:cNvSpPr>
          <p:nvPr>
            <p:ph type="sldImg"/>
          </p:nvPr>
        </p:nvSpPr>
        <p:spPr>
          <a:ln/>
        </p:spPr>
      </p:sp>
      <p:sp>
        <p:nvSpPr>
          <p:cNvPr id="7528451" name="Rectangle 3"/>
          <p:cNvSpPr>
            <a:spLocks noGrp="1" noChangeArrowheads="1"/>
          </p:cNvSpPr>
          <p:nvPr>
            <p:ph type="body" idx="1"/>
          </p:nvPr>
        </p:nvSpPr>
        <p:spPr/>
        <p:txBody>
          <a:bodyPr/>
          <a:lstStyle/>
          <a:p>
            <a:r>
              <a:rPr lang="en-US" dirty="0" smtClean="0"/>
              <a:t>JDLink and ZXLink </a:t>
            </a:r>
            <a:r>
              <a:rPr lang="en-US" dirty="0"/>
              <a:t>allows users to monitor their fleet from any location through the internet.  This is especially useful for large fleets that are dispersed in several worksites or across a large geographical area.  </a:t>
            </a:r>
          </a:p>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what does this mean for you and your customer?  For dealers, this helps eliminate potential barriers of the customer wanting to run only one telematics solution.  For customers, it minimizes the need to go to multiple websites on a daily basis to get the standard data points they need to run their business such as hours and location.  The web is </a:t>
            </a:r>
            <a:r>
              <a:rPr lang="en-US" smtClean="0"/>
              <a:t>still there to </a:t>
            </a:r>
            <a:r>
              <a:rPr lang="en-US" dirty="0" smtClean="0"/>
              <a:t>access when more in depth detail is required such as diagnostic trouble codes, temperatures, etc.</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50</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numerous places to get support for JDLink and ZXLink.  Listed on the screen</a:t>
            </a:r>
            <a:r>
              <a:rPr lang="en-US" baseline="0" dirty="0" smtClean="0"/>
              <a:t> are a few sources at your disposal.  Remember, the Help files link is always a good starting point if the user has questions in regards to web navigation. </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51</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p:txBody>
          <a:bodyPr/>
          <a:lstStyle/>
          <a:p>
            <a:fld id="{B27A3E93-075A-4805-A20B-41E48A412779}" type="slidenum">
              <a:rPr lang="en-US" smtClean="0"/>
              <a:pPr/>
              <a:t>52</a:t>
            </a:fld>
            <a:endParaRPr lang="en-US"/>
          </a:p>
        </p:txBody>
      </p:sp>
      <p:sp>
        <p:nvSpPr>
          <p:cNvPr id="5" name="Rectangle 11"/>
          <p:cNvSpPr>
            <a:spLocks noGrp="1" noChangeArrowheads="1"/>
          </p:cNvSpPr>
          <p:nvPr>
            <p:ph type="dt" idx="1"/>
          </p:nvPr>
        </p:nvSpPr>
        <p:spPr>
          <a:xfrm>
            <a:off x="4142962" y="0"/>
            <a:ext cx="3170583" cy="480388"/>
          </a:xfrm>
          <a:prstGeom prst="rect">
            <a:avLst/>
          </a:prstGeom>
        </p:spPr>
        <p:txBody>
          <a:bodyPr lIns="94851" tIns="47425" rIns="94851" bIns="47425"/>
          <a:lstStyle/>
          <a:p>
            <a:fld id="{8A26B62F-9AB5-455C-91C9-ED526B47C6CC}" type="datetime1">
              <a:rPr lang="en-US" smtClean="0"/>
              <a:pPr/>
              <a:t>5/16/2011</a:t>
            </a:fld>
            <a:endParaRPr lang="en-US"/>
          </a:p>
        </p:txBody>
      </p:sp>
      <p:sp>
        <p:nvSpPr>
          <p:cNvPr id="7589891" name="Rectangle 3"/>
          <p:cNvSpPr>
            <a:spLocks noGrp="1" noChangeArrowheads="1"/>
          </p:cNvSpPr>
          <p:nvPr>
            <p:ph type="body" idx="1"/>
          </p:nvPr>
        </p:nvSpPr>
        <p:spPr/>
        <p:txBody>
          <a:bodyPr>
            <a:normAutofit/>
          </a:bodyPr>
          <a:lstStyle/>
          <a:p>
            <a:r>
              <a:rPr lang="en-US" smtClean="0"/>
              <a:t>Listed on your screen are the JDLink differentiators.</a:t>
            </a:r>
            <a:endParaRPr lang="en-US"/>
          </a:p>
        </p:txBody>
      </p:sp>
      <p:sp>
        <p:nvSpPr>
          <p:cNvPr id="9" name="Slide Image Placeholder 8"/>
          <p:cNvSpPr>
            <a:spLocks noGrp="1" noRot="1" noChangeAspect="1"/>
          </p:cNvSpPr>
          <p:nvPr>
            <p:ph type="sldImg"/>
          </p:nvPr>
        </p:nvSpPr>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2E3AFBD8-07EE-4304-BF2A-611B6EBA444A}" type="slidenum">
              <a:rPr lang="en-US"/>
              <a:pPr/>
              <a:t>54</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C0281F66-E0FD-40A4-92B1-2F8B38512F63}" type="datetime1">
              <a:rPr lang="en-US"/>
              <a:pPr/>
              <a:t>5/16/2011</a:t>
            </a:fld>
            <a:endParaRPr lang="en-US"/>
          </a:p>
        </p:txBody>
      </p:sp>
      <p:sp>
        <p:nvSpPr>
          <p:cNvPr id="7591938" name="Rectangle 2"/>
          <p:cNvSpPr>
            <a:spLocks noGrp="1" noRot="1" noChangeAspect="1" noChangeArrowheads="1" noTextEdit="1"/>
          </p:cNvSpPr>
          <p:nvPr>
            <p:ph type="sldImg"/>
          </p:nvPr>
        </p:nvSpPr>
        <p:spPr>
          <a:ln/>
        </p:spPr>
      </p:sp>
      <p:sp>
        <p:nvSpPr>
          <p:cNvPr id="7591939" name="Rectangle 3"/>
          <p:cNvSpPr>
            <a:spLocks noGrp="1" noChangeArrowheads="1"/>
          </p:cNvSpPr>
          <p:nvPr>
            <p:ph type="body" idx="1"/>
          </p:nvPr>
        </p:nvSpPr>
        <p:spPr/>
        <p:txBody>
          <a:bodyPr/>
          <a:lstStyle/>
          <a:p>
            <a:r>
              <a:rPr lang="en-US"/>
              <a:t>In the Product Overview lesson, you learned several things about the JDLink Machine Monitoring System.</a:t>
            </a:r>
          </a:p>
          <a:p>
            <a:r>
              <a:rPr lang="en-US"/>
              <a:t>Listed on your screen is what you’ve learned in this lesson.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129350DF-FD08-4697-9DB5-FC9DDCA02BB5}" type="slidenum">
              <a:rPr lang="en-US"/>
              <a:pPr/>
              <a:t>55</a:t>
            </a:fld>
            <a:endParaRPr lang="en-US" dirty="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r>
              <a:rPr lang="en-US" dirty="0"/>
              <a:t>In the </a:t>
            </a:r>
            <a:r>
              <a:rPr lang="en-US" dirty="0" smtClean="0"/>
              <a:t>Technical </a:t>
            </a:r>
            <a:r>
              <a:rPr lang="en-US" dirty="0"/>
              <a:t>Overview lesson you will learn several items that will help you install and troubleshoot the </a:t>
            </a:r>
            <a:r>
              <a:rPr lang="en-US" dirty="0" smtClean="0"/>
              <a:t>JDLink and ZXLink </a:t>
            </a:r>
            <a:r>
              <a:rPr lang="en-US" dirty="0"/>
              <a:t>Machine Monitoring </a:t>
            </a:r>
            <a:r>
              <a:rPr lang="en-US" dirty="0" smtClean="0"/>
              <a:t>Systems.  </a:t>
            </a:r>
            <a:r>
              <a:rPr lang="en-US" dirty="0"/>
              <a:t>By the completion of this lesson, you will be able to perform the objectives listed on your screen.</a:t>
            </a:r>
          </a:p>
          <a:p>
            <a:endParaRPr lang="en-US" dirty="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C3F85C8C-BA99-4787-9EA9-29EBB16A5E77}" type="slidenum">
              <a:rPr lang="en-US"/>
              <a:pPr/>
              <a:t>56</a:t>
            </a:fld>
            <a:endParaRPr lang="en-US" dirty="0"/>
          </a:p>
        </p:txBody>
      </p:sp>
      <p:sp>
        <p:nvSpPr>
          <p:cNvPr id="5" name="Rectangle 11"/>
          <p:cNvSpPr>
            <a:spLocks noGrp="1" noChangeArrowheads="1"/>
          </p:cNvSpPr>
          <p:nvPr>
            <p:ph type="dt" idx="1"/>
          </p:nvPr>
        </p:nvSpPr>
        <p:spPr>
          <a:xfrm>
            <a:off x="4143375" y="0"/>
            <a:ext cx="3170238" cy="479425"/>
          </a:xfrm>
          <a:prstGeom prst="rect">
            <a:avLst/>
          </a:prstGeom>
          <a:ln/>
        </p:spPr>
        <p:txBody>
          <a:bodyPr/>
          <a:lstStyle/>
          <a:p>
            <a:fld id="{2A4B1513-333D-4BA3-B2C9-E9DC7814F8D4}" type="datetime1">
              <a:rPr lang="en-US"/>
              <a:pPr/>
              <a:t>5/16/2011</a:t>
            </a:fld>
            <a:endParaRPr lang="en-US" dirty="0"/>
          </a:p>
        </p:txBody>
      </p:sp>
      <p:sp>
        <p:nvSpPr>
          <p:cNvPr id="7530498" name="Rectangle 2"/>
          <p:cNvSpPr>
            <a:spLocks noGrp="1" noRot="1" noChangeAspect="1" noChangeArrowheads="1" noTextEdit="1"/>
          </p:cNvSpPr>
          <p:nvPr>
            <p:ph type="sldImg"/>
          </p:nvPr>
        </p:nvSpPr>
        <p:spPr>
          <a:ln/>
        </p:spPr>
      </p:sp>
      <p:sp>
        <p:nvSpPr>
          <p:cNvPr id="7530499" name="Rectangle 3"/>
          <p:cNvSpPr>
            <a:spLocks noGrp="1" noChangeArrowheads="1"/>
          </p:cNvSpPr>
          <p:nvPr>
            <p:ph type="body" idx="1"/>
          </p:nvPr>
        </p:nvSpPr>
        <p:spPr/>
        <p:txBody>
          <a:bodyPr/>
          <a:lstStyle/>
          <a:p>
            <a:r>
              <a:rPr lang="en-US" dirty="0" smtClean="0"/>
              <a:t>JDLink and ZXLink are </a:t>
            </a:r>
            <a:r>
              <a:rPr lang="en-US" dirty="0"/>
              <a:t>available in three levels; Express, Select and Ultimate.  </a:t>
            </a:r>
            <a:r>
              <a:rPr lang="en-US" dirty="0" smtClean="0"/>
              <a:t>The components</a:t>
            </a:r>
            <a:r>
              <a:rPr lang="en-US" baseline="0" dirty="0" smtClean="0"/>
              <a:t> used for each level were introduced in the product overview, but recall that the new Modular Telematics Gateway (MTG) is being launched for the Select and Ultimate levels of service only.  There is no change in the Express hardware or installation options.  Express and Select are the all makes solutions offered, and Ultimate is offered in base on many John Deere and Hitachi machines.</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5312C00B-B7B3-41C8-A912-B0E98EA79BDD}" type="slidenum">
              <a:rPr lang="en-US"/>
              <a:pPr/>
              <a:t>58</a:t>
            </a:fld>
            <a:endParaRPr lang="en-US" dirty="0"/>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dirty="0" smtClean="0"/>
              <a:t>With the in-base strategy expanding</a:t>
            </a:r>
            <a:r>
              <a:rPr lang="en-US" baseline="0" dirty="0" smtClean="0"/>
              <a:t> starting January 31, 2011, many more models will include JDLink or ZXLink in-base with 3 years of service.  This will minimize the amount of new machines requiring a field installation.  Field install kits can be ordered via the Machine Configurator and will be available in two forms: Ultimate Capable and Universal kits.  The key difference is the Ultimate capable kits are model specific and connect to the CAN Bus on the machine.  Universal All Makes kits are only available at the Express and Select levels and can be installed on virtually any machine that has 12 or 24 Volt systems.</a:t>
            </a:r>
          </a:p>
          <a:p>
            <a:endParaRPr lang="en-US" baseline="0" dirty="0" smtClean="0"/>
          </a:p>
          <a:p>
            <a:r>
              <a:rPr lang="en-US" baseline="0" dirty="0" smtClean="0"/>
              <a:t>Any assistance required in regards to what kit to order, DMAC is always a good reference.</a:t>
            </a: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sldNum" sz="quarter" idx="5"/>
          </p:nvPr>
        </p:nvSpPr>
        <p:spPr>
          <a:ln/>
        </p:spPr>
        <p:txBody>
          <a:bodyPr/>
          <a:lstStyle/>
          <a:p>
            <a:fld id="{C3F85C8C-BA99-4787-9EA9-29EBB16A5E77}" type="slidenum">
              <a:rPr lang="en-US"/>
              <a:pPr/>
              <a:t>6</a:t>
            </a:fld>
            <a:endParaRPr lang="en-US"/>
          </a:p>
        </p:txBody>
      </p:sp>
      <p:sp>
        <p:nvSpPr>
          <p:cNvPr id="5" name="Rectangle 11"/>
          <p:cNvSpPr>
            <a:spLocks noGrp="1" noChangeArrowheads="1"/>
          </p:cNvSpPr>
          <p:nvPr>
            <p:ph type="dt" idx="1"/>
          </p:nvPr>
        </p:nvSpPr>
        <p:spPr>
          <a:xfrm>
            <a:off x="4142962" y="0"/>
            <a:ext cx="3170583" cy="480388"/>
          </a:xfrm>
          <a:prstGeom prst="rect">
            <a:avLst/>
          </a:prstGeom>
          <a:ln/>
        </p:spPr>
        <p:txBody>
          <a:bodyPr lIns="94851" tIns="47425" rIns="94851" bIns="47425"/>
          <a:lstStyle/>
          <a:p>
            <a:fld id="{2A4B1513-333D-4BA3-B2C9-E9DC7814F8D4}" type="datetime1">
              <a:rPr lang="en-US"/>
              <a:pPr/>
              <a:t>5/16/2011</a:t>
            </a:fld>
            <a:endParaRPr lang="en-US"/>
          </a:p>
        </p:txBody>
      </p:sp>
      <p:sp>
        <p:nvSpPr>
          <p:cNvPr id="7530498" name="Rectangle 2"/>
          <p:cNvSpPr>
            <a:spLocks noGrp="1" noRot="1" noChangeAspect="1" noChangeArrowheads="1" noTextEdit="1"/>
          </p:cNvSpPr>
          <p:nvPr>
            <p:ph type="sldImg"/>
          </p:nvPr>
        </p:nvSpPr>
        <p:spPr>
          <a:ln/>
        </p:spPr>
      </p:sp>
      <p:sp>
        <p:nvSpPr>
          <p:cNvPr id="7530499" name="Rectangle 3"/>
          <p:cNvSpPr>
            <a:spLocks noGrp="1" noChangeArrowheads="1"/>
          </p:cNvSpPr>
          <p:nvPr>
            <p:ph type="body" idx="1"/>
          </p:nvPr>
        </p:nvSpPr>
        <p:spPr/>
        <p:txBody>
          <a:bodyPr/>
          <a:lstStyle/>
          <a:p>
            <a:r>
              <a:rPr lang="en-US" dirty="0" smtClean="0"/>
              <a:t>JDLink and ZXLink are </a:t>
            </a:r>
            <a:r>
              <a:rPr lang="en-US" dirty="0"/>
              <a:t>available in three levels; Express, Select and Ultimate.  </a:t>
            </a:r>
            <a:r>
              <a:rPr lang="en-US" dirty="0" smtClean="0"/>
              <a:t>We will discuss </a:t>
            </a:r>
            <a:r>
              <a:rPr lang="en-US" dirty="0"/>
              <a:t>how </a:t>
            </a:r>
            <a:r>
              <a:rPr lang="en-US" dirty="0" smtClean="0"/>
              <a:t>each</a:t>
            </a:r>
            <a:r>
              <a:rPr lang="en-US" baseline="0" dirty="0" smtClean="0"/>
              <a:t> system</a:t>
            </a:r>
            <a:r>
              <a:rPr lang="en-US" dirty="0" smtClean="0"/>
              <a:t> </a:t>
            </a:r>
            <a:r>
              <a:rPr lang="en-US" dirty="0"/>
              <a:t>works, the components that make it possible, and the features of each of these levels.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384A220B-EDB4-4DD5-8E85-D2C5BF089F37}" type="slidenum">
              <a:rPr lang="en-US"/>
              <a:pPr/>
              <a:t>60</a:t>
            </a:fld>
            <a:endParaRPr lang="en-US" dirty="0"/>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dirty="0"/>
              <a:t>When </a:t>
            </a:r>
            <a:r>
              <a:rPr lang="en-US" dirty="0" smtClean="0"/>
              <a:t>field installing JDLink or ZXLink, </a:t>
            </a:r>
            <a:r>
              <a:rPr lang="en-US" dirty="0"/>
              <a:t>you will need an effective installation plan that will include the elements listed on your screen: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97F10BDB-C15D-4208-B957-6C1B17D12EB6}" type="slidenum">
              <a:rPr lang="en-US"/>
              <a:pPr/>
              <a:t>61</a:t>
            </a:fld>
            <a:endParaRPr lang="en-US" dirty="0"/>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r>
              <a:rPr lang="en-US" dirty="0"/>
              <a:t>Detailed installation instructions can be found by doing a Library Search from the </a:t>
            </a:r>
            <a:r>
              <a:rPr lang="en-US" dirty="0" smtClean="0"/>
              <a:t>Technical Service Information Bookstore</a:t>
            </a:r>
            <a:r>
              <a:rPr lang="en-US" baseline="0" dirty="0" smtClean="0"/>
              <a:t> </a:t>
            </a:r>
            <a:r>
              <a:rPr lang="en-US" dirty="0" smtClean="0"/>
              <a:t>website</a:t>
            </a:r>
            <a:r>
              <a:rPr lang="en-US" dirty="0"/>
              <a:t>.</a:t>
            </a:r>
          </a:p>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81974D7F-8BF6-42DD-B0E4-BB02DF725573}" type="slidenum">
              <a:rPr lang="en-US"/>
              <a:pPr/>
              <a:t>62</a:t>
            </a:fld>
            <a:endParaRPr lang="en-US" dirty="0"/>
          </a:p>
        </p:txBody>
      </p:sp>
      <p:sp>
        <p:nvSpPr>
          <p:cNvPr id="59396" name="Rectangle 4"/>
          <p:cNvSpPr>
            <a:spLocks noGrp="1" noRot="1" noChangeAspect="1" noChangeArrowheads="1" noTextEdit="1"/>
          </p:cNvSpPr>
          <p:nvPr>
            <p:ph type="sldImg"/>
          </p:nvPr>
        </p:nvSpPr>
        <p:spPr>
          <a:ln/>
        </p:spPr>
      </p:sp>
      <p:sp>
        <p:nvSpPr>
          <p:cNvPr id="59397" name="Rectangle 5"/>
          <p:cNvSpPr>
            <a:spLocks noGrp="1" noChangeArrowheads="1"/>
          </p:cNvSpPr>
          <p:nvPr>
            <p:ph type="body" idx="1"/>
          </p:nvPr>
        </p:nvSpPr>
        <p:spPr/>
        <p:txBody>
          <a:bodyPr/>
          <a:lstStyle/>
          <a:p>
            <a:r>
              <a:rPr lang="en-US" dirty="0"/>
              <a:t>Before beginning an installation, always plan for the listed safety considerations.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Listed on your screen are some</a:t>
            </a:r>
            <a:r>
              <a:rPr lang="en-US" baseline="0" dirty="0" smtClean="0"/>
              <a:t> key specifications of the MTG used for Select and Ultimate subscriptions.  Details of the power states will be discussed later in this program.</a:t>
            </a:r>
            <a:endParaRPr lang="en-US" dirty="0"/>
          </a:p>
        </p:txBody>
      </p:sp>
      <p:sp>
        <p:nvSpPr>
          <p:cNvPr id="4" name="Header Placeholder 3"/>
          <p:cNvSpPr>
            <a:spLocks noGrp="1"/>
          </p:cNvSpPr>
          <p:nvPr>
            <p:ph type="hdr" sz="quarter" idx="10"/>
          </p:nvPr>
        </p:nvSpPr>
        <p:spPr/>
        <p:txBody>
          <a:bodyPr/>
          <a:lstStyle/>
          <a:p>
            <a:r>
              <a:rPr lang="en-US" dirty="0"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Shown is the basic wiring configuration for</a:t>
            </a:r>
            <a:r>
              <a:rPr lang="en-US" baseline="0" dirty="0" smtClean="0"/>
              <a:t> Ultimate Capable installations for the Modular Telematics Gateway (MTG).  There are four main wiring inputs to the MTG controller regardless whether it is a Select or Ultimate installation.  The four main wiring inputs are a Chassis Ground, a fused ground input, a fused ignition power input and a fused battery power input.  There are also CAN connections from the MTG to Vehicle on John Deere and Hitachi machines for obtaining machine information for Ultimate systems as well as machine hours from the monitor.  Machine hours captured from the monitor will be the standard for Ultimate Capable machines warehoused after January 31st.</a:t>
            </a:r>
          </a:p>
          <a:p>
            <a:endParaRPr lang="en-US" baseline="0" dirty="0" smtClean="0"/>
          </a:p>
          <a:p>
            <a:r>
              <a:rPr lang="en-US" baseline="0" dirty="0" smtClean="0"/>
              <a:t>The optional Satellite module is also shown on this diagram, but recall that this will not be available until later in 2011.  During the installation of the SAT module, there will be an association process between the MTG and the SAT module.  Details of this process will be made available prior to the SAT introduction.</a:t>
            </a:r>
            <a:endParaRPr lang="en-US" dirty="0"/>
          </a:p>
        </p:txBody>
      </p:sp>
      <p:sp>
        <p:nvSpPr>
          <p:cNvPr id="4" name="Header Placeholder 3"/>
          <p:cNvSpPr>
            <a:spLocks noGrp="1"/>
          </p:cNvSpPr>
          <p:nvPr>
            <p:ph type="hdr" sz="quarter" idx="10"/>
          </p:nvPr>
        </p:nvSpPr>
        <p:spPr/>
        <p:txBody>
          <a:bodyPr/>
          <a:lstStyle/>
          <a:p>
            <a:r>
              <a:rPr lang="en-US" dirty="0"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all makes</a:t>
            </a:r>
            <a:r>
              <a:rPr lang="en-US" baseline="0" dirty="0" smtClean="0"/>
              <a:t> installation, the major difference will be there are no CAN connections between the MTG and the vehicle.  To calculate hours with no CAN Connection, the MTG has logic to notice when the voltage increases due to the alternator running in an all makes installation.</a:t>
            </a:r>
            <a:endParaRPr lang="en-US" dirty="0"/>
          </a:p>
        </p:txBody>
      </p:sp>
      <p:sp>
        <p:nvSpPr>
          <p:cNvPr id="4" name="Header Placeholder 3"/>
          <p:cNvSpPr>
            <a:spLocks noGrp="1"/>
          </p:cNvSpPr>
          <p:nvPr>
            <p:ph type="hdr" sz="quarter" idx="10"/>
          </p:nvPr>
        </p:nvSpPr>
        <p:spPr/>
        <p:txBody>
          <a:bodyPr/>
          <a:lstStyle/>
          <a:p>
            <a:r>
              <a:rPr lang="en-US" dirty="0"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453F55DC-7407-440A-855A-8CE889836298}" type="slidenum">
              <a:rPr lang="en-US"/>
              <a:pPr/>
              <a:t>66</a:t>
            </a:fld>
            <a:endParaRPr lang="en-US" dirty="0"/>
          </a:p>
        </p:txBody>
      </p:sp>
      <p:sp>
        <p:nvSpPr>
          <p:cNvPr id="61444" name="Rectangle 4"/>
          <p:cNvSpPr>
            <a:spLocks noGrp="1" noRot="1" noChangeAspect="1" noChangeArrowheads="1" noTextEdit="1"/>
          </p:cNvSpPr>
          <p:nvPr>
            <p:ph type="sldImg"/>
          </p:nvPr>
        </p:nvSpPr>
        <p:spPr>
          <a:ln/>
        </p:spPr>
      </p:sp>
      <p:sp>
        <p:nvSpPr>
          <p:cNvPr id="61445" name="Rectangle 5"/>
          <p:cNvSpPr>
            <a:spLocks noGrp="1" noChangeArrowheads="1"/>
          </p:cNvSpPr>
          <p:nvPr>
            <p:ph type="body" idx="1"/>
          </p:nvPr>
        </p:nvSpPr>
        <p:spPr/>
        <p:txBody>
          <a:bodyPr/>
          <a:lstStyle/>
          <a:p>
            <a:r>
              <a:rPr lang="en-US" dirty="0"/>
              <a:t>The configuration of the battery disconnect will determine the wiring connections.  Listed on your screen are the four possible wiring configurations</a:t>
            </a:r>
            <a:r>
              <a:rPr lang="en-US" dirty="0" smtClean="0"/>
              <a:t>.</a:t>
            </a:r>
            <a:r>
              <a:rPr lang="en-US" baseline="0" dirty="0" smtClean="0"/>
              <a:t>  Always refer to the Installation Instructions for details of each option.</a:t>
            </a:r>
            <a:endParaRPr lang="en-US" dirty="0"/>
          </a:p>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5111F24F-DD2E-45F5-B8F2-B8F2731754EC}" type="slidenum">
              <a:rPr lang="en-US"/>
              <a:pPr/>
              <a:t>67</a:t>
            </a:fld>
            <a:endParaRPr lang="en-US" dirty="0"/>
          </a:p>
        </p:txBody>
      </p:sp>
      <p:sp>
        <p:nvSpPr>
          <p:cNvPr id="208900" name="Rectangle 4"/>
          <p:cNvSpPr>
            <a:spLocks noGrp="1" noRot="1" noChangeAspect="1" noChangeArrowheads="1" noTextEdit="1"/>
          </p:cNvSpPr>
          <p:nvPr>
            <p:ph type="sldImg"/>
          </p:nvPr>
        </p:nvSpPr>
        <p:spPr>
          <a:ln/>
        </p:spPr>
      </p:sp>
      <p:sp>
        <p:nvSpPr>
          <p:cNvPr id="208901" name="Rectangle 5"/>
          <p:cNvSpPr>
            <a:spLocks noGrp="1" noChangeArrowheads="1"/>
          </p:cNvSpPr>
          <p:nvPr>
            <p:ph type="body" idx="1"/>
          </p:nvPr>
        </p:nvSpPr>
        <p:spPr/>
        <p:txBody>
          <a:bodyPr/>
          <a:lstStyle/>
          <a:p>
            <a:r>
              <a:rPr lang="en-US" dirty="0"/>
              <a:t>Different power installation types are necessary to meet the requirements of the JDLink terminal.  These requirements are listed on your screen.</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F82C31A5-34A8-47BB-9718-9A08D0D36F5C}" type="slidenum">
              <a:rPr lang="en-US"/>
              <a:pPr/>
              <a:t>68</a:t>
            </a:fld>
            <a:endParaRPr lang="en-US" dirty="0"/>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r>
              <a:rPr lang="en-US" dirty="0"/>
              <a:t>For </a:t>
            </a:r>
            <a:r>
              <a:rPr lang="en-US" dirty="0" smtClean="0"/>
              <a:t>Ultimate Capable </a:t>
            </a:r>
            <a:r>
              <a:rPr lang="en-US" dirty="0"/>
              <a:t>installations, the CAN harness is connected by following the steps listed on your screen.</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BBB57E2D-521C-4943-99C4-3283C9B976C5}" type="slidenum">
              <a:rPr lang="en-US"/>
              <a:pPr/>
              <a:t>69</a:t>
            </a:fld>
            <a:endParaRPr lang="en-US" dirty="0"/>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r>
              <a:rPr lang="en-US" dirty="0" smtClean="0"/>
              <a:t>Proper cable routing is an important</a:t>
            </a:r>
            <a:r>
              <a:rPr lang="en-US" baseline="0" dirty="0" smtClean="0"/>
              <a:t> part of the installation process to ensure reliable communication of the terminal.  Shown on your screen are some basic cable routing tips.</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JDLink</a:t>
            </a:r>
            <a:r>
              <a:rPr lang="en-US" baseline="0" dirty="0" smtClean="0"/>
              <a:t> and ZXLink are available in three subscription levels.  Express and Select are compatible with all makes of machines and provide the same basic services, but use different hardware and have a different method for determining location.  Express and Select differences will be covered in more detail later in this program.  Ultimate is a John Deere or Hitachi machine specific offering and provides detailed machine information such as fuel consumption, work vs. idle and temperatures.  Select and Ultimate use the same base hardware, so if Select is installed on certain John Deere or Hitachi machines, it can be upgraded to Ultimate.</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7</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898CA9DA-24D4-4C58-9E45-BBC5DA37105E}" type="slidenum">
              <a:rPr lang="en-US"/>
              <a:pPr/>
              <a:t>70</a:t>
            </a:fld>
            <a:endParaRPr lang="en-US" dirty="0"/>
          </a:p>
        </p:txBody>
      </p:sp>
      <p:sp>
        <p:nvSpPr>
          <p:cNvPr id="80900" name="Rectangle 4"/>
          <p:cNvSpPr>
            <a:spLocks noGrp="1" noRot="1" noChangeAspect="1" noChangeArrowheads="1" noTextEdit="1"/>
          </p:cNvSpPr>
          <p:nvPr>
            <p:ph type="sldImg"/>
          </p:nvPr>
        </p:nvSpPr>
        <p:spPr>
          <a:ln/>
        </p:spPr>
      </p:sp>
      <p:sp>
        <p:nvSpPr>
          <p:cNvPr id="80901" name="Rectangle 5"/>
          <p:cNvSpPr>
            <a:spLocks noGrp="1" noChangeArrowheads="1"/>
          </p:cNvSpPr>
          <p:nvPr>
            <p:ph type="body" idx="1"/>
          </p:nvPr>
        </p:nvSpPr>
        <p:spPr/>
        <p:txBody>
          <a:bodyPr/>
          <a:lstStyle/>
          <a:p>
            <a:r>
              <a:rPr lang="en-US" dirty="0"/>
              <a:t>Use the guidelines listed on your screen when mounting the </a:t>
            </a:r>
            <a:r>
              <a:rPr lang="en-US" dirty="0" smtClean="0"/>
              <a:t>MTG.  The Installation</a:t>
            </a:r>
            <a:r>
              <a:rPr lang="en-US" baseline="0" dirty="0" smtClean="0"/>
              <a:t> Instruction will always be you best guide.</a:t>
            </a:r>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776C18DA-72CE-4800-ADC0-99EEA3E60F91}" type="slidenum">
              <a:rPr lang="en-US"/>
              <a:pPr/>
              <a:t>71</a:t>
            </a:fld>
            <a:endParaRPr lang="en-US" dirty="0"/>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r>
              <a:rPr lang="en-US" dirty="0"/>
              <a:t>Antenna placement is important for optimum GPS performance.  Follow the guidelines listed on your screen when mounting the antenna.</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6B81AB1D-0B49-4FC1-95B3-68E97ABE2473}" type="slidenum">
              <a:rPr lang="en-US"/>
              <a:pPr/>
              <a:t>72</a:t>
            </a:fld>
            <a:endParaRPr lang="en-US" dirty="0"/>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r>
              <a:rPr lang="en-US" dirty="0"/>
              <a:t>A very important step in the installation is making sure your installation is acceptable to the customer.</a:t>
            </a:r>
          </a:p>
          <a:p>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237A497C-CFE5-49B2-9E0B-7AE260EA60A6}" type="slidenum">
              <a:rPr lang="en-US"/>
              <a:pPr/>
              <a:t>73</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dirty="0"/>
              <a:t>If there are any component specific installation </a:t>
            </a:r>
            <a:r>
              <a:rPr lang="en-US" dirty="0" smtClean="0"/>
              <a:t>questions </a:t>
            </a:r>
            <a:r>
              <a:rPr lang="en-US" dirty="0"/>
              <a:t>or technical issues with the </a:t>
            </a:r>
            <a:r>
              <a:rPr lang="en-US" dirty="0" smtClean="0"/>
              <a:t>JDLink/ZXLink system, contact</a:t>
            </a:r>
            <a:r>
              <a:rPr lang="en-US" baseline="0" dirty="0" smtClean="0"/>
              <a:t> the specific groups listed on your screen.</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D3BDC7EF-5162-4A22-A0DA-F352779A985D}" type="slidenum">
              <a:rPr lang="en-US"/>
              <a:pPr/>
              <a:t>75</a:t>
            </a:fld>
            <a:endParaRPr lang="en-US" dirty="0"/>
          </a:p>
        </p:txBody>
      </p:sp>
      <p:sp>
        <p:nvSpPr>
          <p:cNvPr id="350210" name="Rectangle 2"/>
          <p:cNvSpPr>
            <a:spLocks noGrp="1" noRot="1" noChangeAspect="1" noChangeArrowheads="1" noTextEdit="1"/>
          </p:cNvSpPr>
          <p:nvPr>
            <p:ph type="sldImg"/>
          </p:nvPr>
        </p:nvSpPr>
        <p:spPr>
          <a:xfrm>
            <a:off x="1258888" y="719138"/>
            <a:ext cx="4802187" cy="3602037"/>
          </a:xfrm>
          <a:ln/>
        </p:spPr>
      </p:sp>
      <p:sp>
        <p:nvSpPr>
          <p:cNvPr id="350211" name="Rectangle 3"/>
          <p:cNvSpPr>
            <a:spLocks noGrp="1" noChangeArrowheads="1"/>
          </p:cNvSpPr>
          <p:nvPr>
            <p:ph type="body" idx="1"/>
          </p:nvPr>
        </p:nvSpPr>
        <p:spPr/>
        <p:txBody>
          <a:bodyPr/>
          <a:lstStyle/>
          <a:p>
            <a:pPr>
              <a:spcBef>
                <a:spcPct val="50000"/>
              </a:spcBef>
            </a:pPr>
            <a:r>
              <a:rPr lang="en-US" dirty="0" smtClean="0"/>
              <a:t>Field installed systems, regardless</a:t>
            </a:r>
            <a:r>
              <a:rPr lang="en-US" baseline="0" dirty="0" smtClean="0"/>
              <a:t> of subscription level, require an activation and registration.  Express will require the GT Config tool.  Select and Ultimate field installed systems can be set up using the web or Service Advisor.  We will briefly look at each option.  Some Ultimate field installations will auto register.  The web or Service Advisor can be used if the Ultimate system does not auto register.</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EF801B8D-A401-404C-BDF4-6A7C6F115D32}" type="slidenum">
              <a:rPr lang="en-US"/>
              <a:pPr/>
              <a:t>76</a:t>
            </a:fld>
            <a:endParaRPr lang="en-US" dirty="0"/>
          </a:p>
        </p:txBody>
      </p:sp>
      <p:sp>
        <p:nvSpPr>
          <p:cNvPr id="352260" name="Rectangle 4"/>
          <p:cNvSpPr>
            <a:spLocks noGrp="1" noRot="1" noChangeAspect="1" noChangeArrowheads="1" noTextEdit="1"/>
          </p:cNvSpPr>
          <p:nvPr>
            <p:ph type="sldImg"/>
          </p:nvPr>
        </p:nvSpPr>
        <p:spPr>
          <a:ln/>
        </p:spPr>
      </p:sp>
      <p:sp>
        <p:nvSpPr>
          <p:cNvPr id="352261" name="Rectangle 5"/>
          <p:cNvSpPr>
            <a:spLocks noGrp="1" noChangeArrowheads="1"/>
          </p:cNvSpPr>
          <p:nvPr>
            <p:ph type="body" idx="1"/>
          </p:nvPr>
        </p:nvSpPr>
        <p:spPr/>
        <p:txBody>
          <a:bodyPr/>
          <a:lstStyle/>
          <a:p>
            <a:r>
              <a:rPr lang="en-US" dirty="0"/>
              <a:t>The </a:t>
            </a:r>
            <a:r>
              <a:rPr lang="en-US" dirty="0" smtClean="0"/>
              <a:t>GT </a:t>
            </a:r>
            <a:r>
              <a:rPr lang="en-US" dirty="0"/>
              <a:t>Config tool is used for initial registration when installing an </a:t>
            </a:r>
            <a:r>
              <a:rPr lang="en-US" dirty="0" smtClean="0"/>
              <a:t>Express</a:t>
            </a:r>
            <a:r>
              <a:rPr lang="en-US" baseline="0" dirty="0" smtClean="0"/>
              <a:t> </a:t>
            </a:r>
            <a:r>
              <a:rPr lang="en-US" dirty="0" smtClean="0"/>
              <a:t>system</a:t>
            </a:r>
            <a:r>
              <a:rPr lang="en-US" dirty="0"/>
              <a:t>.  It can also be used for diagnostics and </a:t>
            </a:r>
            <a:r>
              <a:rPr lang="en-US" dirty="0" smtClean="0"/>
              <a:t>troubleshooting the Express terminal as well as the previous</a:t>
            </a:r>
            <a:r>
              <a:rPr lang="en-US" baseline="0" dirty="0" smtClean="0"/>
              <a:t> GTT hardware from Qualcomm</a:t>
            </a:r>
            <a:r>
              <a:rPr lang="en-US" dirty="0" smtClean="0"/>
              <a:t>.</a:t>
            </a: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the MTG</a:t>
            </a:r>
            <a:r>
              <a:rPr lang="en-US" baseline="0" dirty="0" smtClean="0"/>
              <a:t> is being installed on a John Deere or Hitachi machine that is Ultimate capable, let the machine run for 5-10 minutes after the installation in a good cellular coverage area and the terminal will auto register.  Check on the JDLink/ZXLink web application that the terminal has registered and is reporting the correct machine information.  If the auto registration is not successful, an active registration will be required.</a:t>
            </a:r>
          </a:p>
          <a:p>
            <a:endParaRPr lang="en-US" dirty="0"/>
          </a:p>
        </p:txBody>
      </p:sp>
      <p:sp>
        <p:nvSpPr>
          <p:cNvPr id="4" name="Header Placeholder 3"/>
          <p:cNvSpPr>
            <a:spLocks noGrp="1"/>
          </p:cNvSpPr>
          <p:nvPr>
            <p:ph type="hdr" sz="quarter" idx="10"/>
          </p:nvPr>
        </p:nvSpPr>
        <p:spPr/>
        <p:txBody>
          <a:bodyPr/>
          <a:lstStyle/>
          <a:p>
            <a:r>
              <a:rPr lang="en-US" dirty="0"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EF801B8D-A401-404C-BDF4-6A7C6F115D32}" type="slidenum">
              <a:rPr lang="en-US"/>
              <a:pPr/>
              <a:t>78</a:t>
            </a:fld>
            <a:endParaRPr lang="en-US" dirty="0"/>
          </a:p>
        </p:txBody>
      </p:sp>
      <p:sp>
        <p:nvSpPr>
          <p:cNvPr id="352260" name="Rectangle 4"/>
          <p:cNvSpPr>
            <a:spLocks noGrp="1" noRot="1" noChangeAspect="1" noChangeArrowheads="1" noTextEdit="1"/>
          </p:cNvSpPr>
          <p:nvPr>
            <p:ph type="sldImg"/>
          </p:nvPr>
        </p:nvSpPr>
        <p:spPr>
          <a:ln/>
        </p:spPr>
      </p:sp>
      <p:sp>
        <p:nvSpPr>
          <p:cNvPr id="352261" name="Rectangle 5"/>
          <p:cNvSpPr>
            <a:spLocks noGrp="1" noChangeArrowheads="1"/>
          </p:cNvSpPr>
          <p:nvPr>
            <p:ph type="body" idx="1"/>
          </p:nvPr>
        </p:nvSpPr>
        <p:spPr/>
        <p:txBody>
          <a:bodyPr/>
          <a:lstStyle/>
          <a:p>
            <a:r>
              <a:rPr lang="en-US" dirty="0" smtClean="0"/>
              <a:t>There are</a:t>
            </a:r>
            <a:r>
              <a:rPr lang="en-US" baseline="0" dirty="0" smtClean="0"/>
              <a:t> methods for performing an active MTG registration.  Through the web and using Service ADVISOR.</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Listed on your</a:t>
            </a:r>
            <a:r>
              <a:rPr lang="en-US" baseline="0" dirty="0" smtClean="0"/>
              <a:t> screen are the basic steps for performing an active registration using the web.  The full process can be found in the </a:t>
            </a:r>
            <a:r>
              <a:rPr lang="en-US" sz="1200" b="0" kern="1200" baseline="0" dirty="0" smtClean="0">
                <a:solidFill>
                  <a:schemeClr val="tx1"/>
                </a:solidFill>
                <a:latin typeface="Arial" charset="0"/>
                <a:ea typeface="+mn-ea"/>
                <a:cs typeface="+mn-cs"/>
              </a:rPr>
              <a:t>JDLink/ZXLink Diagnosis and Tests manual (TM114519)</a:t>
            </a:r>
            <a:r>
              <a:rPr lang="en-US" baseline="0" dirty="0" smtClean="0"/>
              <a:t>.</a:t>
            </a:r>
            <a:endParaRPr lang="en-US" dirty="0"/>
          </a:p>
        </p:txBody>
      </p:sp>
      <p:sp>
        <p:nvSpPr>
          <p:cNvPr id="4" name="Header Placeholder 3"/>
          <p:cNvSpPr>
            <a:spLocks noGrp="1"/>
          </p:cNvSpPr>
          <p:nvPr>
            <p:ph type="hdr" sz="quarter" idx="10"/>
          </p:nvPr>
        </p:nvSpPr>
        <p:spPr/>
        <p:txBody>
          <a:bodyPr/>
          <a:lstStyle/>
          <a:p>
            <a:r>
              <a:rPr lang="en-US" dirty="0"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some key difference</a:t>
            </a:r>
            <a:r>
              <a:rPr lang="en-US" baseline="0" dirty="0" smtClean="0"/>
              <a:t>s to understand between Express and Select.  The first is how location is determined.  Select (and Ultimate) have a stronger GPS chip and use only GPS to determine location. So it does not require a strong GPS signal to give an accurate location, but will have difficulty communicating location if it is indoors in many cases.  Express uses what is known as Assisted-GPS.  The assisted part of Assisted-GPS is only on the Express system.  It has a weaker GPS chip and relies on nearby cell towers to help determine its location.  The advantage of this is it can be possible to communicate location if the machine is operating indoors or in a restricted viewing area but has a good cellular signal.  The negative is the more remote the machine is with weaker cell signals, location may not be able to be determined.</a:t>
            </a:r>
          </a:p>
          <a:p>
            <a:endParaRPr lang="en-US" baseline="0" dirty="0" smtClean="0"/>
          </a:p>
          <a:p>
            <a:r>
              <a:rPr lang="en-US" baseline="0" dirty="0" smtClean="0"/>
              <a:t>The other major difference between Express and Select is how it checks for a </a:t>
            </a:r>
            <a:r>
              <a:rPr lang="en-US" baseline="0" dirty="0" err="1" smtClean="0"/>
              <a:t>geofence</a:t>
            </a:r>
            <a:r>
              <a:rPr lang="en-US" baseline="0" dirty="0" smtClean="0"/>
              <a:t> breach.  Express will only check its location once a day at its scheduled call in.  If there is a curfew breach, Express will also check its location even if it is not during is scheduled call in time.</a:t>
            </a:r>
          </a:p>
          <a:p>
            <a:endParaRPr lang="en-US" baseline="0" dirty="0" smtClean="0"/>
          </a:p>
          <a:p>
            <a:r>
              <a:rPr lang="en-US" baseline="0" dirty="0" smtClean="0"/>
              <a:t>Select checks its location immediately when the machine is running and once an hour when the machine is off and the terminal is in sleep mode.</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8</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dirty="0" smtClean="0"/>
              <a:t>The second option for registering a field installed JDLink or ZXLink system is through the use of Service ADVISOR.  Details of the registration process can be found in the JDLink/ZXLink Diagnosis and Tests manual (TM114519).  The summary of the process is as follows:</a:t>
            </a:r>
          </a:p>
          <a:p>
            <a:r>
              <a:rPr lang="en-US" dirty="0" smtClean="0"/>
              <a:t>  </a:t>
            </a:r>
          </a:p>
          <a:p>
            <a:r>
              <a:rPr lang="en-US" dirty="0" smtClean="0"/>
              <a:t>Connect Service ADVISOR to the MTG harness and establish a connection to the MTG.</a:t>
            </a:r>
          </a:p>
          <a:p>
            <a:r>
              <a:rPr lang="en-US" dirty="0" smtClean="0"/>
              <a:t>Open the Calibrations tab in Service ADVISOR.</a:t>
            </a:r>
          </a:p>
          <a:p>
            <a:r>
              <a:rPr lang="en-US" dirty="0" smtClean="0"/>
              <a:t>Expand folders to locate the MTG Modular Telematics Gateway folder and select JDL Calibrations</a:t>
            </a:r>
          </a:p>
          <a:p>
            <a:r>
              <a:rPr lang="en-US" dirty="0" smtClean="0"/>
              <a:t>Enter relevant information in New Value fields.</a:t>
            </a:r>
          </a:p>
          <a:p>
            <a:r>
              <a:rPr lang="en-US" dirty="0" smtClean="0"/>
              <a:t>• Equipment ID — Unique machine name so that machine can be differentiated from others.</a:t>
            </a:r>
          </a:p>
          <a:p>
            <a:r>
              <a:rPr lang="en-US" dirty="0" smtClean="0"/>
              <a:t>• Engine hours — Number of hours machine has been in use.</a:t>
            </a:r>
          </a:p>
          <a:p>
            <a:r>
              <a:rPr lang="en-US" dirty="0" smtClean="0"/>
              <a:t>• PIN — Unique number for machine identification. In most cases this number will be the machine VIN</a:t>
            </a:r>
          </a:p>
          <a:p>
            <a:r>
              <a:rPr lang="en-US" dirty="0" smtClean="0"/>
              <a:t>• ESN — Engine Serial Number can be used for machines that do not have a standard VIN.</a:t>
            </a:r>
          </a:p>
          <a:p>
            <a:endParaRPr lang="en-US" dirty="0" smtClean="0"/>
          </a:p>
          <a:p>
            <a:r>
              <a:rPr lang="en-US" dirty="0" smtClean="0"/>
              <a:t>Move machine to an area where the antenna has a clear view of the sky or horizon and allow the engine to run for 10 minutes.  This will allow time for the MTG to call in and register the new settings.</a:t>
            </a:r>
            <a:endParaRPr lang="en-US" dirty="0"/>
          </a:p>
        </p:txBody>
      </p:sp>
      <p:sp>
        <p:nvSpPr>
          <p:cNvPr id="4" name="Header Placeholder 3"/>
          <p:cNvSpPr>
            <a:spLocks noGrp="1"/>
          </p:cNvSpPr>
          <p:nvPr>
            <p:ph type="hdr" sz="quarter" idx="10"/>
          </p:nvPr>
        </p:nvSpPr>
        <p:spPr/>
        <p:txBody>
          <a:bodyPr/>
          <a:lstStyle/>
          <a:p>
            <a:r>
              <a:rPr lang="en-US" dirty="0"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80</a:t>
            </a:fld>
            <a:endParaRPr lang="en-US" dirty="0"/>
          </a:p>
        </p:txBody>
      </p:sp>
      <p:sp>
        <p:nvSpPr>
          <p:cNvPr id="9" name="Slide Image Placeholder 8"/>
          <p:cNvSpPr>
            <a:spLocks noGrp="1" noRot="1" noChangeAspect="1"/>
          </p:cNvSpPr>
          <p:nvPr>
            <p:ph type="sldImg"/>
          </p:nvPr>
        </p:nvSpPr>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81</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ED9A0E49-991E-4114-82DA-2755D9142EC2}" type="slidenum">
              <a:rPr lang="en-US"/>
              <a:pPr/>
              <a:t>82</a:t>
            </a:fld>
            <a:endParaRPr lang="en-US" dirty="0"/>
          </a:p>
        </p:txBody>
      </p:sp>
      <p:sp>
        <p:nvSpPr>
          <p:cNvPr id="374786" name="Rectangle 2"/>
          <p:cNvSpPr>
            <a:spLocks noGrp="1" noRot="1" noChangeAspect="1" noChangeArrowheads="1" noTextEdit="1"/>
          </p:cNvSpPr>
          <p:nvPr>
            <p:ph type="sldImg"/>
          </p:nvPr>
        </p:nvSpPr>
        <p:spPr>
          <a:ln/>
        </p:spPr>
      </p:sp>
      <p:sp>
        <p:nvSpPr>
          <p:cNvPr id="374787" name="Rectangle 3"/>
          <p:cNvSpPr>
            <a:spLocks noGrp="1" noChangeArrowheads="1"/>
          </p:cNvSpPr>
          <p:nvPr>
            <p:ph type="body" idx="1"/>
          </p:nvPr>
        </p:nvSpPr>
        <p:spPr/>
        <p:txBody>
          <a:bodyPr/>
          <a:lstStyle/>
          <a:p>
            <a:r>
              <a:rPr lang="en-US" dirty="0"/>
              <a:t>There are </a:t>
            </a:r>
            <a:r>
              <a:rPr lang="en-US" dirty="0" smtClean="0"/>
              <a:t>three</a:t>
            </a:r>
            <a:r>
              <a:rPr lang="en-US" baseline="0" dirty="0" smtClean="0"/>
              <a:t> </a:t>
            </a:r>
            <a:r>
              <a:rPr lang="en-US" dirty="0" smtClean="0"/>
              <a:t>different </a:t>
            </a:r>
            <a:r>
              <a:rPr lang="en-US" dirty="0"/>
              <a:t>power states of the </a:t>
            </a:r>
            <a:r>
              <a:rPr lang="en-US" dirty="0" smtClean="0"/>
              <a:t>MTG terminal and the status can be found in the terminal setup page.  </a:t>
            </a:r>
            <a:r>
              <a:rPr lang="en-US" dirty="0"/>
              <a:t>When </a:t>
            </a:r>
            <a:r>
              <a:rPr lang="en-US" dirty="0" smtClean="0"/>
              <a:t>the terminal </a:t>
            </a:r>
            <a:r>
              <a:rPr lang="en-US" dirty="0"/>
              <a:t>is on, the terminal is awake and can transmit or receive </a:t>
            </a:r>
            <a:r>
              <a:rPr lang="en-US" dirty="0" smtClean="0"/>
              <a:t>immediately</a:t>
            </a:r>
            <a:r>
              <a:rPr lang="en-US" baseline="0" dirty="0" smtClean="0"/>
              <a:t> upon request</a:t>
            </a:r>
            <a:r>
              <a:rPr lang="en-US" dirty="0" smtClean="0"/>
              <a:t>.  The terminal is on when the machine</a:t>
            </a:r>
            <a:r>
              <a:rPr lang="en-US" baseline="0" dirty="0" smtClean="0"/>
              <a:t> is powered up, the engine is running and by default for 3 hours after the machine is shut off.</a:t>
            </a:r>
            <a:r>
              <a:rPr lang="en-US" dirty="0" smtClean="0"/>
              <a:t>  The system</a:t>
            </a:r>
            <a:r>
              <a:rPr lang="en-US" baseline="0" dirty="0" smtClean="0"/>
              <a:t> will go into sleep mode after 3 hours of the key being off, but this can be modified by an account manager or administrator.  Also by default, the system will go into hibernation mode after 7 days of being in sleep mode.  It is important to understand how these states affect response time when a terminal is called or a Service Advisor Remote session through the MTG is not successful.</a:t>
            </a:r>
            <a:r>
              <a:rPr lang="en-US" dirty="0" smtClean="0"/>
              <a:t>  </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A20BB137-DAF4-4C37-8409-3DB0708F4AC9}" type="slidenum">
              <a:rPr lang="en-US"/>
              <a:pPr/>
              <a:t>83</a:t>
            </a:fld>
            <a:endParaRPr lang="en-US" dirty="0"/>
          </a:p>
        </p:txBody>
      </p:sp>
      <p:sp>
        <p:nvSpPr>
          <p:cNvPr id="376834" name="Rectangle 2"/>
          <p:cNvSpPr>
            <a:spLocks noGrp="1" noRot="1" noChangeAspect="1" noChangeArrowheads="1" noTextEdit="1"/>
          </p:cNvSpPr>
          <p:nvPr>
            <p:ph type="sldImg"/>
          </p:nvPr>
        </p:nvSpPr>
        <p:spPr>
          <a:ln/>
        </p:spPr>
      </p:sp>
      <p:sp>
        <p:nvSpPr>
          <p:cNvPr id="376835" name="Rectangle 3"/>
          <p:cNvSpPr>
            <a:spLocks noGrp="1" noChangeArrowheads="1"/>
          </p:cNvSpPr>
          <p:nvPr>
            <p:ph type="body" idx="1"/>
          </p:nvPr>
        </p:nvSpPr>
        <p:spPr/>
        <p:txBody>
          <a:bodyPr/>
          <a:lstStyle/>
          <a:p>
            <a:r>
              <a:rPr lang="en-US" dirty="0"/>
              <a:t>When the engine is shut off, the terminal stays awake for a duration set by the administrator.  Three hours is the recommended value.  While it is awake, it can still respond instantly.  After three hours, the terminal goes into “Sleep” mode.  It will not respond to user message requests or </a:t>
            </a:r>
            <a:r>
              <a:rPr lang="en-US" dirty="0" smtClean="0"/>
              <a:t>“Call</a:t>
            </a:r>
            <a:r>
              <a:rPr lang="en-US" baseline="0" dirty="0" smtClean="0"/>
              <a:t> Now</a:t>
            </a:r>
            <a:r>
              <a:rPr lang="en-US" dirty="0" smtClean="0"/>
              <a:t>” requests </a:t>
            </a:r>
            <a:r>
              <a:rPr lang="en-US" dirty="0"/>
              <a:t>while asleep.  While in sleep mode, the terminal will “wake up” once an hour to check for </a:t>
            </a:r>
            <a:r>
              <a:rPr lang="en-US" dirty="0" smtClean="0"/>
              <a:t>requests</a:t>
            </a:r>
            <a:r>
              <a:rPr lang="en-US" dirty="0"/>
              <a:t>.  If there are any outstanding, it will transmit information at that time.</a:t>
            </a:r>
          </a:p>
          <a:p>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84</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9D7071B2-99E3-4482-ADD6-F2F911FE8576}" type="slidenum">
              <a:rPr lang="en-US"/>
              <a:pPr/>
              <a:t>85</a:t>
            </a:fld>
            <a:endParaRPr lang="en-US" dirty="0"/>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r>
              <a:rPr lang="en-US" dirty="0" smtClean="0"/>
              <a:t>JDLink and ZXLink </a:t>
            </a:r>
            <a:r>
              <a:rPr lang="en-US" dirty="0"/>
              <a:t>can also be used as a tool to help you in your job.  The data available through the </a:t>
            </a:r>
            <a:r>
              <a:rPr lang="en-US" dirty="0" smtClean="0"/>
              <a:t>web application</a:t>
            </a:r>
            <a:r>
              <a:rPr lang="en-US" baseline="0" dirty="0" smtClean="0"/>
              <a:t> </a:t>
            </a:r>
            <a:r>
              <a:rPr lang="en-US" dirty="0" smtClean="0"/>
              <a:t>makes </a:t>
            </a:r>
            <a:r>
              <a:rPr lang="en-US" dirty="0"/>
              <a:t>it a valuable resource to you for diagnostics.  The advantage is that, depending on the level of the system installed, you can begin the diagnostic procedure before you leave the shop</a:t>
            </a:r>
            <a:r>
              <a:rPr lang="en-US" dirty="0" smtClean="0"/>
              <a:t>.</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CAE566FB-8F0F-4792-9F4C-FEBB81733D59}" type="slidenum">
              <a:rPr lang="en-US"/>
              <a:pPr/>
              <a:t>86</a:t>
            </a:fld>
            <a:endParaRPr lang="en-US" dirty="0"/>
          </a:p>
        </p:txBody>
      </p:sp>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p:txBody>
          <a:bodyPr/>
          <a:lstStyle/>
          <a:p>
            <a:r>
              <a:rPr lang="en-US" dirty="0"/>
              <a:t>To fully utilize the </a:t>
            </a:r>
            <a:r>
              <a:rPr lang="en-US" dirty="0" smtClean="0"/>
              <a:t>JDLink or ZXLink </a:t>
            </a:r>
            <a:r>
              <a:rPr lang="en-US" dirty="0"/>
              <a:t>System, you need to understand </a:t>
            </a:r>
            <a:r>
              <a:rPr lang="en-US" dirty="0" smtClean="0"/>
              <a:t>what data is collected for each subscription</a:t>
            </a:r>
            <a:r>
              <a:rPr lang="en-US" baseline="0" dirty="0" smtClean="0"/>
              <a:t> level</a:t>
            </a:r>
            <a:r>
              <a:rPr lang="en-US" dirty="0" smtClean="0"/>
              <a:t>.  </a:t>
            </a:r>
            <a:r>
              <a:rPr lang="en-US" dirty="0"/>
              <a:t>Listed on your screen are the methods to access the data </a:t>
            </a:r>
            <a:r>
              <a:rPr lang="en-US" dirty="0" smtClean="0"/>
              <a:t>and the basic information collected.</a:t>
            </a:r>
            <a:endParaRPr lang="en-US" dirty="0"/>
          </a:p>
          <a:p>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2475D225-92EB-4CE8-8E53-6C24E3C48C7A}" type="slidenum">
              <a:rPr lang="en-US"/>
              <a:pPr/>
              <a:t>87</a:t>
            </a:fld>
            <a:endParaRPr lang="en-US" dirty="0"/>
          </a:p>
        </p:txBody>
      </p:sp>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p:txBody>
          <a:bodyPr/>
          <a:lstStyle/>
          <a:p>
            <a:r>
              <a:rPr lang="en-US" dirty="0"/>
              <a:t>Listed on the screen is the type of data that can be accessed </a:t>
            </a:r>
            <a:r>
              <a:rPr lang="en-US" dirty="0" smtClean="0"/>
              <a:t>through the web application. </a:t>
            </a:r>
            <a:r>
              <a:rPr lang="en-US" dirty="0"/>
              <a:t>This data can be viewed in several formats, such as raw data, charts or graphs. Make sure to utilize this data when faced with a difficult diagnostic problem.</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7F014FB6-0980-4238-B98E-05ECA8179C07}" type="slidenum">
              <a:rPr lang="en-US"/>
              <a:pPr/>
              <a:t>88</a:t>
            </a:fld>
            <a:endParaRPr lang="en-US" dirty="0"/>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r>
              <a:rPr lang="en-US" dirty="0"/>
              <a:t>If </a:t>
            </a:r>
            <a:r>
              <a:rPr lang="en-US" dirty="0" smtClean="0"/>
              <a:t>a terminal </a:t>
            </a:r>
            <a:r>
              <a:rPr lang="en-US" dirty="0"/>
              <a:t>fails to communicate or </a:t>
            </a:r>
            <a:r>
              <a:rPr lang="en-US" dirty="0" smtClean="0"/>
              <a:t>register, </a:t>
            </a:r>
            <a:r>
              <a:rPr lang="en-US" dirty="0"/>
              <a:t>perform the following troubleshooting steps listed on your screen.</a:t>
            </a:r>
          </a:p>
          <a:p>
            <a:endParaRPr lang="en-US" dirty="0"/>
          </a:p>
          <a:p>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4F2C56BE-2F56-4F2E-84E5-D8589E02E762}" type="slidenum">
              <a:rPr lang="en-US"/>
              <a:pPr/>
              <a:t>89</a:t>
            </a:fld>
            <a:endParaRPr lang="en-US" dirty="0"/>
          </a:p>
        </p:txBody>
      </p:sp>
      <p:sp>
        <p:nvSpPr>
          <p:cNvPr id="459778" name="Rectangle 2"/>
          <p:cNvSpPr>
            <a:spLocks noGrp="1" noRot="1" noChangeAspect="1" noChangeArrowheads="1" noTextEdit="1"/>
          </p:cNvSpPr>
          <p:nvPr>
            <p:ph type="sldImg"/>
          </p:nvPr>
        </p:nvSpPr>
        <p:spPr>
          <a:ln/>
        </p:spPr>
      </p:sp>
      <p:sp>
        <p:nvSpPr>
          <p:cNvPr id="459779" name="Rectangle 3"/>
          <p:cNvSpPr>
            <a:spLocks noGrp="1" noChangeArrowheads="1"/>
          </p:cNvSpPr>
          <p:nvPr>
            <p:ph type="body" idx="1"/>
          </p:nvPr>
        </p:nvSpPr>
        <p:spPr/>
        <p:txBody>
          <a:bodyPr/>
          <a:lstStyle/>
          <a:p>
            <a:r>
              <a:rPr lang="en-US" dirty="0" smtClean="0"/>
              <a:t>Service</a:t>
            </a:r>
            <a:r>
              <a:rPr lang="en-US" baseline="0" dirty="0" smtClean="0"/>
              <a:t> Advisor can be used for obtaining diagnostic trouble codes from the MTG.</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Starting in January</a:t>
            </a:r>
            <a:r>
              <a:rPr lang="en-US" baseline="0" dirty="0" smtClean="0"/>
              <a:t> 2011, the in base strategy for JDLink and ZXLink will continue to expand.  The machines with Ultimate in base will more than double early in 2011.  For the latest list of machines that are part of the in base strategy, refer to the Machine </a:t>
            </a:r>
            <a:r>
              <a:rPr lang="en-US" baseline="0" dirty="0" err="1" smtClean="0"/>
              <a:t>Configurator</a:t>
            </a:r>
            <a:r>
              <a:rPr lang="en-US" baseline="0" dirty="0" smtClean="0"/>
              <a:t> on Dealer Net or Info To Go.</a:t>
            </a:r>
            <a:endParaRPr lang="en-US" dirty="0"/>
          </a:p>
        </p:txBody>
      </p:sp>
      <p:sp>
        <p:nvSpPr>
          <p:cNvPr id="4" name="Slide Number Placeholder 3"/>
          <p:cNvSpPr>
            <a:spLocks noGrp="1"/>
          </p:cNvSpPr>
          <p:nvPr>
            <p:ph type="sldNum" sz="quarter" idx="10"/>
          </p:nvPr>
        </p:nvSpPr>
        <p:spPr/>
        <p:txBody>
          <a:bodyPr/>
          <a:lstStyle/>
          <a:p>
            <a:fld id="{1EFB7A66-117E-4F0F-8882-DFF167634818}" type="slidenum">
              <a:rPr lang="en-US" smtClean="0"/>
              <a:pPr/>
              <a:t>9</a:t>
            </a:fld>
            <a:endParaRPr lang="en-US"/>
          </a:p>
        </p:txBody>
      </p:sp>
      <p:sp>
        <p:nvSpPr>
          <p:cNvPr id="5" name="Date Placeholder 4"/>
          <p:cNvSpPr>
            <a:spLocks noGrp="1"/>
          </p:cNvSpPr>
          <p:nvPr>
            <p:ph type="dt" idx="11"/>
          </p:nvPr>
        </p:nvSpPr>
        <p:spPr>
          <a:xfrm>
            <a:off x="4142962" y="0"/>
            <a:ext cx="3170583" cy="480388"/>
          </a:xfrm>
          <a:prstGeom prst="rect">
            <a:avLst/>
          </a:prstGeom>
        </p:spPr>
        <p:txBody>
          <a:bodyPr lIns="94851" tIns="47425" rIns="94851" bIns="47425"/>
          <a:lstStyle/>
          <a:p>
            <a:fld id="{934B79F6-5809-481D-9E35-5C0569AAEAC3}" type="datetime1">
              <a:rPr lang="en-US" smtClean="0"/>
              <a:pPr/>
              <a:t>5/16/2011</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4F2C56BE-2F56-4F2E-84E5-D8589E02E762}" type="slidenum">
              <a:rPr lang="en-US"/>
              <a:pPr/>
              <a:t>90</a:t>
            </a:fld>
            <a:endParaRPr lang="en-US" dirty="0"/>
          </a:p>
        </p:txBody>
      </p:sp>
      <p:sp>
        <p:nvSpPr>
          <p:cNvPr id="459778" name="Rectangle 2"/>
          <p:cNvSpPr>
            <a:spLocks noGrp="1" noRot="1" noChangeAspect="1" noChangeArrowheads="1" noTextEdit="1"/>
          </p:cNvSpPr>
          <p:nvPr>
            <p:ph type="sldImg"/>
          </p:nvPr>
        </p:nvSpPr>
        <p:spPr>
          <a:ln/>
        </p:spPr>
      </p:sp>
      <p:sp>
        <p:nvSpPr>
          <p:cNvPr id="459779" name="Rectangle 3"/>
          <p:cNvSpPr>
            <a:spLocks noGrp="1" noChangeArrowheads="1"/>
          </p:cNvSpPr>
          <p:nvPr>
            <p:ph type="body" idx="1"/>
          </p:nvPr>
        </p:nvSpPr>
        <p:spPr/>
        <p:txBody>
          <a:bodyPr/>
          <a:lstStyle/>
          <a:p>
            <a:r>
              <a:rPr lang="en-US" dirty="0" smtClean="0"/>
              <a:t>Service</a:t>
            </a:r>
            <a:r>
              <a:rPr lang="en-US" baseline="0" dirty="0" smtClean="0"/>
              <a:t> Advisor can also be used for checking the antennae status, registration status as well as voltage hibernation levels.</a:t>
            </a:r>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4F2C56BE-2F56-4F2E-84E5-D8589E02E762}" type="slidenum">
              <a:rPr lang="en-US"/>
              <a:pPr/>
              <a:t>91</a:t>
            </a:fld>
            <a:endParaRPr lang="en-US" dirty="0"/>
          </a:p>
        </p:txBody>
      </p:sp>
      <p:sp>
        <p:nvSpPr>
          <p:cNvPr id="459778" name="Rectangle 2"/>
          <p:cNvSpPr>
            <a:spLocks noGrp="1" noRot="1" noChangeAspect="1" noChangeArrowheads="1" noTextEdit="1"/>
          </p:cNvSpPr>
          <p:nvPr>
            <p:ph type="sldImg"/>
          </p:nvPr>
        </p:nvSpPr>
        <p:spPr>
          <a:ln/>
        </p:spPr>
      </p:sp>
      <p:sp>
        <p:nvSpPr>
          <p:cNvPr id="459779" name="Rectangle 3"/>
          <p:cNvSpPr>
            <a:spLocks noGrp="1" noChangeArrowheads="1"/>
          </p:cNvSpPr>
          <p:nvPr>
            <p:ph type="body" idx="1"/>
          </p:nvPr>
        </p:nvSpPr>
        <p:spPr/>
        <p:txBody>
          <a:bodyPr/>
          <a:lstStyle/>
          <a:p>
            <a:r>
              <a:rPr lang="en-US" dirty="0" smtClean="0"/>
              <a:t>Service</a:t>
            </a:r>
            <a:r>
              <a:rPr lang="en-US" baseline="0" dirty="0" smtClean="0"/>
              <a:t> Advisor also contains special tests to assist with diagnostics.  T</a:t>
            </a:r>
            <a:r>
              <a:rPr lang="en-US" sz="1200" kern="1200" dirty="0" smtClean="0">
                <a:solidFill>
                  <a:schemeClr val="tx1"/>
                </a:solidFill>
                <a:latin typeface="Arial" charset="0"/>
                <a:ea typeface="+mn-ea"/>
                <a:cs typeface="+mn-cs"/>
              </a:rPr>
              <a:t>here is an option called “Force Call In”</a:t>
            </a:r>
            <a:r>
              <a:rPr lang="en-US" sz="1200" kern="1200" baseline="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meaning,</a:t>
            </a:r>
            <a:r>
              <a:rPr lang="en-US" sz="1200" kern="1200" baseline="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while connected, you can make the terminal report even though it is not scheduled.</a:t>
            </a:r>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92</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B22AA97D-82EE-4657-A421-F9FCBA65F200}" type="slidenum">
              <a:rPr lang="en-US"/>
              <a:pPr/>
              <a:t>93</a:t>
            </a:fld>
            <a:endParaRPr lang="en-US" dirty="0"/>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r>
              <a:rPr lang="en-US" dirty="0"/>
              <a:t>There are several important locations to access help information to support your </a:t>
            </a:r>
            <a:r>
              <a:rPr lang="en-US" dirty="0" smtClean="0"/>
              <a:t>customer using JDLink or ZXLink. </a:t>
            </a:r>
            <a:r>
              <a:rPr lang="en-US" dirty="0"/>
              <a:t>Please refer to the information on your screen:</a:t>
            </a:r>
          </a:p>
          <a:p>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Customer Contact Center,</a:t>
            </a:r>
            <a:r>
              <a:rPr lang="en-US" baseline="0" dirty="0" smtClean="0"/>
              <a:t> also known as the CCC, is used for Level 1 technical support of JDLink and ZXLink as well as web functionality questions.  They also handle questions regarding activations and subscriptions.</a:t>
            </a:r>
            <a:endParaRPr lang="en-US" dirty="0"/>
          </a:p>
        </p:txBody>
      </p:sp>
      <p:sp>
        <p:nvSpPr>
          <p:cNvPr id="4" name="Header Placeholder 3"/>
          <p:cNvSpPr>
            <a:spLocks noGrp="1"/>
          </p:cNvSpPr>
          <p:nvPr>
            <p:ph type="hdr" sz="quarter" idx="10"/>
          </p:nvPr>
        </p:nvSpPr>
        <p:spPr/>
        <p:txBody>
          <a:bodyPr/>
          <a:lstStyle/>
          <a:p>
            <a:r>
              <a:rPr lang="en-US" dirty="0"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94</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DTAC is also available for supporting</a:t>
            </a:r>
            <a:r>
              <a:rPr lang="en-US" baseline="0" dirty="0" smtClean="0"/>
              <a:t> JDLink and ZXLink systems.  There is a work group for JDLink and ZXLink specific technical questions supported out of Urbandale, IA.  If you have questions in regards to installation or wiring on factory installed systems, the machine DTAC groups should be used.</a:t>
            </a:r>
            <a:endParaRPr lang="en-US" dirty="0"/>
          </a:p>
        </p:txBody>
      </p:sp>
      <p:sp>
        <p:nvSpPr>
          <p:cNvPr id="4" name="Slide Number Placeholder 3"/>
          <p:cNvSpPr>
            <a:spLocks noGrp="1"/>
          </p:cNvSpPr>
          <p:nvPr>
            <p:ph type="sldNum" sz="quarter" idx="10"/>
          </p:nvPr>
        </p:nvSpPr>
        <p:spPr/>
        <p:txBody>
          <a:bodyPr/>
          <a:lstStyle/>
          <a:p>
            <a:fld id="{973585D6-FCDE-4FE3-8D97-8E878819FF5F}" type="slidenum">
              <a:rPr lang="en-US" smtClean="0"/>
              <a:pPr/>
              <a:t>95</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JDLink Technical Study Guide</a:t>
            </a:r>
          </a:p>
        </p:txBody>
      </p:sp>
      <p:sp>
        <p:nvSpPr>
          <p:cNvPr id="6" name="Rectangle 7"/>
          <p:cNvSpPr>
            <a:spLocks noGrp="1" noChangeArrowheads="1"/>
          </p:cNvSpPr>
          <p:nvPr>
            <p:ph type="sldNum" sz="quarter" idx="5"/>
          </p:nvPr>
        </p:nvSpPr>
        <p:spPr>
          <a:ln/>
        </p:spPr>
        <p:txBody>
          <a:bodyPr/>
          <a:lstStyle/>
          <a:p>
            <a:fld id="{D87AD3B4-713E-4ACD-A844-AC05A6BF6B1C}" type="slidenum">
              <a:rPr lang="en-US"/>
              <a:pPr/>
              <a:t>96</a:t>
            </a:fld>
            <a:endParaRPr lang="en-US" dirty="0"/>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r>
              <a:rPr lang="en-US" dirty="0"/>
              <a:t>In the </a:t>
            </a:r>
            <a:r>
              <a:rPr lang="en-US" dirty="0" smtClean="0"/>
              <a:t>Technical</a:t>
            </a:r>
            <a:r>
              <a:rPr lang="en-US" baseline="0" dirty="0" smtClean="0"/>
              <a:t> </a:t>
            </a:r>
            <a:r>
              <a:rPr lang="en-US" dirty="0" smtClean="0"/>
              <a:t>Overview </a:t>
            </a:r>
            <a:r>
              <a:rPr lang="en-US" dirty="0"/>
              <a:t>lesson, you learned several things about the </a:t>
            </a:r>
            <a:r>
              <a:rPr lang="en-US" dirty="0" smtClean="0"/>
              <a:t>JDLink and ZXLink </a:t>
            </a:r>
            <a:r>
              <a:rPr lang="en-US" dirty="0"/>
              <a:t>Machine Monitoring System</a:t>
            </a:r>
            <a:r>
              <a:rPr lang="en-US" dirty="0" smtClean="0"/>
              <a:t>.</a:t>
            </a:r>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are about to enter the Post Assessment. After you answer a question, you will click the "submit" button. You will have ONE attempt to answer each question, you cannot back up. 80% is required to pass. You MUST click the FINISH button on the results screen for your score to be recorded in JDU. You may take the test as many times as you need to pass, however you must exit and re-enter the course for the new score to register properly in JDU. </a:t>
            </a:r>
          </a:p>
          <a:p>
            <a:r>
              <a:rPr lang="en-US" dirty="0" smtClean="0"/>
              <a:t>Please note, if you do retake the test, your score will be replaced. If you do not wish to take the assessment now, you may exit the course now. You may come back any time to complete the assessment.</a:t>
            </a:r>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fld id="{2C196F48-5C38-B549-981A-B90D07A4233F}" type="slidenum">
              <a:rPr lang="en-US" smtClean="0"/>
              <a:pPr/>
              <a:t>97</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JDLink Technical Study Guide</a:t>
            </a:r>
            <a:endParaRPr lang="en-US" dirty="0"/>
          </a:p>
        </p:txBody>
      </p:sp>
      <p:sp>
        <p:nvSpPr>
          <p:cNvPr id="5" name="Slide Number Placeholder 4"/>
          <p:cNvSpPr>
            <a:spLocks noGrp="1"/>
          </p:cNvSpPr>
          <p:nvPr>
            <p:ph type="sldNum" sz="quarter" idx="11"/>
          </p:nvPr>
        </p:nvSpPr>
        <p:spPr/>
        <p:txBody>
          <a:bodyPr/>
          <a:lstStyle/>
          <a:p>
            <a:fld id="{06D44E06-E5F5-467D-A345-D769E6E6E9F8}" type="slidenum">
              <a:rPr lang="en-US" smtClean="0"/>
              <a:pPr/>
              <a:t>98</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Please note, if you choose to re-take the test to update your score, you must completely exit and re-enter the course for the new score to register properly in JDU.</a:t>
            </a:r>
            <a:r>
              <a:rPr lang="en-US" dirty="0" smtClean="0"/>
              <a:t> </a:t>
            </a:r>
          </a:p>
          <a:p>
            <a:r>
              <a:rPr lang="en-US" dirty="0" smtClean="0"/>
              <a:t>You have completed this course. Click the X in the upper right corner of this window to close it.</a:t>
            </a:r>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fld id="{2C196F48-5C38-B549-981A-B90D07A4233F}" type="slidenum">
              <a:rPr lang="en-US" smtClean="0"/>
              <a:pPr/>
              <a:t>99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6" name="Picture 15" descr="JD_Gray_Gradient_10x1-4in.png"/>
          <p:cNvPicPr>
            <a:picLocks/>
          </p:cNvPicPr>
          <p:nvPr userDrawn="1">
            <p:custDataLst>
              <p:tags r:id="rId1"/>
            </p:custDataLst>
          </p:nvPr>
        </p:nvPicPr>
        <p:blipFill>
          <a:blip r:embed="rId5" cstate="print"/>
          <a:stretch>
            <a:fillRect/>
          </a:stretch>
        </p:blipFill>
        <p:spPr>
          <a:xfrm>
            <a:off x="377" y="-1"/>
            <a:ext cx="9143245" cy="1318456"/>
          </a:xfrm>
          <a:prstGeom prst="rect">
            <a:avLst/>
          </a:prstGeom>
        </p:spPr>
      </p:pic>
      <p:pic>
        <p:nvPicPr>
          <p:cNvPr id="13" name="Picture 12" descr="JD_bar_by_rgb_10in.png"/>
          <p:cNvPicPr>
            <a:picLocks noChangeAspect="1"/>
          </p:cNvPicPr>
          <p:nvPr userDrawn="1">
            <p:custDataLst>
              <p:tags r:id="rId2"/>
            </p:custDataLst>
          </p:nvPr>
        </p:nvPicPr>
        <p:blipFill>
          <a:blip r:embed="rId6" cstate="print"/>
          <a:stretch>
            <a:fillRect/>
          </a:stretch>
        </p:blipFill>
        <p:spPr>
          <a:xfrm>
            <a:off x="377" y="1317540"/>
            <a:ext cx="9143245" cy="223837"/>
          </a:xfrm>
          <a:prstGeom prst="rect">
            <a:avLst/>
          </a:prstGeom>
        </p:spPr>
      </p:pic>
      <p:pic>
        <p:nvPicPr>
          <p:cNvPr id="12" name="Picture 11" descr="JD_by_Screen_h.png"/>
          <p:cNvPicPr>
            <a:picLocks noChangeAspect="1"/>
          </p:cNvPicPr>
          <p:nvPr userDrawn="1">
            <p:custDataLst>
              <p:tags r:id="rId3"/>
            </p:custDataLst>
          </p:nvPr>
        </p:nvPicPr>
        <p:blipFill>
          <a:blip r:embed="rId7" cstate="print"/>
          <a:stretch>
            <a:fillRect/>
          </a:stretch>
        </p:blipFill>
        <p:spPr>
          <a:xfrm>
            <a:off x="6693049" y="580818"/>
            <a:ext cx="2148844" cy="658369"/>
          </a:xfrm>
          <a:prstGeom prst="rect">
            <a:avLst/>
          </a:prstGeom>
        </p:spPr>
      </p:pic>
      <p:sp>
        <p:nvSpPr>
          <p:cNvPr id="2" name="Title 1"/>
          <p:cNvSpPr>
            <a:spLocks noGrp="1"/>
          </p:cNvSpPr>
          <p:nvPr userDrawn="1">
            <p:ph type="ctrTitle"/>
          </p:nvPr>
        </p:nvSpPr>
        <p:spPr>
          <a:xfrm>
            <a:off x="442800" y="292608"/>
            <a:ext cx="5945188" cy="697992"/>
          </a:xfrm>
        </p:spPr>
        <p:txBody>
          <a:bodyPr>
            <a:normAutofit/>
          </a:bodyPr>
          <a:lstStyle>
            <a:lvl1pPr algn="l">
              <a:lnSpc>
                <a:spcPts val="2600"/>
              </a:lnSpc>
              <a:defRPr sz="2400" spc="-50" baseline="0">
                <a:solidFill>
                  <a:schemeClr val="tx1"/>
                </a:solidFill>
              </a:defRPr>
            </a:lvl1pPr>
          </a:lstStyle>
          <a:p>
            <a:r>
              <a:rPr lang="en-US" dirty="0" smtClean="0"/>
              <a:t>Click to edit Master title style</a:t>
            </a:r>
            <a:endParaRPr lang="en-US" dirty="0"/>
          </a:p>
        </p:txBody>
      </p:sp>
      <p:sp>
        <p:nvSpPr>
          <p:cNvPr id="19" name="Text Placeholder 11"/>
          <p:cNvSpPr>
            <a:spLocks noGrp="1"/>
          </p:cNvSpPr>
          <p:nvPr userDrawn="1">
            <p:ph type="body" sz="quarter" idx="10"/>
          </p:nvPr>
        </p:nvSpPr>
        <p:spPr>
          <a:xfrm>
            <a:off x="446881" y="910003"/>
            <a:ext cx="5945188" cy="231775"/>
          </a:xfrm>
        </p:spPr>
        <p:txBody>
          <a:bodyPr/>
          <a:lstStyle>
            <a:lvl1pPr>
              <a:lnSpc>
                <a:spcPts val="1800"/>
              </a:lnSpc>
              <a:spcBef>
                <a:spcPts val="0"/>
              </a:spcBef>
              <a:defRPr sz="1000"/>
            </a:lvl1pPr>
          </a:lstStyle>
          <a:p>
            <a:pPr lvl="0"/>
            <a:r>
              <a:rPr lang="en-US" dirty="0" smtClean="0"/>
              <a:t>Click to edit Master text styles</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228013" cy="648229"/>
          </a:xfrm>
        </p:spPr>
        <p:txBody>
          <a:bodyPr anchor="ctr" anchorCtr="0"/>
          <a:lstStyle>
            <a:lvl1pPr>
              <a:defRPr>
                <a:solidFill>
                  <a:schemeClr val="tx1"/>
                </a:solidFill>
              </a:defRPr>
            </a:lvl1pPr>
          </a:lstStyle>
          <a:p>
            <a:r>
              <a:rPr lang="en-US" dirty="0" smtClean="0"/>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228013" cy="648229"/>
          </a:xfrm>
        </p:spPr>
        <p:txBody>
          <a:bodyPr/>
          <a:lstStyle>
            <a:lvl1pPr>
              <a:defRPr>
                <a:solidFill>
                  <a:schemeClr val="tx1"/>
                </a:solidFill>
              </a:defRPr>
            </a:lvl1pPr>
          </a:lstStyle>
          <a:p>
            <a:r>
              <a:rPr lang="en-US" dirty="0" smtClean="0"/>
              <a:t>Click to edit Master title style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51038"/>
            <a:ext cx="4038600" cy="822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51038"/>
            <a:ext cx="4038600" cy="822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10" name="Picture 9" descr="JD_Gray_Gradient_10x1-4in.png"/>
          <p:cNvPicPr>
            <a:picLocks/>
          </p:cNvPicPr>
          <p:nvPr userDrawn="1">
            <p:custDataLst>
              <p:tags r:id="rId1"/>
            </p:custDataLst>
          </p:nvPr>
        </p:nvPicPr>
        <p:blipFill>
          <a:blip r:embed="rId5" cstate="print"/>
          <a:stretch>
            <a:fillRect/>
          </a:stretch>
        </p:blipFill>
        <p:spPr>
          <a:xfrm>
            <a:off x="377" y="-1"/>
            <a:ext cx="9143245" cy="1318456"/>
          </a:xfrm>
          <a:prstGeom prst="rect">
            <a:avLst/>
          </a:prstGeom>
        </p:spPr>
      </p:pic>
      <p:pic>
        <p:nvPicPr>
          <p:cNvPr id="11" name="Picture 10" descr="JD_bar_by_rgb_10in.png"/>
          <p:cNvPicPr>
            <a:picLocks noChangeAspect="1"/>
          </p:cNvPicPr>
          <p:nvPr userDrawn="1">
            <p:custDataLst>
              <p:tags r:id="rId2"/>
            </p:custDataLst>
          </p:nvPr>
        </p:nvPicPr>
        <p:blipFill>
          <a:blip r:embed="rId6" cstate="print"/>
          <a:stretch>
            <a:fillRect/>
          </a:stretch>
        </p:blipFill>
        <p:spPr>
          <a:xfrm>
            <a:off x="377" y="1317540"/>
            <a:ext cx="9143245" cy="223837"/>
          </a:xfrm>
          <a:prstGeom prst="rect">
            <a:avLst/>
          </a:prstGeom>
        </p:spPr>
      </p:pic>
      <p:pic>
        <p:nvPicPr>
          <p:cNvPr id="12" name="Picture 11" descr="JD_by_Screen_h.png"/>
          <p:cNvPicPr>
            <a:picLocks noChangeAspect="1"/>
          </p:cNvPicPr>
          <p:nvPr userDrawn="1">
            <p:custDataLst>
              <p:tags r:id="rId3"/>
            </p:custDataLst>
          </p:nvPr>
        </p:nvPicPr>
        <p:blipFill>
          <a:blip r:embed="rId7" cstate="print"/>
          <a:stretch>
            <a:fillRect/>
          </a:stretch>
        </p:blipFill>
        <p:spPr>
          <a:xfrm>
            <a:off x="6693049" y="580818"/>
            <a:ext cx="2148844" cy="658369"/>
          </a:xfrm>
          <a:prstGeom prst="rect">
            <a:avLst/>
          </a:prstGeom>
        </p:spPr>
      </p:pic>
      <p:sp>
        <p:nvSpPr>
          <p:cNvPr id="19" name="Text Placeholder 11"/>
          <p:cNvSpPr>
            <a:spLocks noGrp="1"/>
          </p:cNvSpPr>
          <p:nvPr userDrawn="1">
            <p:ph type="body" sz="quarter" idx="10"/>
          </p:nvPr>
        </p:nvSpPr>
        <p:spPr>
          <a:xfrm>
            <a:off x="446881" y="910003"/>
            <a:ext cx="5945188" cy="231775"/>
          </a:xfrm>
        </p:spPr>
        <p:txBody>
          <a:bodyPr/>
          <a:lstStyle>
            <a:lvl1pPr>
              <a:lnSpc>
                <a:spcPts val="1800"/>
              </a:lnSpc>
              <a:spcBef>
                <a:spcPts val="0"/>
              </a:spcBef>
              <a:defRPr sz="1000"/>
            </a:lvl1pPr>
          </a:lstStyle>
          <a:p>
            <a:pPr lvl="0"/>
            <a:r>
              <a:rPr lang="en-US" dirty="0" smtClean="0"/>
              <a:t>Click to edit Master text styles</a:t>
            </a:r>
            <a:endParaRPr lang="en-US" dirty="0"/>
          </a:p>
        </p:txBody>
      </p:sp>
      <p:sp>
        <p:nvSpPr>
          <p:cNvPr id="2" name="Title 1"/>
          <p:cNvSpPr>
            <a:spLocks noGrp="1"/>
          </p:cNvSpPr>
          <p:nvPr userDrawn="1">
            <p:ph type="ctrTitle"/>
          </p:nvPr>
        </p:nvSpPr>
        <p:spPr>
          <a:xfrm>
            <a:off x="442800" y="1733550"/>
            <a:ext cx="5945188" cy="944648"/>
          </a:xfrm>
        </p:spPr>
        <p:txBody>
          <a:bodyPr>
            <a:normAutofit/>
          </a:bodyPr>
          <a:lstStyle>
            <a:lvl1pPr algn="l">
              <a:lnSpc>
                <a:spcPts val="2600"/>
              </a:lnSpc>
              <a:defRPr sz="2400" spc="-50" baseline="0">
                <a:solidFill>
                  <a:schemeClr val="tx1"/>
                </a:solidFill>
              </a:defRPr>
            </a:lvl1pPr>
          </a:lstStyle>
          <a:p>
            <a:r>
              <a:rPr lang="en-US" dirty="0" smtClean="0"/>
              <a:t>Click to edit Master title style</a:t>
            </a:r>
            <a:endParaRPr lang="en-US" dirty="0"/>
          </a:p>
        </p:txBody>
      </p:sp>
      <p:sp>
        <p:nvSpPr>
          <p:cNvPr id="9" name="Subtitle 2"/>
          <p:cNvSpPr>
            <a:spLocks noGrp="1"/>
          </p:cNvSpPr>
          <p:nvPr userDrawn="1">
            <p:ph type="subTitle" idx="1"/>
          </p:nvPr>
        </p:nvSpPr>
        <p:spPr>
          <a:xfrm>
            <a:off x="457200" y="2678198"/>
            <a:ext cx="8228012" cy="849801"/>
          </a:xfrm>
        </p:spPr>
        <p:txBody>
          <a:bodyPr/>
          <a:lstStyle>
            <a:lvl1pPr marL="0" indent="0" algn="l">
              <a:lnSpc>
                <a:spcPts val="2800"/>
              </a:lnSpc>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228013" cy="646813"/>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81328"/>
            <a:ext cx="8228013" cy="4522787"/>
          </a:xfrm>
        </p:spPr>
        <p:txBody>
          <a:bodyPr/>
          <a:lstStyle>
            <a:lvl2pPr>
              <a:buSzPct val="100000"/>
              <a:buFont typeface="Arial" pitchFamily="34" charset="0"/>
              <a:buChar char="•"/>
              <a:defRPr/>
            </a:lvl2pPr>
            <a:lvl3pPr>
              <a:buSzPct val="100000"/>
              <a:buFont typeface="Arial" pitchFamily="34" charset="0"/>
              <a:buChar char="•"/>
              <a:defRPr/>
            </a:lvl3pPr>
            <a:lvl4pPr>
              <a:buSzPct val="100000"/>
              <a:buFont typeface="Arial" pitchFamily="34" charset="0"/>
              <a:buChar char="•"/>
              <a:defRPr/>
            </a:lvl4pPr>
            <a:lvl5pPr>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185593"/>
            <a:ext cx="5945188" cy="1362075"/>
          </a:xfrm>
        </p:spPr>
        <p:txBody>
          <a:bodyPr anchor="b" anchorCtr="0">
            <a:normAutofit/>
          </a:bodyPr>
          <a:lstStyle>
            <a:lvl1pPr algn="l">
              <a:lnSpc>
                <a:spcPct val="100000"/>
              </a:lnSpc>
              <a:defRPr sz="3600" b="1" cap="none">
                <a:solidFill>
                  <a:schemeClr val="accent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2604325"/>
            <a:ext cx="5945188" cy="1500187"/>
          </a:xfrm>
        </p:spPr>
        <p:txBody>
          <a:bodyPr anchor="t" anchorCtr="0">
            <a:normAutofit/>
          </a:bodyPr>
          <a:lstStyle>
            <a:lvl1pPr marL="0" indent="0">
              <a:lnSpc>
                <a:spcPts val="4200"/>
              </a:lnSpc>
              <a:spcBef>
                <a:spcPts val="0"/>
              </a:spcBef>
              <a:buNone/>
              <a:defRPr sz="3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ast Slide">
    <p:bg>
      <p:bgPr>
        <a:solidFill>
          <a:schemeClr val="tx1"/>
        </a:solidFill>
        <a:effectLst/>
      </p:bgPr>
    </p:bg>
    <p:spTree>
      <p:nvGrpSpPr>
        <p:cNvPr id="1" name=""/>
        <p:cNvGrpSpPr/>
        <p:nvPr/>
      </p:nvGrpSpPr>
      <p:grpSpPr>
        <a:xfrm>
          <a:off x="0" y="0"/>
          <a:ext cx="0" cy="0"/>
          <a:chOff x="0" y="0"/>
          <a:chExt cx="0" cy="0"/>
        </a:xfrm>
      </p:grpSpPr>
      <p:pic>
        <p:nvPicPr>
          <p:cNvPr id="6" name="Picture 7" descr="gradient2"/>
          <p:cNvPicPr>
            <a:picLocks noChangeAspect="1" noChangeArrowheads="1"/>
          </p:cNvPicPr>
          <p:nvPr userDrawn="1"/>
        </p:nvPicPr>
        <p:blipFill>
          <a:blip r:embed="rId2" cstate="print"/>
          <a:srcRect/>
          <a:stretch>
            <a:fillRect/>
          </a:stretch>
        </p:blipFill>
        <p:spPr bwMode="auto">
          <a:xfrm>
            <a:off x="0" y="0"/>
            <a:ext cx="9145588" cy="6859588"/>
          </a:xfrm>
          <a:prstGeom prst="rect">
            <a:avLst/>
          </a:prstGeom>
          <a:noFill/>
        </p:spPr>
      </p:pic>
      <p:pic>
        <p:nvPicPr>
          <p:cNvPr id="7" name="Picture 9" descr="JD_by_RGB_h"/>
          <p:cNvPicPr>
            <a:picLocks noChangeAspect="1" noChangeArrowheads="1"/>
          </p:cNvPicPr>
          <p:nvPr userDrawn="1"/>
        </p:nvPicPr>
        <p:blipFill>
          <a:blip r:embed="rId3" cstate="print"/>
          <a:srcRect/>
          <a:stretch>
            <a:fillRect/>
          </a:stretch>
        </p:blipFill>
        <p:spPr bwMode="auto">
          <a:xfrm>
            <a:off x="1344613" y="2435225"/>
            <a:ext cx="6453187" cy="1974850"/>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228014" cy="648229"/>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199" y="1481328"/>
            <a:ext cx="3987801" cy="4522787"/>
          </a:xfrm>
        </p:spPr>
        <p:txBody>
          <a:bodyPr/>
          <a:lstStyle>
            <a:lvl1pPr>
              <a:spcBef>
                <a:spcPts val="1000"/>
              </a:spcBef>
              <a:defRPr sz="1800"/>
            </a:lvl1pPr>
            <a:lvl2pPr marL="266700" indent="-171450">
              <a:spcBef>
                <a:spcPts val="500"/>
              </a:spcBef>
              <a:buSzPct val="100000"/>
              <a:buFont typeface="Arial" pitchFamily="34" charset="0"/>
              <a:buChar char="•"/>
              <a:defRPr sz="1600"/>
            </a:lvl2pPr>
            <a:lvl3pPr marL="495300" indent="-171450">
              <a:spcBef>
                <a:spcPts val="250"/>
              </a:spcBef>
              <a:buFont typeface="Arial" pitchFamily="34" charset="0"/>
              <a:buChar char="•"/>
              <a:defRPr sz="1400"/>
            </a:lvl3pPr>
            <a:lvl4pPr marL="673100" indent="-139700">
              <a:spcBef>
                <a:spcPts val="100"/>
              </a:spcBef>
              <a:buSzPct val="100000"/>
              <a:buFont typeface="Arial" pitchFamily="34" charset="0"/>
              <a:buChar char="•"/>
              <a:tabLst/>
              <a:defRPr sz="1200"/>
            </a:lvl4pPr>
            <a:lvl5pPr marL="831850" indent="-120650">
              <a:buFont typeface="Arial" pitchFamily="34" charset="0"/>
              <a:buChar char="•"/>
              <a:defRPr sz="1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91064" y="1481328"/>
            <a:ext cx="3994150" cy="4522787"/>
          </a:xfrm>
        </p:spPr>
        <p:txBody>
          <a:bodyPr/>
          <a:lstStyle>
            <a:lvl1pPr>
              <a:spcBef>
                <a:spcPts val="1000"/>
              </a:spcBef>
              <a:defRPr sz="1800"/>
            </a:lvl1pPr>
            <a:lvl2pPr marL="266700" indent="-171450">
              <a:spcBef>
                <a:spcPts val="500"/>
              </a:spcBef>
              <a:buSzPct val="100000"/>
              <a:buFont typeface="Arial" pitchFamily="34" charset="0"/>
              <a:buChar char="•"/>
              <a:defRPr sz="1600"/>
            </a:lvl2pPr>
            <a:lvl3pPr marL="495300" indent="-171450">
              <a:spcBef>
                <a:spcPts val="250"/>
              </a:spcBef>
              <a:buFont typeface="Arial" pitchFamily="34" charset="0"/>
              <a:buChar char="•"/>
              <a:defRPr sz="1400"/>
            </a:lvl3pPr>
            <a:lvl4pPr marL="673100" indent="-139700">
              <a:spcBef>
                <a:spcPts val="100"/>
              </a:spcBef>
              <a:buSzPct val="100000"/>
              <a:buFont typeface="Arial" pitchFamily="34" charset="0"/>
              <a:buChar char="•"/>
              <a:defRPr sz="1200"/>
            </a:lvl4pPr>
            <a:lvl5pPr marL="831850" indent="-120650">
              <a:buFont typeface="Arial" pitchFamily="34" charset="0"/>
              <a:buChar char="•"/>
              <a:defRPr sz="1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228013" cy="648229"/>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199" y="1935162"/>
            <a:ext cx="3987875" cy="4008437"/>
          </a:xfrm>
        </p:spPr>
        <p:txBody>
          <a:bodyPr/>
          <a:lstStyle>
            <a:lvl1pPr>
              <a:spcBef>
                <a:spcPts val="1000"/>
              </a:spcBef>
              <a:defRPr sz="1800"/>
            </a:lvl1pPr>
            <a:lvl2pPr marL="266700" indent="-171450">
              <a:spcBef>
                <a:spcPts val="500"/>
              </a:spcBef>
              <a:buSzPct val="100000"/>
              <a:buFont typeface="Arial" pitchFamily="34" charset="0"/>
              <a:buChar char="•"/>
              <a:defRPr sz="1600"/>
            </a:lvl2pPr>
            <a:lvl3pPr marL="495300" indent="-171450">
              <a:spcBef>
                <a:spcPts val="250"/>
              </a:spcBef>
              <a:buFont typeface="Arial" pitchFamily="34" charset="0"/>
              <a:buChar char="•"/>
              <a:defRPr sz="1400"/>
            </a:lvl3pPr>
            <a:lvl4pPr marL="673100" indent="-139700">
              <a:spcBef>
                <a:spcPts val="100"/>
              </a:spcBef>
              <a:buSzPct val="100000"/>
              <a:buFont typeface="Arial" pitchFamily="34" charset="0"/>
              <a:buChar char="•"/>
              <a:defRPr sz="1200"/>
            </a:lvl4pPr>
            <a:lvl5pPr marL="831850" indent="-120650">
              <a:buFont typeface="Arial" pitchFamily="34" charset="0"/>
              <a:buChar char="•"/>
              <a:defRPr sz="1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99000" y="1935162"/>
            <a:ext cx="3986213" cy="4008438"/>
          </a:xfrm>
        </p:spPr>
        <p:txBody>
          <a:bodyPr/>
          <a:lstStyle>
            <a:lvl1pPr>
              <a:spcBef>
                <a:spcPts val="1000"/>
              </a:spcBef>
              <a:defRPr sz="1800"/>
            </a:lvl1pPr>
            <a:lvl2pPr marL="266700" indent="-171450">
              <a:spcBef>
                <a:spcPts val="500"/>
              </a:spcBef>
              <a:buSzPct val="100000"/>
              <a:buFont typeface="Arial" pitchFamily="34" charset="0"/>
              <a:buChar char="•"/>
              <a:defRPr sz="1600"/>
            </a:lvl2pPr>
            <a:lvl3pPr marL="495300" indent="-171450">
              <a:spcBef>
                <a:spcPts val="250"/>
              </a:spcBef>
              <a:buFont typeface="Arial" pitchFamily="34" charset="0"/>
              <a:buChar char="•"/>
              <a:defRPr sz="1400"/>
            </a:lvl3pPr>
            <a:lvl4pPr marL="673100" indent="-139700">
              <a:spcBef>
                <a:spcPts val="100"/>
              </a:spcBef>
              <a:buSzPct val="100000"/>
              <a:buFont typeface="Arial" pitchFamily="34" charset="0"/>
              <a:buChar char="•"/>
              <a:defRPr sz="1200"/>
            </a:lvl4pPr>
            <a:lvl5pPr marL="831850" indent="-120650">
              <a:buFont typeface="Arial" pitchFamily="34" charset="0"/>
              <a:buChar char="•"/>
              <a:defRPr sz="1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p:nvPr>
        </p:nvSpPr>
        <p:spPr>
          <a:xfrm>
            <a:off x="457198" y="1309227"/>
            <a:ext cx="3987802" cy="449262"/>
          </a:xfrm>
        </p:spPr>
        <p:txBody>
          <a:bodyPr anchor="b" anchorCtr="0">
            <a:noAutofit/>
          </a:bodyPr>
          <a:lstStyle>
            <a:lvl1pPr>
              <a:defRPr sz="1800" b="1"/>
            </a:lvl1pPr>
          </a:lstStyle>
          <a:p>
            <a:pPr lvl="0"/>
            <a:r>
              <a:rPr lang="en-US" dirty="0" smtClean="0"/>
              <a:t>Click to edit Master text styles</a:t>
            </a:r>
            <a:endParaRPr lang="en-US" dirty="0"/>
          </a:p>
        </p:txBody>
      </p:sp>
      <p:sp>
        <p:nvSpPr>
          <p:cNvPr id="10" name="Text Placeholder 8"/>
          <p:cNvSpPr>
            <a:spLocks noGrp="1"/>
          </p:cNvSpPr>
          <p:nvPr>
            <p:ph type="body" sz="quarter" idx="14"/>
          </p:nvPr>
        </p:nvSpPr>
        <p:spPr>
          <a:xfrm>
            <a:off x="4699000" y="1309227"/>
            <a:ext cx="3986213" cy="449262"/>
          </a:xfrm>
        </p:spPr>
        <p:txBody>
          <a:bodyPr anchor="b" anchorCtr="0">
            <a:noAutofit/>
          </a:bodyPr>
          <a:lstStyle>
            <a:lvl1pPr>
              <a:defRPr sz="1800" b="1"/>
            </a:lvl1pPr>
          </a:lstStyle>
          <a:p>
            <a:pPr lvl="0"/>
            <a:r>
              <a:rPr lang="en-US" dirty="0" smtClean="0"/>
              <a:t>Click to edit Master text styles</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608"/>
            <a:ext cx="8228013" cy="648229"/>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4" y="1935162"/>
            <a:ext cx="2592384" cy="3709289"/>
          </a:xfrm>
        </p:spPr>
        <p:txBody>
          <a:bodyPr/>
          <a:lstStyle>
            <a:lvl1pPr>
              <a:spcBef>
                <a:spcPts val="1000"/>
              </a:spcBef>
              <a:defRPr sz="1600"/>
            </a:lvl1pPr>
            <a:lvl2pPr marL="266700" indent="-171450">
              <a:spcBef>
                <a:spcPts val="500"/>
              </a:spcBef>
              <a:buSzPct val="100000"/>
              <a:buFont typeface="Arial" pitchFamily="34" charset="0"/>
              <a:buChar char="•"/>
              <a:defRPr sz="1600"/>
            </a:lvl2pPr>
            <a:lvl3pPr marL="495300" indent="-171450">
              <a:spcBef>
                <a:spcPts val="250"/>
              </a:spcBef>
              <a:buFont typeface="Arial" pitchFamily="34" charset="0"/>
              <a:buChar char="•"/>
              <a:defRPr sz="1400"/>
            </a:lvl3pPr>
            <a:lvl4pPr marL="673100" indent="-139700">
              <a:spcBef>
                <a:spcPts val="100"/>
              </a:spcBef>
              <a:buSzPct val="100000"/>
              <a:buFont typeface="Arial" pitchFamily="34" charset="0"/>
              <a:buChar char="•"/>
              <a:defRPr sz="1200"/>
            </a:lvl4pPr>
            <a:lvl5pPr marL="831850" indent="-120650">
              <a:buFont typeface="Arial" pitchFamily="34" charset="0"/>
              <a:buChar char="•"/>
              <a:defRPr sz="1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p:nvPr>
        </p:nvSpPr>
        <p:spPr>
          <a:xfrm>
            <a:off x="457201" y="1049338"/>
            <a:ext cx="2592388" cy="684212"/>
          </a:xfrm>
        </p:spPr>
        <p:txBody>
          <a:bodyPr anchor="b" anchorCtr="0">
            <a:noAutofit/>
          </a:bodyPr>
          <a:lstStyle>
            <a:lvl1pPr>
              <a:defRPr sz="1600" b="1"/>
            </a:lvl1pPr>
          </a:lstStyle>
          <a:p>
            <a:pPr lvl="0"/>
            <a:r>
              <a:rPr lang="en-US" dirty="0" smtClean="0"/>
              <a:t>Click to edit Master text styles</a:t>
            </a:r>
            <a:endParaRPr lang="en-US" dirty="0"/>
          </a:p>
        </p:txBody>
      </p:sp>
      <p:sp>
        <p:nvSpPr>
          <p:cNvPr id="13" name="Picture Placeholder 12"/>
          <p:cNvSpPr>
            <a:spLocks noGrp="1"/>
          </p:cNvSpPr>
          <p:nvPr>
            <p:ph type="pic" sz="quarter" idx="14"/>
          </p:nvPr>
        </p:nvSpPr>
        <p:spPr>
          <a:xfrm>
            <a:off x="3281363" y="1935162"/>
            <a:ext cx="5398343" cy="3709290"/>
          </a:xfrm>
        </p:spPr>
        <p:txBody>
          <a:bodyPr/>
          <a:lstStyle/>
          <a:p>
            <a:endParaRPr lang="en-US"/>
          </a:p>
        </p:txBody>
      </p:sp>
      <p:sp>
        <p:nvSpPr>
          <p:cNvPr id="14" name="Text Placeholder 8"/>
          <p:cNvSpPr>
            <a:spLocks noGrp="1"/>
          </p:cNvSpPr>
          <p:nvPr>
            <p:ph type="body" sz="quarter" idx="15"/>
          </p:nvPr>
        </p:nvSpPr>
        <p:spPr>
          <a:xfrm>
            <a:off x="3278188" y="1049338"/>
            <a:ext cx="5407025" cy="684212"/>
          </a:xfrm>
        </p:spPr>
        <p:txBody>
          <a:bodyPr anchor="b" anchorCtr="0">
            <a:noAutofit/>
          </a:bodyPr>
          <a:lstStyle>
            <a:lvl1pPr>
              <a:defRPr sz="1600" b="1"/>
            </a:lvl1pPr>
          </a:lstStyle>
          <a:p>
            <a:pPr lvl="0"/>
            <a:r>
              <a:rPr lang="en-US" dirty="0" smtClean="0"/>
              <a:t>Click to edit Master text styles</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1" name="Chart Placeholder 10"/>
          <p:cNvSpPr>
            <a:spLocks noGrp="1"/>
          </p:cNvSpPr>
          <p:nvPr>
            <p:ph type="chart" sz="quarter" idx="16"/>
          </p:nvPr>
        </p:nvSpPr>
        <p:spPr>
          <a:xfrm>
            <a:off x="3281363" y="1935164"/>
            <a:ext cx="5388275" cy="4005261"/>
          </a:xfrm>
        </p:spPr>
        <p:txBody>
          <a:bodyPr/>
          <a:lstStyle/>
          <a:p>
            <a:endParaRPr lang="en-US"/>
          </a:p>
        </p:txBody>
      </p:sp>
      <p:sp>
        <p:nvSpPr>
          <p:cNvPr id="2" name="Title 1"/>
          <p:cNvSpPr>
            <a:spLocks noGrp="1"/>
          </p:cNvSpPr>
          <p:nvPr>
            <p:ph type="title"/>
          </p:nvPr>
        </p:nvSpPr>
        <p:spPr>
          <a:xfrm>
            <a:off x="457200" y="292608"/>
            <a:ext cx="8228013" cy="648229"/>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1" y="1935163"/>
            <a:ext cx="2592388" cy="4005262"/>
          </a:xfrm>
        </p:spPr>
        <p:txBody>
          <a:bodyPr/>
          <a:lstStyle>
            <a:lvl1pPr>
              <a:spcBef>
                <a:spcPts val="1000"/>
              </a:spcBef>
              <a:defRPr sz="1600"/>
            </a:lvl1pPr>
            <a:lvl2pPr marL="266700" indent="-171450">
              <a:spcBef>
                <a:spcPts val="500"/>
              </a:spcBef>
              <a:buSzPct val="85000"/>
              <a:buFont typeface="Arial" pitchFamily="34" charset="0"/>
              <a:buChar char="•"/>
              <a:defRPr sz="1600"/>
            </a:lvl2pPr>
            <a:lvl3pPr marL="495300" indent="-171450">
              <a:spcBef>
                <a:spcPts val="250"/>
              </a:spcBef>
              <a:buFont typeface="Arial" pitchFamily="34" charset="0"/>
              <a:buChar char="•"/>
              <a:defRPr sz="1400"/>
            </a:lvl3pPr>
            <a:lvl4pPr marL="673100" indent="-139700">
              <a:spcBef>
                <a:spcPts val="100"/>
              </a:spcBef>
              <a:buSzPct val="95000"/>
              <a:buFont typeface="Arial" pitchFamily="34" charset="0"/>
              <a:buChar char="•"/>
              <a:tabLst/>
              <a:defRPr sz="1200"/>
            </a:lvl4pPr>
            <a:lvl5pPr marL="831850" indent="-120650">
              <a:buFont typeface="Arial" pitchFamily="34" charset="0"/>
              <a:buChar char="•"/>
              <a:defRPr sz="1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p:nvPr>
        </p:nvSpPr>
        <p:spPr>
          <a:xfrm>
            <a:off x="457201" y="1049338"/>
            <a:ext cx="2592387" cy="684212"/>
          </a:xfrm>
        </p:spPr>
        <p:txBody>
          <a:bodyPr anchor="b" anchorCtr="0">
            <a:noAutofit/>
          </a:bodyPr>
          <a:lstStyle>
            <a:lvl1pPr>
              <a:defRPr sz="1600" b="1"/>
            </a:lvl1pPr>
          </a:lstStyle>
          <a:p>
            <a:pPr lvl="0"/>
            <a:r>
              <a:rPr lang="en-US" dirty="0" smtClean="0"/>
              <a:t>Click to edit Master text styles</a:t>
            </a:r>
            <a:endParaRPr lang="en-US" dirty="0"/>
          </a:p>
        </p:txBody>
      </p:sp>
      <p:sp>
        <p:nvSpPr>
          <p:cNvPr id="14" name="Text Placeholder 8"/>
          <p:cNvSpPr>
            <a:spLocks noGrp="1"/>
          </p:cNvSpPr>
          <p:nvPr>
            <p:ph type="body" sz="quarter" idx="15"/>
          </p:nvPr>
        </p:nvSpPr>
        <p:spPr>
          <a:xfrm>
            <a:off x="3281363" y="1049338"/>
            <a:ext cx="5388275" cy="684211"/>
          </a:xfrm>
        </p:spPr>
        <p:txBody>
          <a:bodyPr anchor="b" anchorCtr="0">
            <a:noAutofit/>
          </a:bodyPr>
          <a:lstStyle>
            <a:lvl1pPr>
              <a:defRPr sz="1600" b="1"/>
            </a:lvl1pPr>
          </a:lstStyle>
          <a:p>
            <a:pPr lvl="0"/>
            <a:r>
              <a:rPr lang="en-US" dirty="0" smtClean="0"/>
              <a:t>Click to edit Master text styles</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 Target="../slides/slide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92608"/>
            <a:ext cx="8228013" cy="715962"/>
          </a:xfrm>
          <a:prstGeom prst="rect">
            <a:avLst/>
          </a:prstGeom>
        </p:spPr>
        <p:txBody>
          <a:bodyPr vert="horz" lIns="0" tIns="0" rIns="0" bIns="0" rtlCol="0" anchor="ctr"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481328"/>
            <a:ext cx="8228013" cy="4571713"/>
          </a:xfrm>
          <a:prstGeom prst="rect">
            <a:avLst/>
          </a:prstGeom>
        </p:spPr>
        <p:txBody>
          <a:bodyPr vert="horz" lIns="0" tIns="0" rIns="0" bIns="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452022" y="6419614"/>
            <a:ext cx="5029200" cy="276226"/>
          </a:xfrm>
          <a:prstGeom prst="rect">
            <a:avLst/>
          </a:prstGeom>
        </p:spPr>
        <p:txBody>
          <a:bodyPr vert="horz" lIns="0" tIns="0" rIns="0" bIns="0" rtlCol="0" anchor="ctr"/>
          <a:lstStyle>
            <a:lvl1pPr algn="l">
              <a:defRPr sz="800">
                <a:solidFill>
                  <a:schemeClr val="tx1"/>
                </a:solidFill>
                <a:latin typeface="Verdana"/>
                <a:cs typeface="Verdana"/>
              </a:defRPr>
            </a:lvl1pPr>
          </a:lstStyle>
          <a:p>
            <a:r>
              <a:rPr lang="en-US" dirty="0" smtClean="0"/>
              <a:t>| Document Title | Date</a:t>
            </a:r>
            <a:endParaRPr lang="en-US" dirty="0"/>
          </a:p>
        </p:txBody>
      </p:sp>
      <p:sp>
        <p:nvSpPr>
          <p:cNvPr id="6" name="Slide Number Placeholder 5"/>
          <p:cNvSpPr>
            <a:spLocks noGrp="1"/>
          </p:cNvSpPr>
          <p:nvPr>
            <p:ph type="sldNum" sz="quarter" idx="4"/>
          </p:nvPr>
        </p:nvSpPr>
        <p:spPr>
          <a:xfrm>
            <a:off x="58331" y="6419614"/>
            <a:ext cx="336550" cy="276226"/>
          </a:xfrm>
          <a:prstGeom prst="rect">
            <a:avLst/>
          </a:prstGeom>
        </p:spPr>
        <p:txBody>
          <a:bodyPr vert="horz" lIns="0" tIns="0" rIns="0" bIns="0" rtlCol="0" anchor="ctr"/>
          <a:lstStyle>
            <a:lvl1pPr algn="r">
              <a:defRPr sz="800">
                <a:solidFill>
                  <a:schemeClr val="tx1"/>
                </a:solidFill>
                <a:latin typeface="Verdana"/>
                <a:cs typeface="Verdana"/>
              </a:defRPr>
            </a:lvl1pPr>
          </a:lstStyle>
          <a:p>
            <a:fld id="{924AB324-2015-404C-B61B-562C7B72081B}" type="slidenum">
              <a:rPr lang="en-US" smtClean="0"/>
              <a:pPr/>
              <a:t>‹#›</a:t>
            </a:fld>
            <a:endParaRPr lang="en-US" dirty="0"/>
          </a:p>
        </p:txBody>
      </p:sp>
      <p:pic>
        <p:nvPicPr>
          <p:cNvPr id="8" name="Picture 7" descr="JD_Gray_Gradient_10x-78in.png"/>
          <p:cNvPicPr>
            <a:picLocks noChangeAspect="1"/>
          </p:cNvPicPr>
          <p:nvPr userDrawn="1"/>
        </p:nvPicPr>
        <p:blipFill>
          <a:blip r:embed="rId16" cstate="print"/>
          <a:stretch>
            <a:fillRect/>
          </a:stretch>
        </p:blipFill>
        <p:spPr>
          <a:xfrm>
            <a:off x="377" y="6203950"/>
            <a:ext cx="9143245" cy="654050"/>
          </a:xfrm>
          <a:prstGeom prst="rect">
            <a:avLst/>
          </a:prstGeom>
        </p:spPr>
      </p:pic>
      <p:pic>
        <p:nvPicPr>
          <p:cNvPr id="7" name="Picture 19" descr="JD_gy_RGB_screen_h"/>
          <p:cNvPicPr>
            <a:picLocks noChangeAspect="1" noChangeArrowheads="1"/>
          </p:cNvPicPr>
          <p:nvPr userDrawn="1"/>
        </p:nvPicPr>
        <p:blipFill>
          <a:blip r:embed="rId17" cstate="print"/>
          <a:stretch>
            <a:fillRect/>
          </a:stretch>
        </p:blipFill>
        <p:spPr bwMode="auto">
          <a:xfrm>
            <a:off x="7189886" y="6284087"/>
            <a:ext cx="1611633" cy="493776"/>
          </a:xfrm>
          <a:prstGeom prst="rect">
            <a:avLst/>
          </a:prstGeom>
          <a:noFill/>
        </p:spPr>
      </p:pic>
      <p:sp>
        <p:nvSpPr>
          <p:cNvPr id="9" name="Footer Placeholder 4"/>
          <p:cNvSpPr txBox="1">
            <a:spLocks/>
          </p:cNvSpPr>
          <p:nvPr userDrawn="1"/>
        </p:nvSpPr>
        <p:spPr>
          <a:xfrm>
            <a:off x="437622" y="6383899"/>
            <a:ext cx="5029200" cy="276226"/>
          </a:xfrm>
          <a:prstGeom prst="rect">
            <a:avLst/>
          </a:prstGeom>
        </p:spPr>
        <p:txBody>
          <a:bodyPr lIns="0" tIns="0" rIns="0" bIns="0" anchor="ctr" anchorCtr="0"/>
          <a:lstStyle>
            <a:lvl1pPr>
              <a:defRPr kern="400" spc="50" baseline="0">
                <a:solidFill>
                  <a:srgbClr val="666666"/>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400" cap="none" spc="50" normalizeH="0" baseline="0" noProof="0" dirty="0" smtClean="0">
                <a:ln>
                  <a:noFill/>
                </a:ln>
                <a:solidFill>
                  <a:srgbClr val="666666"/>
                </a:solidFill>
                <a:effectLst/>
                <a:uLnTx/>
                <a:uFillTx/>
                <a:latin typeface="+mn-lt"/>
                <a:ea typeface="+mn-ea"/>
                <a:cs typeface="+mn-cs"/>
              </a:rPr>
              <a:t>JDLink/ZXLink Technical Overview</a:t>
            </a:r>
            <a:endParaRPr kumimoji="0" lang="en-US" sz="800" b="0" i="0" u="none" strike="noStrike" kern="400" cap="none" spc="50" normalizeH="0" baseline="0" noProof="0" dirty="0">
              <a:ln>
                <a:noFill/>
              </a:ln>
              <a:solidFill>
                <a:srgbClr val="666666"/>
              </a:solidFill>
              <a:effectLst/>
              <a:uLnTx/>
              <a:uFillTx/>
              <a:latin typeface="+mn-lt"/>
              <a:ea typeface="+mn-ea"/>
              <a:cs typeface="+mn-cs"/>
            </a:endParaRPr>
          </a:p>
        </p:txBody>
      </p:sp>
      <p:sp>
        <p:nvSpPr>
          <p:cNvPr id="10" name="AutoShape 9">
            <a:hlinkClick r:id="rId18" action="ppaction://hlinksldjump" highlightClick="1"/>
          </p:cNvPr>
          <p:cNvSpPr>
            <a:spLocks noChangeArrowheads="1"/>
          </p:cNvSpPr>
          <p:nvPr userDrawn="1"/>
        </p:nvSpPr>
        <p:spPr bwMode="auto">
          <a:xfrm>
            <a:off x="8839200" y="0"/>
            <a:ext cx="304800" cy="304800"/>
          </a:xfrm>
          <a:prstGeom prst="actionButtonHome">
            <a:avLst/>
          </a:prstGeom>
          <a:solidFill>
            <a:srgbClr val="DDDDDD"/>
          </a:solidFill>
          <a:ln w="9525">
            <a:noFill/>
            <a:miter lim="800000"/>
            <a:headEnd/>
            <a:tailEnd/>
          </a:ln>
          <a:effectLst/>
        </p:spPr>
        <p:txBody>
          <a:bodyPr wrap="none" anchor="ctr"/>
          <a:lstStyle/>
          <a:p>
            <a:endParaRPr lang="en-US" dirty="0">
              <a:latin typeface="Arial Unicode MS" pitchFamily="34" charset="-128"/>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dt="0"/>
  <p:txStyles>
    <p:titleStyle>
      <a:lvl1pPr algn="l" defTabSz="457200" rtl="0" eaLnBrk="1" latinLnBrk="0" hangingPunct="1">
        <a:lnSpc>
          <a:spcPts val="2600"/>
        </a:lnSpc>
        <a:spcBef>
          <a:spcPct val="0"/>
        </a:spcBef>
        <a:buNone/>
        <a:defRPr sz="2800" b="1" kern="1200" spc="-50" baseline="0">
          <a:solidFill>
            <a:schemeClr val="tx1"/>
          </a:solidFill>
          <a:latin typeface="Verdana"/>
          <a:ea typeface="+mj-ea"/>
          <a:cs typeface="Verdana"/>
        </a:defRPr>
      </a:lvl1pPr>
    </p:titleStyle>
    <p:bodyStyle>
      <a:lvl1pPr marL="0" indent="0" algn="l" defTabSz="457200" rtl="0" eaLnBrk="1" latinLnBrk="0" hangingPunct="1">
        <a:spcBef>
          <a:spcPts val="1000"/>
        </a:spcBef>
        <a:buFont typeface="Arial"/>
        <a:buNone/>
        <a:defRPr sz="2000" kern="1200">
          <a:solidFill>
            <a:schemeClr val="tx1"/>
          </a:solidFill>
          <a:latin typeface="Verdana"/>
          <a:ea typeface="+mn-ea"/>
          <a:cs typeface="Verdana"/>
        </a:defRPr>
      </a:lvl1pPr>
      <a:lvl2pPr marL="317500" indent="-198438" algn="l" defTabSz="457200" rtl="0" eaLnBrk="1" latinLnBrk="0" hangingPunct="1">
        <a:spcBef>
          <a:spcPts val="600"/>
        </a:spcBef>
        <a:buSzPct val="100000"/>
        <a:buFont typeface="Arial" pitchFamily="34" charset="0"/>
        <a:buChar char="•"/>
        <a:defRPr sz="1800" kern="1200">
          <a:solidFill>
            <a:schemeClr val="tx1"/>
          </a:solidFill>
          <a:latin typeface="Verdana"/>
          <a:ea typeface="+mn-ea"/>
          <a:cs typeface="Verdana"/>
        </a:defRPr>
      </a:lvl2pPr>
      <a:lvl3pPr marL="546100" indent="-209550" algn="l" defTabSz="457200" rtl="0" eaLnBrk="1" latinLnBrk="0" hangingPunct="1">
        <a:spcBef>
          <a:spcPts val="300"/>
        </a:spcBef>
        <a:buFont typeface="Arial" pitchFamily="34" charset="0"/>
        <a:buChar char="•"/>
        <a:defRPr sz="1600" kern="1200">
          <a:solidFill>
            <a:schemeClr val="tx1"/>
          </a:solidFill>
          <a:latin typeface="Verdana"/>
          <a:ea typeface="+mn-ea"/>
          <a:cs typeface="Verdana"/>
        </a:defRPr>
      </a:lvl3pPr>
      <a:lvl4pPr marL="774700" indent="-177800" algn="l" defTabSz="457200" rtl="0" eaLnBrk="1" latinLnBrk="0" hangingPunct="1">
        <a:spcBef>
          <a:spcPts val="150"/>
        </a:spcBef>
        <a:buSzPct val="100000"/>
        <a:buFont typeface="Arial" pitchFamily="34" charset="0"/>
        <a:buChar char="•"/>
        <a:defRPr sz="1400" kern="1200">
          <a:solidFill>
            <a:schemeClr val="tx1"/>
          </a:solidFill>
          <a:latin typeface="Verdana"/>
          <a:ea typeface="+mn-ea"/>
          <a:cs typeface="Verdana"/>
        </a:defRPr>
      </a:lvl4pPr>
      <a:lvl5pPr marL="952500" indent="-139700" algn="l" defTabSz="457200" rtl="0" eaLnBrk="1" latinLnBrk="0" hangingPunct="1">
        <a:spcBef>
          <a:spcPts val="50"/>
        </a:spcBef>
        <a:buSzPct val="100000"/>
        <a:buFont typeface="Arial" pitchFamily="34" charset="0"/>
        <a:buChar char="•"/>
        <a:defRPr sz="120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8.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7.xml"/><Relationship Id="rId7" Type="http://schemas.openxmlformats.org/officeDocument/2006/relationships/image" Target="../media/image16.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0.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28.xml"/><Relationship Id="rId9" Type="http://schemas.openxmlformats.org/officeDocument/2006/relationships/image" Target="../media/image18.emf"/></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image" Target="../media/image131.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tags" Target="../tags/tag304.xml"/><Relationship Id="rId7" Type="http://schemas.openxmlformats.org/officeDocument/2006/relationships/slide" Target="slide2.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132.jpeg"/><Relationship Id="rId5" Type="http://schemas.openxmlformats.org/officeDocument/2006/relationships/notesSlide" Target="../notesSlides/notesSlide101.xml"/><Relationship Id="rId4"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21.png"/><Relationship Id="rId18" Type="http://schemas.openxmlformats.org/officeDocument/2006/relationships/image" Target="../media/image26.gif"/><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notesSlide" Target="../notesSlides/notesSlide11.xml"/><Relationship Id="rId17" Type="http://schemas.openxmlformats.org/officeDocument/2006/relationships/image" Target="../media/image25.png"/><Relationship Id="rId2" Type="http://schemas.openxmlformats.org/officeDocument/2006/relationships/tags" Target="../tags/tag30.xml"/><Relationship Id="rId16" Type="http://schemas.openxmlformats.org/officeDocument/2006/relationships/image" Target="../media/image24.jpe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slideLayout" Target="../slideLayouts/slideLayout3.xml"/><Relationship Id="rId5" Type="http://schemas.openxmlformats.org/officeDocument/2006/relationships/tags" Target="../tags/tag33.xml"/><Relationship Id="rId15" Type="http://schemas.openxmlformats.org/officeDocument/2006/relationships/image" Target="../media/image23.jpeg"/><Relationship Id="rId10" Type="http://schemas.openxmlformats.org/officeDocument/2006/relationships/tags" Target="../tags/tag38.xml"/><Relationship Id="rId19" Type="http://schemas.openxmlformats.org/officeDocument/2006/relationships/image" Target="../media/image27.emf"/><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notesSlide" Target="../notesSlides/notesSlide12.xml"/><Relationship Id="rId18" Type="http://schemas.openxmlformats.org/officeDocument/2006/relationships/image" Target="../media/image25.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slideLayout" Target="../slideLayouts/slideLayout3.xml"/><Relationship Id="rId17" Type="http://schemas.openxmlformats.org/officeDocument/2006/relationships/image" Target="../media/image24.jpeg"/><Relationship Id="rId2" Type="http://schemas.openxmlformats.org/officeDocument/2006/relationships/tags" Target="../tags/tag41.xml"/><Relationship Id="rId16" Type="http://schemas.openxmlformats.org/officeDocument/2006/relationships/image" Target="../media/image23.jpeg"/><Relationship Id="rId20" Type="http://schemas.openxmlformats.org/officeDocument/2006/relationships/image" Target="../media/image27.emf"/><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22.jpeg"/><Relationship Id="rId10" Type="http://schemas.openxmlformats.org/officeDocument/2006/relationships/tags" Target="../tags/tag49.xml"/><Relationship Id="rId19" Type="http://schemas.openxmlformats.org/officeDocument/2006/relationships/image" Target="../media/image26.gif"/><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29.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28.jpeg"/><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56.xml"/><Relationship Id="rId7" Type="http://schemas.openxmlformats.org/officeDocument/2006/relationships/slideLayout" Target="../slideLayouts/slideLayout7.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10" Type="http://schemas.openxmlformats.org/officeDocument/2006/relationships/image" Target="../media/image31.jpeg"/><Relationship Id="rId4" Type="http://schemas.openxmlformats.org/officeDocument/2006/relationships/tags" Target="../tags/tag57.xml"/><Relationship Id="rId9" Type="http://schemas.openxmlformats.org/officeDocument/2006/relationships/image" Target="../media/image30.jpe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62.xml"/><Relationship Id="rId7" Type="http://schemas.openxmlformats.org/officeDocument/2006/relationships/notesSlide" Target="../notesSlides/notesSlide15.xml"/><Relationship Id="rId12" Type="http://schemas.openxmlformats.org/officeDocument/2006/relationships/image" Target="../media/image36.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3.xml"/><Relationship Id="rId11" Type="http://schemas.openxmlformats.org/officeDocument/2006/relationships/image" Target="../media/image35.jpeg"/><Relationship Id="rId5" Type="http://schemas.openxmlformats.org/officeDocument/2006/relationships/tags" Target="../tags/tag64.xml"/><Relationship Id="rId10" Type="http://schemas.openxmlformats.org/officeDocument/2006/relationships/image" Target="../media/image34.jpeg"/><Relationship Id="rId4" Type="http://schemas.openxmlformats.org/officeDocument/2006/relationships/tags" Target="../tags/tag63.xml"/><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67.xml"/><Relationship Id="rId7" Type="http://schemas.openxmlformats.org/officeDocument/2006/relationships/notesSlide" Target="../notesSlides/notesSlide16.xml"/><Relationship Id="rId12" Type="http://schemas.openxmlformats.org/officeDocument/2006/relationships/image" Target="../media/image37.jpe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3.xml"/><Relationship Id="rId11" Type="http://schemas.openxmlformats.org/officeDocument/2006/relationships/image" Target="../media/image35.jpeg"/><Relationship Id="rId5" Type="http://schemas.openxmlformats.org/officeDocument/2006/relationships/tags" Target="../tags/tag69.xml"/><Relationship Id="rId10" Type="http://schemas.openxmlformats.org/officeDocument/2006/relationships/image" Target="../media/image34.jpeg"/><Relationship Id="rId4" Type="http://schemas.openxmlformats.org/officeDocument/2006/relationships/tags" Target="../tags/tag68.xml"/><Relationship Id="rId9" Type="http://schemas.openxmlformats.org/officeDocument/2006/relationships/image" Target="../media/image33.jpe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72.xml"/><Relationship Id="rId7" Type="http://schemas.openxmlformats.org/officeDocument/2006/relationships/notesSlide" Target="../notesSlides/notesSlide17.xml"/><Relationship Id="rId12" Type="http://schemas.openxmlformats.org/officeDocument/2006/relationships/image" Target="../media/image38.jpe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3.xml"/><Relationship Id="rId11" Type="http://schemas.openxmlformats.org/officeDocument/2006/relationships/image" Target="../media/image35.jpeg"/><Relationship Id="rId5" Type="http://schemas.openxmlformats.org/officeDocument/2006/relationships/tags" Target="../tags/tag74.xml"/><Relationship Id="rId10" Type="http://schemas.openxmlformats.org/officeDocument/2006/relationships/image" Target="../media/image34.jpeg"/><Relationship Id="rId4" Type="http://schemas.openxmlformats.org/officeDocument/2006/relationships/tags" Target="../tags/tag73.xml"/><Relationship Id="rId9" Type="http://schemas.openxmlformats.org/officeDocument/2006/relationships/image" Target="../media/image33.jpe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77.xml"/><Relationship Id="rId7" Type="http://schemas.openxmlformats.org/officeDocument/2006/relationships/notesSlide" Target="../notesSlides/notesSlide18.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3.xml"/><Relationship Id="rId11" Type="http://schemas.openxmlformats.org/officeDocument/2006/relationships/image" Target="../media/image35.jpeg"/><Relationship Id="rId5" Type="http://schemas.openxmlformats.org/officeDocument/2006/relationships/tags" Target="../tags/tag79.xml"/><Relationship Id="rId10" Type="http://schemas.openxmlformats.org/officeDocument/2006/relationships/image" Target="../media/image34.jpeg"/><Relationship Id="rId4" Type="http://schemas.openxmlformats.org/officeDocument/2006/relationships/tags" Target="../tags/tag78.xml"/><Relationship Id="rId9" Type="http://schemas.openxmlformats.org/officeDocument/2006/relationships/image" Target="../media/image33.jpe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82.xml"/><Relationship Id="rId7" Type="http://schemas.openxmlformats.org/officeDocument/2006/relationships/image" Target="../media/image39.jpe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19.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83.xml"/><Relationship Id="rId9" Type="http://schemas.openxmlformats.org/officeDocument/2006/relationships/image" Target="../media/image40.emf"/></Relationships>
</file>

<file path=ppt/slides/_rels/slide2.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slideLayout" Target="../slideLayouts/slideLayout2.xml"/><Relationship Id="rId7" Type="http://schemas.openxmlformats.org/officeDocument/2006/relationships/slide" Target="slide55.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slide" Target="slide3.xml"/><Relationship Id="rId10" Type="http://schemas.openxmlformats.org/officeDocument/2006/relationships/slide" Target="slide97.xml"/><Relationship Id="rId4" Type="http://schemas.openxmlformats.org/officeDocument/2006/relationships/notesSlide" Target="../notesSlides/notesSlide2.xml"/><Relationship Id="rId9" Type="http://schemas.openxmlformats.org/officeDocument/2006/relationships/slide" Target="slide100.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86.xml"/><Relationship Id="rId7" Type="http://schemas.openxmlformats.org/officeDocument/2006/relationships/image" Target="../media/image41.jpe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notesSlide" Target="../notesSlides/notesSlide20.xml"/><Relationship Id="rId11" Type="http://schemas.openxmlformats.org/officeDocument/2006/relationships/image" Target="../media/image43.emf"/><Relationship Id="rId5" Type="http://schemas.openxmlformats.org/officeDocument/2006/relationships/slideLayout" Target="../slideLayouts/slideLayout10.xml"/><Relationship Id="rId10" Type="http://schemas.openxmlformats.org/officeDocument/2006/relationships/image" Target="../media/image42.png"/><Relationship Id="rId4" Type="http://schemas.openxmlformats.org/officeDocument/2006/relationships/tags" Target="../tags/tag87.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4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4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4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4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98.xml"/><Relationship Id="rId7" Type="http://schemas.openxmlformats.org/officeDocument/2006/relationships/image" Target="../media/image48.jpe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notesSlide" Target="../notesSlides/notesSlide25.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99.xml"/><Relationship Id="rId9" Type="http://schemas.openxmlformats.org/officeDocument/2006/relationships/image" Target="../media/image49.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image" Target="../media/image50.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image" Target="../media/image52.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51.png"/><Relationship Id="rId5" Type="http://schemas.openxmlformats.org/officeDocument/2006/relationships/notesSlide" Target="../notesSlides/notesSlide27.xml"/><Relationship Id="rId4"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5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5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1.xml"/><Relationship Id="rId1" Type="http://schemas.openxmlformats.org/officeDocument/2006/relationships/tags" Target="../tags/tag110.xml"/><Relationship Id="rId5" Type="http://schemas.openxmlformats.org/officeDocument/2006/relationships/image" Target="../media/image5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5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image" Target="../media/image57.jpe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58.jpe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59.jpe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60.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24.xml"/><Relationship Id="rId7" Type="http://schemas.openxmlformats.org/officeDocument/2006/relationships/image" Target="../media/image61.jpe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36.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125.xml"/><Relationship Id="rId9" Type="http://schemas.openxmlformats.org/officeDocument/2006/relationships/image" Target="../media/image62.emf"/></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128.xml"/><Relationship Id="rId7" Type="http://schemas.openxmlformats.org/officeDocument/2006/relationships/image" Target="../media/image63.jpe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notesSlide" Target="../notesSlides/notesSlide37.xml"/><Relationship Id="rId5" Type="http://schemas.openxmlformats.org/officeDocument/2006/relationships/slideLayout" Target="../slideLayouts/slideLayout3.xml"/><Relationship Id="rId4" Type="http://schemas.openxmlformats.org/officeDocument/2006/relationships/tags" Target="../tags/tag129.xml"/><Relationship Id="rId9"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66.jpe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notesSlide" Target="../notesSlides/notesSlide38.xml"/><Relationship Id="rId5" Type="http://schemas.openxmlformats.org/officeDocument/2006/relationships/slideLayout" Target="../slideLayouts/slideLayout3.xml"/><Relationship Id="rId4" Type="http://schemas.openxmlformats.org/officeDocument/2006/relationships/tags" Target="../tags/tag133.xml"/></Relationships>
</file>

<file path=ppt/slides/_rels/slide39.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tags" Target="../tags/tag137.xml"/><Relationship Id="rId7" Type="http://schemas.openxmlformats.org/officeDocument/2006/relationships/image" Target="../media/image68.jpe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67.png"/><Relationship Id="rId11" Type="http://schemas.openxmlformats.org/officeDocument/2006/relationships/image" Target="../media/image66.jpeg"/><Relationship Id="rId5" Type="http://schemas.openxmlformats.org/officeDocument/2006/relationships/notesSlide" Target="../notesSlides/notesSlide39.xml"/><Relationship Id="rId10" Type="http://schemas.openxmlformats.org/officeDocument/2006/relationships/image" Target="../media/image71.jpeg"/><Relationship Id="rId4" Type="http://schemas.openxmlformats.org/officeDocument/2006/relationships/slideLayout" Target="../slideLayouts/slideLayout7.xml"/><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0.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notesSlide" Target="../notesSlides/notesSlide40.xml"/><Relationship Id="rId18" Type="http://schemas.openxmlformats.org/officeDocument/2006/relationships/image" Target="../media/image21.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slideLayout" Target="../slideLayouts/slideLayout10.xml"/><Relationship Id="rId17" Type="http://schemas.openxmlformats.org/officeDocument/2006/relationships/image" Target="../media/image75.jpeg"/><Relationship Id="rId2" Type="http://schemas.openxmlformats.org/officeDocument/2006/relationships/tags" Target="../tags/tag139.xml"/><Relationship Id="rId16" Type="http://schemas.openxmlformats.org/officeDocument/2006/relationships/image" Target="../media/image74.jpeg"/><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image" Target="../media/image73.png"/><Relationship Id="rId10" Type="http://schemas.openxmlformats.org/officeDocument/2006/relationships/tags" Target="../tags/tag147.xml"/><Relationship Id="rId19" Type="http://schemas.openxmlformats.org/officeDocument/2006/relationships/image" Target="../media/image76.png"/><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image" Target="../media/image72.jpeg"/></Relationships>
</file>

<file path=ppt/slides/_rels/slide41.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slideLayout" Target="../slideLayouts/slideLayout10.xml"/><Relationship Id="rId18" Type="http://schemas.openxmlformats.org/officeDocument/2006/relationships/image" Target="../media/image75.jpeg"/><Relationship Id="rId3" Type="http://schemas.openxmlformats.org/officeDocument/2006/relationships/tags" Target="../tags/tag152.xml"/><Relationship Id="rId21" Type="http://schemas.openxmlformats.org/officeDocument/2006/relationships/image" Target="../media/image76.png"/><Relationship Id="rId7" Type="http://schemas.openxmlformats.org/officeDocument/2006/relationships/tags" Target="../tags/tag156.xml"/><Relationship Id="rId12" Type="http://schemas.openxmlformats.org/officeDocument/2006/relationships/tags" Target="../tags/tag161.xml"/><Relationship Id="rId17" Type="http://schemas.openxmlformats.org/officeDocument/2006/relationships/image" Target="../media/image74.jpeg"/><Relationship Id="rId2" Type="http://schemas.openxmlformats.org/officeDocument/2006/relationships/tags" Target="../tags/tag151.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5" Type="http://schemas.openxmlformats.org/officeDocument/2006/relationships/tags" Target="../tags/tag154.xml"/><Relationship Id="rId15" Type="http://schemas.openxmlformats.org/officeDocument/2006/relationships/image" Target="../media/image72.jpeg"/><Relationship Id="rId10" Type="http://schemas.openxmlformats.org/officeDocument/2006/relationships/tags" Target="../tags/tag159.xml"/><Relationship Id="rId19" Type="http://schemas.openxmlformats.org/officeDocument/2006/relationships/image" Target="../media/image21.png"/><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image" Target="../media/image74.jpeg"/><Relationship Id="rId3" Type="http://schemas.openxmlformats.org/officeDocument/2006/relationships/tags" Target="../tags/tag165.xml"/><Relationship Id="rId21" Type="http://schemas.openxmlformats.org/officeDocument/2006/relationships/image" Target="../media/image78.png"/><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notesSlide" Target="../notesSlides/notesSlide42.xml"/><Relationship Id="rId2" Type="http://schemas.openxmlformats.org/officeDocument/2006/relationships/tags" Target="../tags/tag164.xml"/><Relationship Id="rId16" Type="http://schemas.openxmlformats.org/officeDocument/2006/relationships/slideLayout" Target="../slideLayouts/slideLayout10.xml"/><Relationship Id="rId20" Type="http://schemas.openxmlformats.org/officeDocument/2006/relationships/image" Target="../media/image72.jpeg"/><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24" Type="http://schemas.openxmlformats.org/officeDocument/2006/relationships/image" Target="../media/image76.png"/><Relationship Id="rId5" Type="http://schemas.openxmlformats.org/officeDocument/2006/relationships/tags" Target="../tags/tag167.xml"/><Relationship Id="rId15" Type="http://schemas.openxmlformats.org/officeDocument/2006/relationships/tags" Target="../tags/tag177.xml"/><Relationship Id="rId23" Type="http://schemas.openxmlformats.org/officeDocument/2006/relationships/image" Target="../media/image73.png"/><Relationship Id="rId10" Type="http://schemas.openxmlformats.org/officeDocument/2006/relationships/tags" Target="../tags/tag172.xml"/><Relationship Id="rId19" Type="http://schemas.openxmlformats.org/officeDocument/2006/relationships/image" Target="../media/image75.jpeg"/><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 Id="rId22"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79.jpe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image" Target="../media/image80.jpe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85.xml"/><Relationship Id="rId7" Type="http://schemas.openxmlformats.org/officeDocument/2006/relationships/image" Target="../media/image81.jpe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notesSlide" Target="../notesSlides/notesSlide45.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186.xml"/><Relationship Id="rId9" Type="http://schemas.openxmlformats.org/officeDocument/2006/relationships/image" Target="../media/image82.e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83.jpe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image" Target="../media/image84.jpe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image" Target="../media/image85.jpe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19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19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19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7.xml"/><Relationship Id="rId1" Type="http://schemas.openxmlformats.org/officeDocument/2006/relationships/tags" Target="../tags/tag196.xml"/><Relationship Id="rId5" Type="http://schemas.openxmlformats.org/officeDocument/2006/relationships/image" Target="../media/image86.jpe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00.xml"/><Relationship Id="rId7" Type="http://schemas.openxmlformats.org/officeDocument/2006/relationships/image" Target="../media/image87.jpe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notesSlide" Target="../notesSlides/notesSlide53.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201.xml"/><Relationship Id="rId9" Type="http://schemas.openxmlformats.org/officeDocument/2006/relationships/image" Target="../media/image88.e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202.xml"/><Relationship Id="rId4" Type="http://schemas.openxmlformats.org/officeDocument/2006/relationships/slide" Target="slide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203.xml"/><Relationship Id="rId4" Type="http://schemas.openxmlformats.org/officeDocument/2006/relationships/slide" Target="slide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5.xml"/><Relationship Id="rId1" Type="http://schemas.openxmlformats.org/officeDocument/2006/relationships/tags" Target="../tags/tag204.xml"/><Relationship Id="rId5" Type="http://schemas.openxmlformats.org/officeDocument/2006/relationships/image" Target="../media/image12.jpe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08.xml"/><Relationship Id="rId7" Type="http://schemas.openxmlformats.org/officeDocument/2006/relationships/image" Target="../media/image89.jpe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notesSlide" Target="../notesSlides/notesSlide57.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209.xml"/><Relationship Id="rId9" Type="http://schemas.openxmlformats.org/officeDocument/2006/relationships/image" Target="../media/image90.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1.xml"/><Relationship Id="rId1" Type="http://schemas.openxmlformats.org/officeDocument/2006/relationships/tags" Target="../tags/tag210.xml"/><Relationship Id="rId5" Type="http://schemas.openxmlformats.org/officeDocument/2006/relationships/image" Target="../media/image91.jpe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14.xml"/><Relationship Id="rId7" Type="http://schemas.openxmlformats.org/officeDocument/2006/relationships/image" Target="../media/image92.jpe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notesSlide" Target="../notesSlides/notesSlide59.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215.xml"/><Relationship Id="rId9" Type="http://schemas.openxmlformats.org/officeDocument/2006/relationships/image" Target="../media/image93.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2.jpe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tags" Target="../tags/tag218.xml"/><Relationship Id="rId7" Type="http://schemas.openxmlformats.org/officeDocument/2006/relationships/image" Target="../media/image95.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94.jpeg"/><Relationship Id="rId5" Type="http://schemas.openxmlformats.org/officeDocument/2006/relationships/notesSlide" Target="../notesSlides/notesSlide60.xml"/><Relationship Id="rId4"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image" Target="../media/image96.jpe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2.xml"/><Relationship Id="rId1" Type="http://schemas.openxmlformats.org/officeDocument/2006/relationships/tags" Target="../tags/tag221.xml"/><Relationship Id="rId5" Type="http://schemas.openxmlformats.org/officeDocument/2006/relationships/image" Target="../media/image97.gif"/><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4.xml"/><Relationship Id="rId1" Type="http://schemas.openxmlformats.org/officeDocument/2006/relationships/tags" Target="../tags/tag223.xml"/><Relationship Id="rId5" Type="http://schemas.openxmlformats.org/officeDocument/2006/relationships/image" Target="../media/image98.jpe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26.xml"/><Relationship Id="rId1" Type="http://schemas.openxmlformats.org/officeDocument/2006/relationships/tags" Target="../tags/tag225.xml"/><Relationship Id="rId5" Type="http://schemas.openxmlformats.org/officeDocument/2006/relationships/image" Target="../media/image99.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image" Target="../media/image99.pn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229.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1.xml"/><Relationship Id="rId1" Type="http://schemas.openxmlformats.org/officeDocument/2006/relationships/tags" Target="../tags/tag230.xml"/><Relationship Id="rId5" Type="http://schemas.openxmlformats.org/officeDocument/2006/relationships/image" Target="../media/image100.jpe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23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34.xml"/><Relationship Id="rId1" Type="http://schemas.openxmlformats.org/officeDocument/2006/relationships/tags" Target="../tags/tag233.xml"/><Relationship Id="rId5" Type="http://schemas.openxmlformats.org/officeDocument/2006/relationships/image" Target="../media/image101.jpe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image" Target="../media/image66.jpe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38.xml"/><Relationship Id="rId1" Type="http://schemas.openxmlformats.org/officeDocument/2006/relationships/tags" Target="../tags/tag237.xml"/><Relationship Id="rId5" Type="http://schemas.openxmlformats.org/officeDocument/2006/relationships/image" Target="../media/image102.jpe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0.xml"/><Relationship Id="rId1" Type="http://schemas.openxmlformats.org/officeDocument/2006/relationships/tags" Target="../tags/tag239.xml"/><Relationship Id="rId5" Type="http://schemas.openxmlformats.org/officeDocument/2006/relationships/image" Target="../media/image103.jpe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2.xml"/><Relationship Id="rId1" Type="http://schemas.openxmlformats.org/officeDocument/2006/relationships/tags" Target="../tags/tag241.xml"/><Relationship Id="rId5" Type="http://schemas.openxmlformats.org/officeDocument/2006/relationships/image" Target="../media/image104.jpe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45.xml"/><Relationship Id="rId7" Type="http://schemas.openxmlformats.org/officeDocument/2006/relationships/image" Target="../media/image105.jpe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notesSlide" Target="../notesSlides/notesSlide74.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246.xml"/><Relationship Id="rId9" Type="http://schemas.openxmlformats.org/officeDocument/2006/relationships/image" Target="../media/image106.emf"/></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8.xml"/><Relationship Id="rId1" Type="http://schemas.openxmlformats.org/officeDocument/2006/relationships/tags" Target="../tags/tag247.xml"/><Relationship Id="rId5" Type="http://schemas.openxmlformats.org/officeDocument/2006/relationships/image" Target="../media/image107.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50.xml"/><Relationship Id="rId1" Type="http://schemas.openxmlformats.org/officeDocument/2006/relationships/tags" Target="../tags/tag249.xml"/><Relationship Id="rId5" Type="http://schemas.openxmlformats.org/officeDocument/2006/relationships/image" Target="../media/image108.jpe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25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53.xml"/><Relationship Id="rId1" Type="http://schemas.openxmlformats.org/officeDocument/2006/relationships/tags" Target="../tags/tag252.xml"/><Relationship Id="rId5" Type="http://schemas.openxmlformats.org/officeDocument/2006/relationships/image" Target="../media/image109.jpe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55.xml"/><Relationship Id="rId1" Type="http://schemas.openxmlformats.org/officeDocument/2006/relationships/tags" Target="../tags/tag254.xml"/><Relationship Id="rId5" Type="http://schemas.openxmlformats.org/officeDocument/2006/relationships/image" Target="../media/image110.jpe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14.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3.jpe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7.xml"/><Relationship Id="rId1" Type="http://schemas.openxmlformats.org/officeDocument/2006/relationships/tags" Target="../tags/tag256.xml"/><Relationship Id="rId5" Type="http://schemas.openxmlformats.org/officeDocument/2006/relationships/image" Target="../media/image111.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60.xml"/><Relationship Id="rId7" Type="http://schemas.openxmlformats.org/officeDocument/2006/relationships/image" Target="../media/image112.jpe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notesSlide" Target="../notesSlides/notesSlide81.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261.xml"/><Relationship Id="rId9" Type="http://schemas.openxmlformats.org/officeDocument/2006/relationships/image" Target="../media/image113.emf"/></Relationships>
</file>

<file path=ppt/slides/_rels/slide82.xml.rels><?xml version="1.0" encoding="UTF-8" standalone="yes"?>
<Relationships xmlns="http://schemas.openxmlformats.org/package/2006/relationships"><Relationship Id="rId3" Type="http://schemas.openxmlformats.org/officeDocument/2006/relationships/tags" Target="../tags/tag264.xml"/><Relationship Id="rId7" Type="http://schemas.openxmlformats.org/officeDocument/2006/relationships/image" Target="../media/image115.png"/><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114.png"/><Relationship Id="rId5" Type="http://schemas.openxmlformats.org/officeDocument/2006/relationships/notesSlide" Target="../notesSlides/notesSlide82.xml"/><Relationship Id="rId4"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6.xml"/><Relationship Id="rId1" Type="http://schemas.openxmlformats.org/officeDocument/2006/relationships/tags" Target="../tags/tag265.xml"/><Relationship Id="rId5" Type="http://schemas.openxmlformats.org/officeDocument/2006/relationships/image" Target="../media/image116.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69.xml"/><Relationship Id="rId7" Type="http://schemas.openxmlformats.org/officeDocument/2006/relationships/image" Target="../media/image117.jpe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notesSlide" Target="../notesSlides/notesSlide84.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270.xml"/><Relationship Id="rId9" Type="http://schemas.openxmlformats.org/officeDocument/2006/relationships/image" Target="../media/image118.emf"/></Relationships>
</file>

<file path=ppt/slides/_rels/slide8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273.xml"/><Relationship Id="rId7" Type="http://schemas.openxmlformats.org/officeDocument/2006/relationships/image" Target="../media/image119.jpeg"/><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notesSlide" Target="../notesSlides/notesSlide85.xml"/><Relationship Id="rId5" Type="http://schemas.openxmlformats.org/officeDocument/2006/relationships/slideLayout" Target="../slideLayouts/slideLayout6.xml"/><Relationship Id="rId4" Type="http://schemas.openxmlformats.org/officeDocument/2006/relationships/tags" Target="../tags/tag274.xml"/><Relationship Id="rId9"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tags" Target="../tags/tag275.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7.xml"/><Relationship Id="rId1" Type="http://schemas.openxmlformats.org/officeDocument/2006/relationships/tags" Target="../tags/tag276.xml"/><Relationship Id="rId5" Type="http://schemas.openxmlformats.org/officeDocument/2006/relationships/image" Target="../media/image122.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27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0.xml"/><Relationship Id="rId1" Type="http://schemas.openxmlformats.org/officeDocument/2006/relationships/tags" Target="../tags/tag279.xml"/><Relationship Id="rId5" Type="http://schemas.openxmlformats.org/officeDocument/2006/relationships/image" Target="../media/image123.jpe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5.jpe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2.xml"/><Relationship Id="rId1" Type="http://schemas.openxmlformats.org/officeDocument/2006/relationships/tags" Target="../tags/tag281.xml"/><Relationship Id="rId5" Type="http://schemas.openxmlformats.org/officeDocument/2006/relationships/image" Target="../media/image124.jpe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4.xml"/><Relationship Id="rId1" Type="http://schemas.openxmlformats.org/officeDocument/2006/relationships/tags" Target="../tags/tag283.xml"/><Relationship Id="rId5" Type="http://schemas.openxmlformats.org/officeDocument/2006/relationships/image" Target="../media/image125.jpeg"/><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87.xml"/><Relationship Id="rId7" Type="http://schemas.openxmlformats.org/officeDocument/2006/relationships/image" Target="../media/image126.jpe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notesSlide" Target="../notesSlides/notesSlide92.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288.xml"/><Relationship Id="rId9" Type="http://schemas.openxmlformats.org/officeDocument/2006/relationships/image" Target="../media/image127.emf"/></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90.xml"/><Relationship Id="rId1" Type="http://schemas.openxmlformats.org/officeDocument/2006/relationships/tags" Target="../tags/tag289.xml"/><Relationship Id="rId5" Type="http://schemas.openxmlformats.org/officeDocument/2006/relationships/image" Target="../media/image50.jpeg"/><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tags" Target="../tags/tag29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29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tags" Target="../tags/tag29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xml"/><Relationship Id="rId1" Type="http://schemas.openxmlformats.org/officeDocument/2006/relationships/tags" Target="../tags/tag294.xml"/></Relationships>
</file>

<file path=ppt/slides/_rels/slide9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97.xml"/><Relationship Id="rId7" Type="http://schemas.openxmlformats.org/officeDocument/2006/relationships/image" Target="../media/image128.jpeg"/><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notesSlide" Target="../notesSlides/notesSlide98.xml"/><Relationship Id="rId11" Type="http://schemas.openxmlformats.org/officeDocument/2006/relationships/image" Target="../media/image20.png"/><Relationship Id="rId5" Type="http://schemas.openxmlformats.org/officeDocument/2006/relationships/slideLayout" Target="../slideLayouts/slideLayout10.xml"/><Relationship Id="rId10" Type="http://schemas.openxmlformats.org/officeDocument/2006/relationships/image" Target="../media/image19.png"/><Relationship Id="rId4" Type="http://schemas.openxmlformats.org/officeDocument/2006/relationships/tags" Target="../tags/tag298.xml"/><Relationship Id="rId9" Type="http://schemas.openxmlformats.org/officeDocument/2006/relationships/image" Target="../media/image129.emf"/></Relationships>
</file>

<file path=ppt/slides/_rels/slide99.xml.rels><?xml version="1.0" encoding="UTF-8" standalone="yes"?>
<Relationships xmlns="http://schemas.openxmlformats.org/package/2006/relationships"><Relationship Id="rId3" Type="http://schemas.openxmlformats.org/officeDocument/2006/relationships/control" Target="../activeX/activeX1.xml"/><Relationship Id="rId2" Type="http://schemas.openxmlformats.org/officeDocument/2006/relationships/tags" Target="../tags/tag299.xml"/><Relationship Id="rId1" Type="http://schemas.openxmlformats.org/officeDocument/2006/relationships/vmlDrawing" Target="../drawings/vmlDrawing1.vml"/><Relationship Id="rId5" Type="http://schemas.openxmlformats.org/officeDocument/2006/relationships/notesSlide" Target="../notesSlides/notesSlide9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0"/>
          <p:cNvSpPr>
            <a:spLocks noChangeArrowheads="1"/>
          </p:cNvSpPr>
          <p:nvPr/>
        </p:nvSpPr>
        <p:spPr bwMode="auto">
          <a:xfrm>
            <a:off x="0" y="5813834"/>
            <a:ext cx="9144000" cy="1129230"/>
          </a:xfrm>
          <a:prstGeom prst="rect">
            <a:avLst/>
          </a:prstGeom>
          <a:noFill/>
          <a:ln w="9525" algn="ctr">
            <a:noFill/>
            <a:miter lim="800000"/>
            <a:headEnd/>
            <a:tailEnd/>
          </a:ln>
        </p:spPr>
        <p:txBody>
          <a:bodyPr anchor="ctr"/>
          <a:lstStyle/>
          <a:p>
            <a:pPr marL="342900" indent="-342900" eaLnBrk="0" hangingPunct="0">
              <a:lnSpc>
                <a:spcPct val="95000"/>
              </a:lnSpc>
              <a:spcBef>
                <a:spcPct val="0"/>
              </a:spcBef>
              <a:buNone/>
            </a:pPr>
            <a:r>
              <a:rPr lang="en-US" sz="900" dirty="0">
                <a:latin typeface="Arial" charset="0"/>
              </a:rPr>
              <a:t>Copyright © 2010 Deere &amp; Company.  THIS SOFTWARE OR DATA IS THE PROPERTY OF DEERE &amp; COMPANY. </a:t>
            </a:r>
            <a:r>
              <a:rPr lang="en-US" sz="900" dirty="0" smtClean="0">
                <a:latin typeface="Arial" charset="0"/>
              </a:rPr>
              <a:t> ALL </a:t>
            </a:r>
            <a:r>
              <a:rPr lang="en-US" sz="900" dirty="0">
                <a:latin typeface="Arial" charset="0"/>
              </a:rPr>
              <a:t>USE AND/OR REPRODUCTION NOT </a:t>
            </a:r>
            <a:r>
              <a:rPr lang="en-US" sz="900" dirty="0" smtClean="0">
                <a:latin typeface="Arial" charset="0"/>
              </a:rPr>
              <a:t>SPECIFICALLY </a:t>
            </a:r>
          </a:p>
          <a:p>
            <a:pPr marL="342900" indent="-342900" eaLnBrk="0" hangingPunct="0">
              <a:lnSpc>
                <a:spcPct val="95000"/>
              </a:lnSpc>
              <a:spcBef>
                <a:spcPct val="0"/>
              </a:spcBef>
              <a:buNone/>
            </a:pPr>
            <a:r>
              <a:rPr lang="en-US" sz="900" dirty="0" smtClean="0">
                <a:latin typeface="Arial" charset="0"/>
              </a:rPr>
              <a:t>AUTHORIZED </a:t>
            </a:r>
            <a:r>
              <a:rPr lang="en-US" sz="900" dirty="0">
                <a:latin typeface="Arial" charset="0"/>
              </a:rPr>
              <a:t>BY DEERE &amp; COMPANY IS PROHIBITED.  </a:t>
            </a:r>
            <a:r>
              <a:rPr lang="en-US" sz="900" dirty="0" smtClean="0">
                <a:latin typeface="Arial" charset="0"/>
              </a:rPr>
              <a:t>This </a:t>
            </a:r>
            <a:r>
              <a:rPr lang="en-US" sz="900" dirty="0">
                <a:latin typeface="Arial" charset="0"/>
              </a:rPr>
              <a:t>product is for TRAINING PURPOSES ONLY.  Do not use this material in place of the current revision </a:t>
            </a:r>
            <a:r>
              <a:rPr lang="en-US" sz="900" dirty="0" smtClean="0">
                <a:latin typeface="Arial" charset="0"/>
              </a:rPr>
              <a:t>of </a:t>
            </a:r>
          </a:p>
          <a:p>
            <a:pPr marL="342900" indent="-342900" eaLnBrk="0" hangingPunct="0">
              <a:lnSpc>
                <a:spcPct val="95000"/>
              </a:lnSpc>
              <a:spcBef>
                <a:spcPct val="0"/>
              </a:spcBef>
              <a:buNone/>
            </a:pPr>
            <a:r>
              <a:rPr lang="en-US" sz="900" dirty="0" smtClean="0">
                <a:latin typeface="Arial" charset="0"/>
              </a:rPr>
              <a:t>Controlled  documents </a:t>
            </a:r>
            <a:r>
              <a:rPr lang="en-US" sz="900" dirty="0">
                <a:latin typeface="Arial" charset="0"/>
              </a:rPr>
              <a:t>such as technical manuals, operator's manuals or other work instructions. The information contained herein </a:t>
            </a:r>
            <a:r>
              <a:rPr lang="en-US" sz="900" dirty="0" smtClean="0">
                <a:latin typeface="Arial" charset="0"/>
              </a:rPr>
              <a:t>is </a:t>
            </a:r>
            <a:r>
              <a:rPr lang="en-US" sz="900" dirty="0">
                <a:latin typeface="Arial" charset="0"/>
              </a:rPr>
              <a:t>confidential and proprietary to Deere &amp; </a:t>
            </a:r>
            <a:endParaRPr lang="en-US" sz="900" dirty="0" smtClean="0">
              <a:latin typeface="Arial" charset="0"/>
            </a:endParaRPr>
          </a:p>
          <a:p>
            <a:pPr marL="342900" indent="-342900" eaLnBrk="0" hangingPunct="0">
              <a:lnSpc>
                <a:spcPct val="95000"/>
              </a:lnSpc>
              <a:spcBef>
                <a:spcPct val="0"/>
              </a:spcBef>
              <a:buNone/>
            </a:pPr>
            <a:r>
              <a:rPr lang="en-US" sz="900" dirty="0" smtClean="0">
                <a:latin typeface="Arial" charset="0"/>
              </a:rPr>
              <a:t>Company </a:t>
            </a:r>
            <a:r>
              <a:rPr lang="en-US" sz="900" dirty="0">
                <a:latin typeface="Arial" charset="0"/>
              </a:rPr>
              <a:t>and its affiliated entities.  This information is being provided to </a:t>
            </a:r>
            <a:r>
              <a:rPr lang="en-US" sz="900" dirty="0" smtClean="0">
                <a:latin typeface="Arial" charset="0"/>
              </a:rPr>
              <a:t>authorized </a:t>
            </a:r>
            <a:r>
              <a:rPr lang="en-US" sz="900" dirty="0">
                <a:latin typeface="Arial" charset="0"/>
              </a:rPr>
              <a:t>dealers or customers to assist in the marketing, sales, operation or repair of John Deere, </a:t>
            </a:r>
            <a:endParaRPr lang="en-US" sz="900" dirty="0" smtClean="0">
              <a:latin typeface="Arial" charset="0"/>
            </a:endParaRPr>
          </a:p>
          <a:p>
            <a:pPr marL="342900" indent="-342900" eaLnBrk="0" hangingPunct="0">
              <a:lnSpc>
                <a:spcPct val="95000"/>
              </a:lnSpc>
              <a:spcBef>
                <a:spcPct val="0"/>
              </a:spcBef>
              <a:buNone/>
            </a:pPr>
            <a:r>
              <a:rPr lang="en-US" sz="900" dirty="0" err="1" smtClean="0">
                <a:latin typeface="Arial" charset="0"/>
              </a:rPr>
              <a:t>Timberjack</a:t>
            </a:r>
            <a:r>
              <a:rPr lang="en-US" sz="900" dirty="0" smtClean="0">
                <a:latin typeface="Arial" charset="0"/>
              </a:rPr>
              <a:t> </a:t>
            </a:r>
            <a:r>
              <a:rPr lang="en-US" sz="900" dirty="0">
                <a:latin typeface="Arial" charset="0"/>
              </a:rPr>
              <a:t>or </a:t>
            </a:r>
            <a:r>
              <a:rPr lang="en-US" sz="900" dirty="0" smtClean="0">
                <a:latin typeface="Arial" charset="0"/>
              </a:rPr>
              <a:t> Hitachi </a:t>
            </a:r>
            <a:r>
              <a:rPr lang="en-US" sz="900" dirty="0">
                <a:latin typeface="Arial" charset="0"/>
              </a:rPr>
              <a:t>branded products. No unauthorized disclosures may be made without  the written permission of Deere &amp; </a:t>
            </a:r>
            <a:r>
              <a:rPr lang="en-US" sz="900" dirty="0" smtClean="0">
                <a:latin typeface="Arial" charset="0"/>
              </a:rPr>
              <a:t>Company </a:t>
            </a:r>
            <a:r>
              <a:rPr lang="en-US" sz="900" dirty="0">
                <a:latin typeface="Arial" charset="0"/>
              </a:rPr>
              <a:t>or one of its affiliated entities.</a:t>
            </a:r>
            <a:r>
              <a:rPr lang="en-US" sz="900" b="1" dirty="0">
                <a:latin typeface="Arial" charset="0"/>
              </a:rPr>
              <a:t> </a:t>
            </a:r>
          </a:p>
        </p:txBody>
      </p:sp>
      <p:sp>
        <p:nvSpPr>
          <p:cNvPr id="8" name="Title 7"/>
          <p:cNvSpPr>
            <a:spLocks noGrp="1"/>
          </p:cNvSpPr>
          <p:nvPr>
            <p:ph type="ctrTitle"/>
          </p:nvPr>
        </p:nvSpPr>
        <p:spPr>
          <a:xfrm>
            <a:off x="442800" y="452103"/>
            <a:ext cx="5945188" cy="697992"/>
          </a:xfrm>
        </p:spPr>
        <p:txBody>
          <a:bodyPr anchor="b" anchorCtr="0">
            <a:normAutofit/>
          </a:bodyPr>
          <a:lstStyle/>
          <a:p>
            <a:r>
              <a:rPr lang="en-US" sz="3200" b="0" dirty="0" err="1" smtClean="0">
                <a:latin typeface="JD Sans" pitchFamily="2" charset="0"/>
              </a:rPr>
              <a:t>JDLink|ZXLink</a:t>
            </a:r>
            <a:r>
              <a:rPr lang="en-US" sz="3200" b="0" dirty="0" smtClean="0">
                <a:latin typeface="JD Sans" pitchFamily="2" charset="0"/>
              </a:rPr>
              <a:t> Technical Overview</a:t>
            </a:r>
            <a:endParaRPr lang="en-US" sz="3200" b="0" dirty="0">
              <a:latin typeface="JD Sans" pitchFamily="2" charset="0"/>
            </a:endParaRPr>
          </a:p>
        </p:txBody>
      </p:sp>
      <p:pic>
        <p:nvPicPr>
          <p:cNvPr id="7" name="Picture 6" descr="3 machines.jpg"/>
          <p:cNvPicPr>
            <a:picLocks noChangeAspect="1"/>
          </p:cNvPicPr>
          <p:nvPr>
            <p:custDataLst>
              <p:tags r:id="rId2"/>
            </p:custDataLst>
          </p:nvPr>
        </p:nvPicPr>
        <p:blipFill>
          <a:blip r:embed="rId5" cstate="print"/>
          <a:srcRect t="12401" b="9533"/>
          <a:stretch>
            <a:fillRect/>
          </a:stretch>
        </p:blipFill>
        <p:spPr>
          <a:xfrm>
            <a:off x="0" y="1828803"/>
            <a:ext cx="9144000" cy="4051004"/>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7" cstate="print"/>
          <a:stretch>
            <a:fillRect/>
          </a:stretch>
        </a:blipFill>
        <a:effectLst/>
      </p:bgPr>
    </p:bg>
    <p:spTree>
      <p:nvGrpSpPr>
        <p:cNvPr id="1" name=""/>
        <p:cNvGrpSpPr/>
        <p:nvPr/>
      </p:nvGrpSpPr>
      <p:grpSpPr>
        <a:xfrm>
          <a:off x="0" y="0"/>
          <a:ext cx="0" cy="0"/>
          <a:chOff x="0" y="0"/>
          <a:chExt cx="0" cy="0"/>
        </a:xfrm>
      </p:grpSpPr>
      <p:sp>
        <p:nvSpPr>
          <p:cNvPr id="19" name="Title 18" hidden="1"/>
          <p:cNvSpPr>
            <a:spLocks noGrp="1"/>
          </p:cNvSpPr>
          <p:nvPr>
            <p:ph type="title"/>
          </p:nvPr>
        </p:nvSpPr>
        <p:spPr/>
        <p:txBody>
          <a:bodyPr/>
          <a:lstStyle/>
          <a:p>
            <a:r>
              <a:rPr lang="en-US" smtClean="0"/>
              <a:t>JDLink/ZXLink - PO Check Your Knowledge 1</a:t>
            </a:r>
            <a:endParaRPr lang="en-US"/>
          </a:p>
        </p:txBody>
      </p:sp>
      <p:pic>
        <p:nvPicPr>
          <p:cNvPr id="20" name="Picture 19" descr="engbg.png"/>
          <p:cNvPicPr>
            <a:picLocks/>
          </p:cNvPicPr>
          <p:nvPr/>
        </p:nvPicPr>
        <p:blipFill>
          <a:blip r:embed="rId8" cstate="print"/>
          <a:stretch>
            <a:fillRect/>
          </a:stretch>
        </p:blipFill>
        <p:spPr>
          <a:xfrm>
            <a:off x="0" y="5588000"/>
            <a:ext cx="9144000" cy="1270000"/>
          </a:xfrm>
          <a:prstGeom prst="rect">
            <a:avLst/>
          </a:prstGeom>
        </p:spPr>
      </p:pic>
      <p:pic>
        <p:nvPicPr>
          <p:cNvPr id="22" name="Picture 21" descr="~t143851.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23" name="Picture 22"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24" name="Picture 23"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Help!</a:t>
            </a:r>
            <a:endParaRPr lang="en-US" dirty="0"/>
          </a:p>
        </p:txBody>
      </p:sp>
      <p:sp>
        <p:nvSpPr>
          <p:cNvPr id="3" name="Content Placeholder 2"/>
          <p:cNvSpPr>
            <a:spLocks noGrp="1"/>
          </p:cNvSpPr>
          <p:nvPr>
            <p:ph idx="1"/>
          </p:nvPr>
        </p:nvSpPr>
        <p:spPr/>
        <p:txBody>
          <a:bodyPr/>
          <a:lstStyle/>
          <a:p>
            <a:r>
              <a:rPr lang="en-US" b="1" dirty="0" smtClean="0"/>
              <a:t>John Deere University help line – (800)752-5347 (JDIS). </a:t>
            </a:r>
          </a:p>
          <a:p>
            <a:pPr lvl="1"/>
            <a:r>
              <a:rPr lang="en-US" dirty="0" smtClean="0"/>
              <a:t>Assist with technical questions about the CD-ROM or online course</a:t>
            </a:r>
          </a:p>
          <a:p>
            <a:pPr lvl="1"/>
            <a:r>
              <a:rPr lang="en-US" dirty="0" smtClean="0"/>
              <a:t>Help with ordering or finding courses</a:t>
            </a:r>
          </a:p>
          <a:p>
            <a:pPr lvl="1"/>
            <a:r>
              <a:rPr lang="en-US" dirty="0" smtClean="0"/>
              <a:t>Help with finding assessments</a:t>
            </a:r>
          </a:p>
          <a:p>
            <a:endParaRPr lang="en-US" dirty="0"/>
          </a:p>
        </p:txBody>
      </p:sp>
      <p:pic>
        <p:nvPicPr>
          <p:cNvPr id="4" name="Picture 5"/>
          <p:cNvPicPr>
            <a:picLocks noChangeAspect="1" noChangeArrowheads="1"/>
          </p:cNvPicPr>
          <p:nvPr>
            <p:custDataLst>
              <p:tags r:id="rId2"/>
            </p:custDataLst>
          </p:nvPr>
        </p:nvPicPr>
        <p:blipFill>
          <a:blip r:embed="rId5" cstate="print"/>
          <a:srcRect l="1758" r="3118" b="2789"/>
          <a:stretch>
            <a:fillRect/>
          </a:stretch>
        </p:blipFill>
        <p:spPr bwMode="auto">
          <a:xfrm>
            <a:off x="5227093" y="3281716"/>
            <a:ext cx="3261814" cy="1822547"/>
          </a:xfrm>
          <a:prstGeom prst="rect">
            <a:avLst/>
          </a:prstGeom>
          <a:ln>
            <a:noFill/>
          </a:ln>
          <a:effectLst>
            <a:outerShdw blurRad="292100" dist="139700" dir="2700000" algn="tl" rotWithShape="0">
              <a:srgbClr val="333333">
                <a:alpha val="65000"/>
              </a:srgbClr>
            </a:outerShdw>
          </a:effectLst>
        </p:spPr>
      </p:pic>
      <p:sp>
        <p:nvSpPr>
          <p:cNvPr id="5" name="Rectangle 6"/>
          <p:cNvSpPr>
            <a:spLocks noChangeArrowheads="1"/>
          </p:cNvSpPr>
          <p:nvPr/>
        </p:nvSpPr>
        <p:spPr bwMode="auto">
          <a:xfrm>
            <a:off x="364487" y="3320088"/>
            <a:ext cx="4712480" cy="1825117"/>
          </a:xfrm>
          <a:prstGeom prst="rect">
            <a:avLst/>
          </a:prstGeom>
          <a:noFill/>
          <a:ln w="9525">
            <a:noFill/>
            <a:miter lim="800000"/>
            <a:headEnd/>
            <a:tailEnd/>
          </a:ln>
          <a:effectLst/>
        </p:spPr>
        <p:txBody>
          <a:bodyPr lIns="0" tIns="0" rIns="0" bIns="0"/>
          <a:lstStyle/>
          <a:p>
            <a:pPr marL="406400" indent="-406400" algn="ctr">
              <a:spcBef>
                <a:spcPct val="20000"/>
              </a:spcBef>
              <a:spcAft>
                <a:spcPct val="10000"/>
              </a:spcAft>
              <a:buNone/>
            </a:pPr>
            <a:r>
              <a:rPr lang="en-US" sz="1600" b="1" dirty="0" smtClean="0">
                <a:latin typeface="Arial Unicode MS" pitchFamily="34" charset="-128"/>
              </a:rPr>
              <a:t>If </a:t>
            </a:r>
            <a:r>
              <a:rPr lang="en-US" sz="1600" b="1" dirty="0">
                <a:latin typeface="Arial Unicode MS" pitchFamily="34" charset="-128"/>
              </a:rPr>
              <a:t>you need assistance, from the menu bar go </a:t>
            </a:r>
            <a:r>
              <a:rPr lang="en-US" sz="1600" b="1" dirty="0" smtClean="0">
                <a:latin typeface="Arial Unicode MS" pitchFamily="34" charset="-128"/>
              </a:rPr>
              <a:t>to </a:t>
            </a:r>
          </a:p>
          <a:p>
            <a:pPr marL="406400" indent="-406400" algn="ctr">
              <a:spcBef>
                <a:spcPct val="20000"/>
              </a:spcBef>
              <a:spcAft>
                <a:spcPct val="10000"/>
              </a:spcAft>
              <a:buNone/>
            </a:pPr>
            <a:r>
              <a:rPr lang="en-US" sz="1600" b="1" dirty="0" smtClean="0">
                <a:latin typeface="Arial Unicode MS" pitchFamily="34" charset="-128"/>
              </a:rPr>
              <a:t>"Downloads </a:t>
            </a:r>
            <a:r>
              <a:rPr lang="en-US" sz="1600" b="1" dirty="0">
                <a:latin typeface="Arial Unicode MS" pitchFamily="34" charset="-128"/>
              </a:rPr>
              <a:t>&amp; Support"  </a:t>
            </a:r>
            <a:r>
              <a:rPr lang="en-US" sz="1600" b="1" dirty="0" smtClean="0">
                <a:latin typeface="Arial Unicode MS" pitchFamily="34" charset="-128"/>
              </a:rPr>
              <a:t>and </a:t>
            </a:r>
            <a:r>
              <a:rPr lang="en-US" sz="1600" b="1" dirty="0">
                <a:latin typeface="Arial Unicode MS" pitchFamily="34" charset="-128"/>
              </a:rPr>
              <a:t>select </a:t>
            </a:r>
            <a:endParaRPr lang="en-US" sz="1600" b="1" dirty="0" smtClean="0">
              <a:latin typeface="Arial Unicode MS" pitchFamily="34" charset="-128"/>
            </a:endParaRPr>
          </a:p>
          <a:p>
            <a:pPr marL="406400" indent="-406400" algn="ctr">
              <a:spcBef>
                <a:spcPct val="20000"/>
              </a:spcBef>
              <a:spcAft>
                <a:spcPct val="10000"/>
              </a:spcAft>
              <a:buNone/>
            </a:pPr>
            <a:r>
              <a:rPr lang="en-US" sz="1600" b="1" dirty="0" smtClean="0">
                <a:latin typeface="Arial Unicode MS" pitchFamily="34" charset="-128"/>
              </a:rPr>
              <a:t>"Contact US/Feedback</a:t>
            </a:r>
            <a:r>
              <a:rPr lang="en-US" sz="1600" b="1" dirty="0">
                <a:latin typeface="Arial Unicode MS" pitchFamily="34" charset="-128"/>
              </a:rPr>
              <a:t>”.</a:t>
            </a:r>
          </a:p>
          <a:p>
            <a:pPr marL="406400" indent="-406400" algn="ctr">
              <a:spcBef>
                <a:spcPct val="20000"/>
              </a:spcBef>
              <a:spcAft>
                <a:spcPct val="10000"/>
              </a:spcAft>
              <a:buNone/>
            </a:pPr>
            <a:endParaRPr lang="en-US" sz="1600" b="1" dirty="0">
              <a:latin typeface="Arial Unicode MS" pitchFamily="34" charset="-128"/>
            </a:endParaRPr>
          </a:p>
        </p:txBody>
      </p:sp>
    </p:spTree>
    <p:custDataLst>
      <p:tags r:id="rId1"/>
    </p:custData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Navigate?</a:t>
            </a:r>
            <a:endParaRPr lang="en-US" dirty="0"/>
          </a:p>
        </p:txBody>
      </p:sp>
      <p:pic>
        <p:nvPicPr>
          <p:cNvPr id="4" name="Picture 3" descr="NavInstructions"/>
          <p:cNvPicPr>
            <a:picLocks noChangeAspect="1" noChangeArrowheads="1"/>
          </p:cNvPicPr>
          <p:nvPr>
            <p:custDataLst>
              <p:tags r:id="rId2"/>
            </p:custDataLst>
          </p:nvPr>
        </p:nvPicPr>
        <p:blipFill>
          <a:blip r:embed="rId6" cstate="print"/>
          <a:srcRect/>
          <a:stretch>
            <a:fillRect/>
          </a:stretch>
        </p:blipFill>
        <p:spPr bwMode="auto">
          <a:xfrm>
            <a:off x="60936" y="887816"/>
            <a:ext cx="8991511" cy="5942887"/>
          </a:xfrm>
          <a:prstGeom prst="rect">
            <a:avLst/>
          </a:prstGeom>
          <a:noFill/>
        </p:spPr>
      </p:pic>
      <p:grpSp>
        <p:nvGrpSpPr>
          <p:cNvPr id="3" name="Group 4"/>
          <p:cNvGrpSpPr>
            <a:grpSpLocks/>
          </p:cNvGrpSpPr>
          <p:nvPr>
            <p:custDataLst>
              <p:tags r:id="rId3"/>
            </p:custDataLst>
          </p:nvPr>
        </p:nvGrpSpPr>
        <p:grpSpPr bwMode="auto">
          <a:xfrm rot="1811348">
            <a:off x="6940839" y="4207028"/>
            <a:ext cx="1209945" cy="651509"/>
            <a:chOff x="118" y="2177"/>
            <a:chExt cx="1149" cy="461"/>
          </a:xfrm>
        </p:grpSpPr>
        <p:sp>
          <p:nvSpPr>
            <p:cNvPr id="6" name="Freeform 5"/>
            <p:cNvSpPr>
              <a:spLocks/>
            </p:cNvSpPr>
            <p:nvPr/>
          </p:nvSpPr>
          <p:spPr bwMode="auto">
            <a:xfrm>
              <a:off x="473" y="2408"/>
              <a:ext cx="790" cy="230"/>
            </a:xfrm>
            <a:custGeom>
              <a:avLst/>
              <a:gdLst/>
              <a:ahLst/>
              <a:cxnLst>
                <a:cxn ang="0">
                  <a:pos x="5" y="393"/>
                </a:cxn>
                <a:cxn ang="0">
                  <a:pos x="0" y="427"/>
                </a:cxn>
                <a:cxn ang="0">
                  <a:pos x="8" y="448"/>
                </a:cxn>
                <a:cxn ang="0">
                  <a:pos x="26" y="466"/>
                </a:cxn>
                <a:cxn ang="0">
                  <a:pos x="54" y="484"/>
                </a:cxn>
                <a:cxn ang="0">
                  <a:pos x="94" y="496"/>
                </a:cxn>
                <a:cxn ang="0">
                  <a:pos x="145" y="508"/>
                </a:cxn>
                <a:cxn ang="0">
                  <a:pos x="208" y="521"/>
                </a:cxn>
                <a:cxn ang="0">
                  <a:pos x="312" y="538"/>
                </a:cxn>
                <a:cxn ang="0">
                  <a:pos x="455" y="563"/>
                </a:cxn>
                <a:cxn ang="0">
                  <a:pos x="615" y="594"/>
                </a:cxn>
                <a:cxn ang="0">
                  <a:pos x="876" y="650"/>
                </a:cxn>
                <a:cxn ang="0">
                  <a:pos x="1061" y="688"/>
                </a:cxn>
                <a:cxn ang="0">
                  <a:pos x="1276" y="724"/>
                </a:cxn>
                <a:cxn ang="0">
                  <a:pos x="1560" y="778"/>
                </a:cxn>
                <a:cxn ang="0">
                  <a:pos x="1800" y="821"/>
                </a:cxn>
                <a:cxn ang="0">
                  <a:pos x="2040" y="868"/>
                </a:cxn>
                <a:cxn ang="0">
                  <a:pos x="2324" y="911"/>
                </a:cxn>
                <a:cxn ang="0">
                  <a:pos x="2410" y="915"/>
                </a:cxn>
                <a:cxn ang="0">
                  <a:pos x="2493" y="918"/>
                </a:cxn>
                <a:cxn ang="0">
                  <a:pos x="2576" y="910"/>
                </a:cxn>
                <a:cxn ang="0">
                  <a:pos x="2646" y="897"/>
                </a:cxn>
                <a:cxn ang="0">
                  <a:pos x="2746" y="868"/>
                </a:cxn>
                <a:cxn ang="0">
                  <a:pos x="2839" y="824"/>
                </a:cxn>
                <a:cxn ang="0">
                  <a:pos x="2903" y="780"/>
                </a:cxn>
                <a:cxn ang="0">
                  <a:pos x="2972" y="718"/>
                </a:cxn>
                <a:cxn ang="0">
                  <a:pos x="3063" y="622"/>
                </a:cxn>
                <a:cxn ang="0">
                  <a:pos x="3091" y="580"/>
                </a:cxn>
                <a:cxn ang="0">
                  <a:pos x="3115" y="541"/>
                </a:cxn>
                <a:cxn ang="0">
                  <a:pos x="3138" y="492"/>
                </a:cxn>
                <a:cxn ang="0">
                  <a:pos x="3151" y="450"/>
                </a:cxn>
                <a:cxn ang="0">
                  <a:pos x="3160" y="403"/>
                </a:cxn>
                <a:cxn ang="0">
                  <a:pos x="3160" y="356"/>
                </a:cxn>
                <a:cxn ang="0">
                  <a:pos x="3149" y="304"/>
                </a:cxn>
                <a:cxn ang="0">
                  <a:pos x="773" y="0"/>
                </a:cxn>
                <a:cxn ang="0">
                  <a:pos x="44" y="302"/>
                </a:cxn>
                <a:cxn ang="0">
                  <a:pos x="5" y="393"/>
                </a:cxn>
              </a:cxnLst>
              <a:rect l="0" t="0" r="r" b="b"/>
              <a:pathLst>
                <a:path w="3160" h="918">
                  <a:moveTo>
                    <a:pt x="5" y="393"/>
                  </a:moveTo>
                  <a:lnTo>
                    <a:pt x="0" y="427"/>
                  </a:lnTo>
                  <a:lnTo>
                    <a:pt x="8" y="448"/>
                  </a:lnTo>
                  <a:lnTo>
                    <a:pt x="26" y="466"/>
                  </a:lnTo>
                  <a:lnTo>
                    <a:pt x="54" y="484"/>
                  </a:lnTo>
                  <a:lnTo>
                    <a:pt x="94" y="496"/>
                  </a:lnTo>
                  <a:lnTo>
                    <a:pt x="145" y="508"/>
                  </a:lnTo>
                  <a:lnTo>
                    <a:pt x="208" y="521"/>
                  </a:lnTo>
                  <a:lnTo>
                    <a:pt x="312" y="538"/>
                  </a:lnTo>
                  <a:lnTo>
                    <a:pt x="455" y="563"/>
                  </a:lnTo>
                  <a:lnTo>
                    <a:pt x="615" y="594"/>
                  </a:lnTo>
                  <a:lnTo>
                    <a:pt x="876" y="650"/>
                  </a:lnTo>
                  <a:lnTo>
                    <a:pt x="1061" y="688"/>
                  </a:lnTo>
                  <a:lnTo>
                    <a:pt x="1276" y="724"/>
                  </a:lnTo>
                  <a:lnTo>
                    <a:pt x="1560" y="778"/>
                  </a:lnTo>
                  <a:lnTo>
                    <a:pt x="1800" y="821"/>
                  </a:lnTo>
                  <a:lnTo>
                    <a:pt x="2040" y="868"/>
                  </a:lnTo>
                  <a:lnTo>
                    <a:pt x="2324" y="911"/>
                  </a:lnTo>
                  <a:lnTo>
                    <a:pt x="2410" y="915"/>
                  </a:lnTo>
                  <a:lnTo>
                    <a:pt x="2493" y="918"/>
                  </a:lnTo>
                  <a:lnTo>
                    <a:pt x="2576" y="910"/>
                  </a:lnTo>
                  <a:lnTo>
                    <a:pt x="2646" y="897"/>
                  </a:lnTo>
                  <a:lnTo>
                    <a:pt x="2746" y="868"/>
                  </a:lnTo>
                  <a:lnTo>
                    <a:pt x="2839" y="824"/>
                  </a:lnTo>
                  <a:lnTo>
                    <a:pt x="2903" y="780"/>
                  </a:lnTo>
                  <a:lnTo>
                    <a:pt x="2972" y="718"/>
                  </a:lnTo>
                  <a:lnTo>
                    <a:pt x="3063" y="622"/>
                  </a:lnTo>
                  <a:lnTo>
                    <a:pt x="3091" y="580"/>
                  </a:lnTo>
                  <a:lnTo>
                    <a:pt x="3115" y="541"/>
                  </a:lnTo>
                  <a:lnTo>
                    <a:pt x="3138" y="492"/>
                  </a:lnTo>
                  <a:lnTo>
                    <a:pt x="3151" y="450"/>
                  </a:lnTo>
                  <a:lnTo>
                    <a:pt x="3160" y="403"/>
                  </a:lnTo>
                  <a:lnTo>
                    <a:pt x="3160" y="356"/>
                  </a:lnTo>
                  <a:lnTo>
                    <a:pt x="3149" y="304"/>
                  </a:lnTo>
                  <a:lnTo>
                    <a:pt x="773" y="0"/>
                  </a:lnTo>
                  <a:lnTo>
                    <a:pt x="44" y="302"/>
                  </a:lnTo>
                  <a:lnTo>
                    <a:pt x="5" y="393"/>
                  </a:lnTo>
                  <a:close/>
                </a:path>
              </a:pathLst>
            </a:custGeom>
            <a:solidFill>
              <a:srgbClr val="000000"/>
            </a:solidFill>
            <a:ln w="9525">
              <a:noFill/>
              <a:round/>
              <a:headEnd/>
              <a:tailEnd/>
            </a:ln>
          </p:spPr>
          <p:txBody>
            <a:bodyPr/>
            <a:lstStyle/>
            <a:p>
              <a:endParaRPr lang="en-US" dirty="0">
                <a:latin typeface="Arial Unicode MS" pitchFamily="34" charset="-128"/>
              </a:endParaRPr>
            </a:p>
          </p:txBody>
        </p:sp>
        <p:sp>
          <p:nvSpPr>
            <p:cNvPr id="7" name="Freeform 6"/>
            <p:cNvSpPr>
              <a:spLocks/>
            </p:cNvSpPr>
            <p:nvPr/>
          </p:nvSpPr>
          <p:spPr bwMode="auto">
            <a:xfrm>
              <a:off x="539" y="2241"/>
              <a:ext cx="174" cy="30"/>
            </a:xfrm>
            <a:custGeom>
              <a:avLst/>
              <a:gdLst/>
              <a:ahLst/>
              <a:cxnLst>
                <a:cxn ang="0">
                  <a:pos x="23" y="90"/>
                </a:cxn>
                <a:cxn ang="0">
                  <a:pos x="0" y="119"/>
                </a:cxn>
                <a:cxn ang="0">
                  <a:pos x="685" y="49"/>
                </a:cxn>
                <a:cxn ang="0">
                  <a:pos x="696" y="35"/>
                </a:cxn>
                <a:cxn ang="0">
                  <a:pos x="381" y="0"/>
                </a:cxn>
                <a:cxn ang="0">
                  <a:pos x="23" y="90"/>
                </a:cxn>
              </a:cxnLst>
              <a:rect l="0" t="0" r="r" b="b"/>
              <a:pathLst>
                <a:path w="696" h="119">
                  <a:moveTo>
                    <a:pt x="23" y="90"/>
                  </a:moveTo>
                  <a:lnTo>
                    <a:pt x="0" y="119"/>
                  </a:lnTo>
                  <a:lnTo>
                    <a:pt x="685" y="49"/>
                  </a:lnTo>
                  <a:lnTo>
                    <a:pt x="696" y="35"/>
                  </a:lnTo>
                  <a:lnTo>
                    <a:pt x="381" y="0"/>
                  </a:lnTo>
                  <a:lnTo>
                    <a:pt x="23" y="90"/>
                  </a:lnTo>
                  <a:close/>
                </a:path>
              </a:pathLst>
            </a:custGeom>
            <a:solidFill>
              <a:srgbClr val="808080"/>
            </a:solidFill>
            <a:ln w="9525">
              <a:noFill/>
              <a:round/>
              <a:headEnd/>
              <a:tailEnd/>
            </a:ln>
          </p:spPr>
          <p:txBody>
            <a:bodyPr/>
            <a:lstStyle/>
            <a:p>
              <a:endParaRPr lang="en-US" dirty="0">
                <a:latin typeface="Arial Unicode MS" pitchFamily="34" charset="-128"/>
              </a:endParaRPr>
            </a:p>
          </p:txBody>
        </p:sp>
        <p:sp>
          <p:nvSpPr>
            <p:cNvPr id="8" name="Freeform 7"/>
            <p:cNvSpPr>
              <a:spLocks/>
            </p:cNvSpPr>
            <p:nvPr/>
          </p:nvSpPr>
          <p:spPr bwMode="auto">
            <a:xfrm>
              <a:off x="451" y="2398"/>
              <a:ext cx="813" cy="230"/>
            </a:xfrm>
            <a:custGeom>
              <a:avLst/>
              <a:gdLst/>
              <a:ahLst/>
              <a:cxnLst>
                <a:cxn ang="0">
                  <a:pos x="0" y="119"/>
                </a:cxn>
                <a:cxn ang="0">
                  <a:pos x="2" y="153"/>
                </a:cxn>
                <a:cxn ang="0">
                  <a:pos x="8" y="188"/>
                </a:cxn>
                <a:cxn ang="0">
                  <a:pos x="12" y="221"/>
                </a:cxn>
                <a:cxn ang="0">
                  <a:pos x="21" y="255"/>
                </a:cxn>
                <a:cxn ang="0">
                  <a:pos x="29" y="285"/>
                </a:cxn>
                <a:cxn ang="0">
                  <a:pos x="37" y="318"/>
                </a:cxn>
                <a:cxn ang="0">
                  <a:pos x="50" y="358"/>
                </a:cxn>
                <a:cxn ang="0">
                  <a:pos x="81" y="421"/>
                </a:cxn>
                <a:cxn ang="0">
                  <a:pos x="103" y="453"/>
                </a:cxn>
                <a:cxn ang="0">
                  <a:pos x="131" y="477"/>
                </a:cxn>
                <a:cxn ang="0">
                  <a:pos x="170" y="496"/>
                </a:cxn>
                <a:cxn ang="0">
                  <a:pos x="200" y="505"/>
                </a:cxn>
                <a:cxn ang="0">
                  <a:pos x="283" y="521"/>
                </a:cxn>
                <a:cxn ang="0">
                  <a:pos x="388" y="539"/>
                </a:cxn>
                <a:cxn ang="0">
                  <a:pos x="530" y="563"/>
                </a:cxn>
                <a:cxn ang="0">
                  <a:pos x="690" y="595"/>
                </a:cxn>
                <a:cxn ang="0">
                  <a:pos x="951" y="650"/>
                </a:cxn>
                <a:cxn ang="0">
                  <a:pos x="1138" y="689"/>
                </a:cxn>
                <a:cxn ang="0">
                  <a:pos x="1352" y="725"/>
                </a:cxn>
                <a:cxn ang="0">
                  <a:pos x="1635" y="778"/>
                </a:cxn>
                <a:cxn ang="0">
                  <a:pos x="1876" y="822"/>
                </a:cxn>
                <a:cxn ang="0">
                  <a:pos x="2116" y="869"/>
                </a:cxn>
                <a:cxn ang="0">
                  <a:pos x="2401" y="912"/>
                </a:cxn>
                <a:cxn ang="0">
                  <a:pos x="2485" y="916"/>
                </a:cxn>
                <a:cxn ang="0">
                  <a:pos x="2568" y="918"/>
                </a:cxn>
                <a:cxn ang="0">
                  <a:pos x="2651" y="910"/>
                </a:cxn>
                <a:cxn ang="0">
                  <a:pos x="2721" y="897"/>
                </a:cxn>
                <a:cxn ang="0">
                  <a:pos x="2821" y="869"/>
                </a:cxn>
                <a:cxn ang="0">
                  <a:pos x="2915" y="824"/>
                </a:cxn>
                <a:cxn ang="0">
                  <a:pos x="2978" y="780"/>
                </a:cxn>
                <a:cxn ang="0">
                  <a:pos x="3047" y="718"/>
                </a:cxn>
                <a:cxn ang="0">
                  <a:pos x="3139" y="622"/>
                </a:cxn>
                <a:cxn ang="0">
                  <a:pos x="3167" y="580"/>
                </a:cxn>
                <a:cxn ang="0">
                  <a:pos x="3190" y="541"/>
                </a:cxn>
                <a:cxn ang="0">
                  <a:pos x="3214" y="492"/>
                </a:cxn>
                <a:cxn ang="0">
                  <a:pos x="3226" y="450"/>
                </a:cxn>
                <a:cxn ang="0">
                  <a:pos x="3240" y="403"/>
                </a:cxn>
                <a:cxn ang="0">
                  <a:pos x="3247" y="354"/>
                </a:cxn>
                <a:cxn ang="0">
                  <a:pos x="3253" y="307"/>
                </a:cxn>
                <a:cxn ang="0">
                  <a:pos x="847" y="0"/>
                </a:cxn>
                <a:cxn ang="0">
                  <a:pos x="0" y="119"/>
                </a:cxn>
              </a:cxnLst>
              <a:rect l="0" t="0" r="r" b="b"/>
              <a:pathLst>
                <a:path w="3253" h="918">
                  <a:moveTo>
                    <a:pt x="0" y="119"/>
                  </a:moveTo>
                  <a:lnTo>
                    <a:pt x="2" y="153"/>
                  </a:lnTo>
                  <a:lnTo>
                    <a:pt x="8" y="188"/>
                  </a:lnTo>
                  <a:lnTo>
                    <a:pt x="12" y="221"/>
                  </a:lnTo>
                  <a:lnTo>
                    <a:pt x="21" y="255"/>
                  </a:lnTo>
                  <a:lnTo>
                    <a:pt x="29" y="285"/>
                  </a:lnTo>
                  <a:lnTo>
                    <a:pt x="37" y="318"/>
                  </a:lnTo>
                  <a:lnTo>
                    <a:pt x="50" y="358"/>
                  </a:lnTo>
                  <a:lnTo>
                    <a:pt x="81" y="421"/>
                  </a:lnTo>
                  <a:lnTo>
                    <a:pt x="103" y="453"/>
                  </a:lnTo>
                  <a:lnTo>
                    <a:pt x="131" y="477"/>
                  </a:lnTo>
                  <a:lnTo>
                    <a:pt x="170" y="496"/>
                  </a:lnTo>
                  <a:lnTo>
                    <a:pt x="200" y="505"/>
                  </a:lnTo>
                  <a:lnTo>
                    <a:pt x="283" y="521"/>
                  </a:lnTo>
                  <a:lnTo>
                    <a:pt x="388" y="539"/>
                  </a:lnTo>
                  <a:lnTo>
                    <a:pt x="530" y="563"/>
                  </a:lnTo>
                  <a:lnTo>
                    <a:pt x="690" y="595"/>
                  </a:lnTo>
                  <a:lnTo>
                    <a:pt x="951" y="650"/>
                  </a:lnTo>
                  <a:lnTo>
                    <a:pt x="1138" y="689"/>
                  </a:lnTo>
                  <a:lnTo>
                    <a:pt x="1352" y="725"/>
                  </a:lnTo>
                  <a:lnTo>
                    <a:pt x="1635" y="778"/>
                  </a:lnTo>
                  <a:lnTo>
                    <a:pt x="1876" y="822"/>
                  </a:lnTo>
                  <a:lnTo>
                    <a:pt x="2116" y="869"/>
                  </a:lnTo>
                  <a:lnTo>
                    <a:pt x="2401" y="912"/>
                  </a:lnTo>
                  <a:lnTo>
                    <a:pt x="2485" y="916"/>
                  </a:lnTo>
                  <a:lnTo>
                    <a:pt x="2568" y="918"/>
                  </a:lnTo>
                  <a:lnTo>
                    <a:pt x="2651" y="910"/>
                  </a:lnTo>
                  <a:lnTo>
                    <a:pt x="2721" y="897"/>
                  </a:lnTo>
                  <a:lnTo>
                    <a:pt x="2821" y="869"/>
                  </a:lnTo>
                  <a:lnTo>
                    <a:pt x="2915" y="824"/>
                  </a:lnTo>
                  <a:lnTo>
                    <a:pt x="2978" y="780"/>
                  </a:lnTo>
                  <a:lnTo>
                    <a:pt x="3047" y="718"/>
                  </a:lnTo>
                  <a:lnTo>
                    <a:pt x="3139" y="622"/>
                  </a:lnTo>
                  <a:lnTo>
                    <a:pt x="3167" y="580"/>
                  </a:lnTo>
                  <a:lnTo>
                    <a:pt x="3190" y="541"/>
                  </a:lnTo>
                  <a:lnTo>
                    <a:pt x="3214" y="492"/>
                  </a:lnTo>
                  <a:lnTo>
                    <a:pt x="3226" y="450"/>
                  </a:lnTo>
                  <a:lnTo>
                    <a:pt x="3240" y="403"/>
                  </a:lnTo>
                  <a:lnTo>
                    <a:pt x="3247" y="354"/>
                  </a:lnTo>
                  <a:lnTo>
                    <a:pt x="3253" y="307"/>
                  </a:lnTo>
                  <a:lnTo>
                    <a:pt x="847" y="0"/>
                  </a:lnTo>
                  <a:lnTo>
                    <a:pt x="0" y="119"/>
                  </a:lnTo>
                  <a:close/>
                </a:path>
              </a:pathLst>
            </a:custGeom>
            <a:solidFill>
              <a:srgbClr val="C0C0C0"/>
            </a:solidFill>
            <a:ln w="9525">
              <a:noFill/>
              <a:round/>
              <a:headEnd/>
              <a:tailEnd/>
            </a:ln>
          </p:spPr>
          <p:txBody>
            <a:bodyPr/>
            <a:lstStyle/>
            <a:p>
              <a:endParaRPr lang="en-US" dirty="0">
                <a:latin typeface="Arial Unicode MS" pitchFamily="34" charset="-128"/>
              </a:endParaRPr>
            </a:p>
          </p:txBody>
        </p:sp>
        <p:sp>
          <p:nvSpPr>
            <p:cNvPr id="9" name="Freeform 8"/>
            <p:cNvSpPr>
              <a:spLocks/>
            </p:cNvSpPr>
            <p:nvPr/>
          </p:nvSpPr>
          <p:spPr bwMode="auto">
            <a:xfrm>
              <a:off x="451" y="2416"/>
              <a:ext cx="813" cy="127"/>
            </a:xfrm>
            <a:custGeom>
              <a:avLst/>
              <a:gdLst/>
              <a:ahLst/>
              <a:cxnLst>
                <a:cxn ang="0">
                  <a:pos x="2" y="72"/>
                </a:cxn>
                <a:cxn ang="0">
                  <a:pos x="23" y="102"/>
                </a:cxn>
                <a:cxn ang="0">
                  <a:pos x="53" y="112"/>
                </a:cxn>
                <a:cxn ang="0">
                  <a:pos x="80" y="113"/>
                </a:cxn>
                <a:cxn ang="0">
                  <a:pos x="113" y="108"/>
                </a:cxn>
                <a:cxn ang="0">
                  <a:pos x="154" y="100"/>
                </a:cxn>
                <a:cxn ang="0">
                  <a:pos x="204" y="90"/>
                </a:cxn>
                <a:cxn ang="0">
                  <a:pos x="255" y="81"/>
                </a:cxn>
                <a:cxn ang="0">
                  <a:pos x="292" y="76"/>
                </a:cxn>
                <a:cxn ang="0">
                  <a:pos x="341" y="71"/>
                </a:cxn>
                <a:cxn ang="0">
                  <a:pos x="407" y="66"/>
                </a:cxn>
                <a:cxn ang="0">
                  <a:pos x="476" y="60"/>
                </a:cxn>
                <a:cxn ang="0">
                  <a:pos x="551" y="55"/>
                </a:cxn>
                <a:cxn ang="0">
                  <a:pos x="627" y="52"/>
                </a:cxn>
                <a:cxn ang="0">
                  <a:pos x="694" y="51"/>
                </a:cxn>
                <a:cxn ang="0">
                  <a:pos x="767" y="50"/>
                </a:cxn>
                <a:cxn ang="0">
                  <a:pos x="832" y="50"/>
                </a:cxn>
                <a:cxn ang="0">
                  <a:pos x="886" y="53"/>
                </a:cxn>
                <a:cxn ang="0">
                  <a:pos x="936" y="59"/>
                </a:cxn>
                <a:cxn ang="0">
                  <a:pos x="975" y="64"/>
                </a:cxn>
                <a:cxn ang="0">
                  <a:pos x="1018" y="71"/>
                </a:cxn>
                <a:cxn ang="0">
                  <a:pos x="1066" y="78"/>
                </a:cxn>
                <a:cxn ang="0">
                  <a:pos x="1108" y="85"/>
                </a:cxn>
                <a:cxn ang="0">
                  <a:pos x="1164" y="95"/>
                </a:cxn>
                <a:cxn ang="0">
                  <a:pos x="1217" y="103"/>
                </a:cxn>
                <a:cxn ang="0">
                  <a:pos x="1275" y="114"/>
                </a:cxn>
                <a:cxn ang="0">
                  <a:pos x="1336" y="126"/>
                </a:cxn>
                <a:cxn ang="0">
                  <a:pos x="1393" y="136"/>
                </a:cxn>
                <a:cxn ang="0">
                  <a:pos x="1460" y="150"/>
                </a:cxn>
                <a:cxn ang="0">
                  <a:pos x="1531" y="164"/>
                </a:cxn>
                <a:cxn ang="0">
                  <a:pos x="1583" y="175"/>
                </a:cxn>
                <a:cxn ang="0">
                  <a:pos x="1647" y="190"/>
                </a:cxn>
                <a:cxn ang="0">
                  <a:pos x="1710" y="205"/>
                </a:cxn>
                <a:cxn ang="0">
                  <a:pos x="1766" y="222"/>
                </a:cxn>
                <a:cxn ang="0">
                  <a:pos x="1812" y="237"/>
                </a:cxn>
                <a:cxn ang="0">
                  <a:pos x="1852" y="250"/>
                </a:cxn>
                <a:cxn ang="0">
                  <a:pos x="1889" y="262"/>
                </a:cxn>
                <a:cxn ang="0">
                  <a:pos x="1930" y="277"/>
                </a:cxn>
                <a:cxn ang="0">
                  <a:pos x="1971" y="295"/>
                </a:cxn>
                <a:cxn ang="0">
                  <a:pos x="2020" y="315"/>
                </a:cxn>
                <a:cxn ang="0">
                  <a:pos x="2081" y="340"/>
                </a:cxn>
                <a:cxn ang="0">
                  <a:pos x="2163" y="375"/>
                </a:cxn>
                <a:cxn ang="0">
                  <a:pos x="2258" y="409"/>
                </a:cxn>
                <a:cxn ang="0">
                  <a:pos x="2358" y="442"/>
                </a:cxn>
                <a:cxn ang="0">
                  <a:pos x="2454" y="470"/>
                </a:cxn>
                <a:cxn ang="0">
                  <a:pos x="2530" y="488"/>
                </a:cxn>
                <a:cxn ang="0">
                  <a:pos x="2620" y="502"/>
                </a:cxn>
                <a:cxn ang="0">
                  <a:pos x="2724" y="506"/>
                </a:cxn>
                <a:cxn ang="0">
                  <a:pos x="2834" y="501"/>
                </a:cxn>
                <a:cxn ang="0">
                  <a:pos x="2915" y="489"/>
                </a:cxn>
                <a:cxn ang="0">
                  <a:pos x="2995" y="466"/>
                </a:cxn>
                <a:cxn ang="0">
                  <a:pos x="3071" y="437"/>
                </a:cxn>
                <a:cxn ang="0">
                  <a:pos x="3128" y="405"/>
                </a:cxn>
                <a:cxn ang="0">
                  <a:pos x="3187" y="368"/>
                </a:cxn>
                <a:cxn ang="0">
                  <a:pos x="3227" y="319"/>
                </a:cxn>
                <a:cxn ang="0">
                  <a:pos x="3250" y="263"/>
                </a:cxn>
                <a:cxn ang="0">
                  <a:pos x="3173" y="344"/>
                </a:cxn>
                <a:cxn ang="0">
                  <a:pos x="2738" y="458"/>
                </a:cxn>
                <a:cxn ang="0">
                  <a:pos x="1332" y="91"/>
                </a:cxn>
                <a:cxn ang="0">
                  <a:pos x="603" y="0"/>
                </a:cxn>
                <a:cxn ang="0">
                  <a:pos x="31" y="62"/>
                </a:cxn>
              </a:cxnLst>
              <a:rect l="0" t="0" r="r" b="b"/>
              <a:pathLst>
                <a:path w="3254" h="506">
                  <a:moveTo>
                    <a:pt x="0" y="42"/>
                  </a:moveTo>
                  <a:lnTo>
                    <a:pt x="2" y="72"/>
                  </a:lnTo>
                  <a:lnTo>
                    <a:pt x="12" y="91"/>
                  </a:lnTo>
                  <a:lnTo>
                    <a:pt x="23" y="102"/>
                  </a:lnTo>
                  <a:lnTo>
                    <a:pt x="38" y="110"/>
                  </a:lnTo>
                  <a:lnTo>
                    <a:pt x="53" y="112"/>
                  </a:lnTo>
                  <a:lnTo>
                    <a:pt x="67" y="113"/>
                  </a:lnTo>
                  <a:lnTo>
                    <a:pt x="80" y="113"/>
                  </a:lnTo>
                  <a:lnTo>
                    <a:pt x="95" y="112"/>
                  </a:lnTo>
                  <a:lnTo>
                    <a:pt x="113" y="108"/>
                  </a:lnTo>
                  <a:lnTo>
                    <a:pt x="131" y="104"/>
                  </a:lnTo>
                  <a:lnTo>
                    <a:pt x="154" y="100"/>
                  </a:lnTo>
                  <a:lnTo>
                    <a:pt x="181" y="95"/>
                  </a:lnTo>
                  <a:lnTo>
                    <a:pt x="204" y="90"/>
                  </a:lnTo>
                  <a:lnTo>
                    <a:pt x="231" y="85"/>
                  </a:lnTo>
                  <a:lnTo>
                    <a:pt x="255" y="81"/>
                  </a:lnTo>
                  <a:lnTo>
                    <a:pt x="273" y="78"/>
                  </a:lnTo>
                  <a:lnTo>
                    <a:pt x="292" y="76"/>
                  </a:lnTo>
                  <a:lnTo>
                    <a:pt x="313" y="74"/>
                  </a:lnTo>
                  <a:lnTo>
                    <a:pt x="341" y="71"/>
                  </a:lnTo>
                  <a:lnTo>
                    <a:pt x="374" y="68"/>
                  </a:lnTo>
                  <a:lnTo>
                    <a:pt x="407" y="66"/>
                  </a:lnTo>
                  <a:lnTo>
                    <a:pt x="443" y="62"/>
                  </a:lnTo>
                  <a:lnTo>
                    <a:pt x="476" y="60"/>
                  </a:lnTo>
                  <a:lnTo>
                    <a:pt x="514" y="57"/>
                  </a:lnTo>
                  <a:lnTo>
                    <a:pt x="551" y="55"/>
                  </a:lnTo>
                  <a:lnTo>
                    <a:pt x="591" y="53"/>
                  </a:lnTo>
                  <a:lnTo>
                    <a:pt x="627" y="52"/>
                  </a:lnTo>
                  <a:lnTo>
                    <a:pt x="662" y="52"/>
                  </a:lnTo>
                  <a:lnTo>
                    <a:pt x="694" y="51"/>
                  </a:lnTo>
                  <a:lnTo>
                    <a:pt x="731" y="51"/>
                  </a:lnTo>
                  <a:lnTo>
                    <a:pt x="767" y="50"/>
                  </a:lnTo>
                  <a:lnTo>
                    <a:pt x="802" y="50"/>
                  </a:lnTo>
                  <a:lnTo>
                    <a:pt x="832" y="50"/>
                  </a:lnTo>
                  <a:lnTo>
                    <a:pt x="857" y="52"/>
                  </a:lnTo>
                  <a:lnTo>
                    <a:pt x="886" y="53"/>
                  </a:lnTo>
                  <a:lnTo>
                    <a:pt x="915" y="56"/>
                  </a:lnTo>
                  <a:lnTo>
                    <a:pt x="936" y="59"/>
                  </a:lnTo>
                  <a:lnTo>
                    <a:pt x="955" y="62"/>
                  </a:lnTo>
                  <a:lnTo>
                    <a:pt x="975" y="64"/>
                  </a:lnTo>
                  <a:lnTo>
                    <a:pt x="995" y="66"/>
                  </a:lnTo>
                  <a:lnTo>
                    <a:pt x="1018" y="71"/>
                  </a:lnTo>
                  <a:lnTo>
                    <a:pt x="1042" y="74"/>
                  </a:lnTo>
                  <a:lnTo>
                    <a:pt x="1066" y="78"/>
                  </a:lnTo>
                  <a:lnTo>
                    <a:pt x="1086" y="81"/>
                  </a:lnTo>
                  <a:lnTo>
                    <a:pt x="1108" y="85"/>
                  </a:lnTo>
                  <a:lnTo>
                    <a:pt x="1136" y="90"/>
                  </a:lnTo>
                  <a:lnTo>
                    <a:pt x="1164" y="95"/>
                  </a:lnTo>
                  <a:lnTo>
                    <a:pt x="1189" y="99"/>
                  </a:lnTo>
                  <a:lnTo>
                    <a:pt x="1217" y="103"/>
                  </a:lnTo>
                  <a:lnTo>
                    <a:pt x="1248" y="109"/>
                  </a:lnTo>
                  <a:lnTo>
                    <a:pt x="1275" y="114"/>
                  </a:lnTo>
                  <a:lnTo>
                    <a:pt x="1300" y="120"/>
                  </a:lnTo>
                  <a:lnTo>
                    <a:pt x="1336" y="126"/>
                  </a:lnTo>
                  <a:lnTo>
                    <a:pt x="1360" y="131"/>
                  </a:lnTo>
                  <a:lnTo>
                    <a:pt x="1393" y="136"/>
                  </a:lnTo>
                  <a:lnTo>
                    <a:pt x="1424" y="144"/>
                  </a:lnTo>
                  <a:lnTo>
                    <a:pt x="1460" y="150"/>
                  </a:lnTo>
                  <a:lnTo>
                    <a:pt x="1496" y="157"/>
                  </a:lnTo>
                  <a:lnTo>
                    <a:pt x="1531" y="164"/>
                  </a:lnTo>
                  <a:lnTo>
                    <a:pt x="1557" y="169"/>
                  </a:lnTo>
                  <a:lnTo>
                    <a:pt x="1583" y="175"/>
                  </a:lnTo>
                  <a:lnTo>
                    <a:pt x="1617" y="183"/>
                  </a:lnTo>
                  <a:lnTo>
                    <a:pt x="1647" y="190"/>
                  </a:lnTo>
                  <a:lnTo>
                    <a:pt x="1682" y="197"/>
                  </a:lnTo>
                  <a:lnTo>
                    <a:pt x="1710" y="205"/>
                  </a:lnTo>
                  <a:lnTo>
                    <a:pt x="1738" y="213"/>
                  </a:lnTo>
                  <a:lnTo>
                    <a:pt x="1766" y="222"/>
                  </a:lnTo>
                  <a:lnTo>
                    <a:pt x="1790" y="229"/>
                  </a:lnTo>
                  <a:lnTo>
                    <a:pt x="1812" y="237"/>
                  </a:lnTo>
                  <a:lnTo>
                    <a:pt x="1831" y="243"/>
                  </a:lnTo>
                  <a:lnTo>
                    <a:pt x="1852" y="250"/>
                  </a:lnTo>
                  <a:lnTo>
                    <a:pt x="1872" y="256"/>
                  </a:lnTo>
                  <a:lnTo>
                    <a:pt x="1889" y="262"/>
                  </a:lnTo>
                  <a:lnTo>
                    <a:pt x="1910" y="269"/>
                  </a:lnTo>
                  <a:lnTo>
                    <a:pt x="1930" y="277"/>
                  </a:lnTo>
                  <a:lnTo>
                    <a:pt x="1946" y="285"/>
                  </a:lnTo>
                  <a:lnTo>
                    <a:pt x="1971" y="295"/>
                  </a:lnTo>
                  <a:lnTo>
                    <a:pt x="1995" y="305"/>
                  </a:lnTo>
                  <a:lnTo>
                    <a:pt x="2020" y="315"/>
                  </a:lnTo>
                  <a:lnTo>
                    <a:pt x="2054" y="329"/>
                  </a:lnTo>
                  <a:lnTo>
                    <a:pt x="2081" y="340"/>
                  </a:lnTo>
                  <a:lnTo>
                    <a:pt x="2120" y="358"/>
                  </a:lnTo>
                  <a:lnTo>
                    <a:pt x="2163" y="375"/>
                  </a:lnTo>
                  <a:lnTo>
                    <a:pt x="2213" y="393"/>
                  </a:lnTo>
                  <a:lnTo>
                    <a:pt x="2258" y="409"/>
                  </a:lnTo>
                  <a:lnTo>
                    <a:pt x="2311" y="426"/>
                  </a:lnTo>
                  <a:lnTo>
                    <a:pt x="2358" y="442"/>
                  </a:lnTo>
                  <a:lnTo>
                    <a:pt x="2409" y="457"/>
                  </a:lnTo>
                  <a:lnTo>
                    <a:pt x="2454" y="470"/>
                  </a:lnTo>
                  <a:lnTo>
                    <a:pt x="2490" y="479"/>
                  </a:lnTo>
                  <a:lnTo>
                    <a:pt x="2530" y="488"/>
                  </a:lnTo>
                  <a:lnTo>
                    <a:pt x="2574" y="497"/>
                  </a:lnTo>
                  <a:lnTo>
                    <a:pt x="2620" y="502"/>
                  </a:lnTo>
                  <a:lnTo>
                    <a:pt x="2670" y="505"/>
                  </a:lnTo>
                  <a:lnTo>
                    <a:pt x="2724" y="506"/>
                  </a:lnTo>
                  <a:lnTo>
                    <a:pt x="2786" y="505"/>
                  </a:lnTo>
                  <a:lnTo>
                    <a:pt x="2834" y="501"/>
                  </a:lnTo>
                  <a:lnTo>
                    <a:pt x="2872" y="497"/>
                  </a:lnTo>
                  <a:lnTo>
                    <a:pt x="2915" y="489"/>
                  </a:lnTo>
                  <a:lnTo>
                    <a:pt x="2955" y="478"/>
                  </a:lnTo>
                  <a:lnTo>
                    <a:pt x="2995" y="466"/>
                  </a:lnTo>
                  <a:lnTo>
                    <a:pt x="3035" y="452"/>
                  </a:lnTo>
                  <a:lnTo>
                    <a:pt x="3071" y="437"/>
                  </a:lnTo>
                  <a:lnTo>
                    <a:pt x="3099" y="421"/>
                  </a:lnTo>
                  <a:lnTo>
                    <a:pt x="3128" y="405"/>
                  </a:lnTo>
                  <a:lnTo>
                    <a:pt x="3160" y="385"/>
                  </a:lnTo>
                  <a:lnTo>
                    <a:pt x="3187" y="368"/>
                  </a:lnTo>
                  <a:lnTo>
                    <a:pt x="3211" y="346"/>
                  </a:lnTo>
                  <a:lnTo>
                    <a:pt x="3227" y="319"/>
                  </a:lnTo>
                  <a:lnTo>
                    <a:pt x="3242" y="291"/>
                  </a:lnTo>
                  <a:lnTo>
                    <a:pt x="3250" y="263"/>
                  </a:lnTo>
                  <a:lnTo>
                    <a:pt x="3254" y="238"/>
                  </a:lnTo>
                  <a:lnTo>
                    <a:pt x="3173" y="344"/>
                  </a:lnTo>
                  <a:lnTo>
                    <a:pt x="2920" y="456"/>
                  </a:lnTo>
                  <a:lnTo>
                    <a:pt x="2738" y="458"/>
                  </a:lnTo>
                  <a:lnTo>
                    <a:pt x="1590" y="148"/>
                  </a:lnTo>
                  <a:lnTo>
                    <a:pt x="1332" y="91"/>
                  </a:lnTo>
                  <a:lnTo>
                    <a:pt x="835" y="3"/>
                  </a:lnTo>
                  <a:lnTo>
                    <a:pt x="603" y="0"/>
                  </a:lnTo>
                  <a:lnTo>
                    <a:pt x="295" y="29"/>
                  </a:lnTo>
                  <a:lnTo>
                    <a:pt x="31" y="62"/>
                  </a:lnTo>
                  <a:lnTo>
                    <a:pt x="0" y="42"/>
                  </a:lnTo>
                  <a:close/>
                </a:path>
              </a:pathLst>
            </a:custGeom>
            <a:solidFill>
              <a:srgbClr val="808080"/>
            </a:solidFill>
            <a:ln w="9525">
              <a:noFill/>
              <a:round/>
              <a:headEnd/>
              <a:tailEnd/>
            </a:ln>
          </p:spPr>
          <p:txBody>
            <a:bodyPr/>
            <a:lstStyle/>
            <a:p>
              <a:endParaRPr lang="en-US" dirty="0">
                <a:latin typeface="Arial Unicode MS" pitchFamily="34" charset="-128"/>
              </a:endParaRPr>
            </a:p>
          </p:txBody>
        </p:sp>
        <p:sp>
          <p:nvSpPr>
            <p:cNvPr id="10" name="Freeform 9"/>
            <p:cNvSpPr>
              <a:spLocks/>
            </p:cNvSpPr>
            <p:nvPr/>
          </p:nvSpPr>
          <p:spPr bwMode="auto">
            <a:xfrm>
              <a:off x="603" y="2178"/>
              <a:ext cx="175" cy="248"/>
            </a:xfrm>
            <a:custGeom>
              <a:avLst/>
              <a:gdLst/>
              <a:ahLst/>
              <a:cxnLst>
                <a:cxn ang="0">
                  <a:pos x="66" y="993"/>
                </a:cxn>
                <a:cxn ang="0">
                  <a:pos x="98" y="994"/>
                </a:cxn>
                <a:cxn ang="0">
                  <a:pos x="116" y="862"/>
                </a:cxn>
                <a:cxn ang="0">
                  <a:pos x="224" y="676"/>
                </a:cxn>
                <a:cxn ang="0">
                  <a:pos x="480" y="312"/>
                </a:cxn>
                <a:cxn ang="0">
                  <a:pos x="701" y="0"/>
                </a:cxn>
                <a:cxn ang="0">
                  <a:pos x="670" y="0"/>
                </a:cxn>
                <a:cxn ang="0">
                  <a:pos x="620" y="28"/>
                </a:cxn>
                <a:cxn ang="0">
                  <a:pos x="390" y="325"/>
                </a:cxn>
                <a:cxn ang="0">
                  <a:pos x="62" y="781"/>
                </a:cxn>
                <a:cxn ang="0">
                  <a:pos x="0" y="873"/>
                </a:cxn>
                <a:cxn ang="0">
                  <a:pos x="66" y="993"/>
                </a:cxn>
              </a:cxnLst>
              <a:rect l="0" t="0" r="r" b="b"/>
              <a:pathLst>
                <a:path w="701" h="994">
                  <a:moveTo>
                    <a:pt x="66" y="993"/>
                  </a:moveTo>
                  <a:lnTo>
                    <a:pt x="98" y="994"/>
                  </a:lnTo>
                  <a:lnTo>
                    <a:pt x="116" y="862"/>
                  </a:lnTo>
                  <a:lnTo>
                    <a:pt x="224" y="676"/>
                  </a:lnTo>
                  <a:lnTo>
                    <a:pt x="480" y="312"/>
                  </a:lnTo>
                  <a:lnTo>
                    <a:pt x="701" y="0"/>
                  </a:lnTo>
                  <a:lnTo>
                    <a:pt x="670" y="0"/>
                  </a:lnTo>
                  <a:lnTo>
                    <a:pt x="620" y="28"/>
                  </a:lnTo>
                  <a:lnTo>
                    <a:pt x="390" y="325"/>
                  </a:lnTo>
                  <a:lnTo>
                    <a:pt x="62" y="781"/>
                  </a:lnTo>
                  <a:lnTo>
                    <a:pt x="0" y="873"/>
                  </a:lnTo>
                  <a:lnTo>
                    <a:pt x="66" y="993"/>
                  </a:lnTo>
                  <a:close/>
                </a:path>
              </a:pathLst>
            </a:custGeom>
            <a:solidFill>
              <a:srgbClr val="808080"/>
            </a:solidFill>
            <a:ln w="9525">
              <a:noFill/>
              <a:round/>
              <a:headEnd/>
              <a:tailEnd/>
            </a:ln>
          </p:spPr>
          <p:txBody>
            <a:bodyPr/>
            <a:lstStyle/>
            <a:p>
              <a:endParaRPr lang="en-US" dirty="0">
                <a:latin typeface="Arial Unicode MS" pitchFamily="34" charset="-128"/>
              </a:endParaRPr>
            </a:p>
          </p:txBody>
        </p:sp>
        <p:sp>
          <p:nvSpPr>
            <p:cNvPr id="11" name="Freeform 10"/>
            <p:cNvSpPr>
              <a:spLocks/>
            </p:cNvSpPr>
            <p:nvPr/>
          </p:nvSpPr>
          <p:spPr bwMode="auto">
            <a:xfrm>
              <a:off x="118" y="2296"/>
              <a:ext cx="387" cy="100"/>
            </a:xfrm>
            <a:custGeom>
              <a:avLst/>
              <a:gdLst/>
              <a:ahLst/>
              <a:cxnLst>
                <a:cxn ang="0">
                  <a:pos x="1551" y="76"/>
                </a:cxn>
                <a:cxn ang="0">
                  <a:pos x="1392" y="28"/>
                </a:cxn>
                <a:cxn ang="0">
                  <a:pos x="1274" y="7"/>
                </a:cxn>
                <a:cxn ang="0">
                  <a:pos x="1152" y="0"/>
                </a:cxn>
                <a:cxn ang="0">
                  <a:pos x="1054" y="0"/>
                </a:cxn>
                <a:cxn ang="0">
                  <a:pos x="938" y="7"/>
                </a:cxn>
                <a:cxn ang="0">
                  <a:pos x="848" y="20"/>
                </a:cxn>
                <a:cxn ang="0">
                  <a:pos x="723" y="55"/>
                </a:cxn>
                <a:cxn ang="0">
                  <a:pos x="565" y="117"/>
                </a:cxn>
                <a:cxn ang="0">
                  <a:pos x="379" y="185"/>
                </a:cxn>
                <a:cxn ang="0">
                  <a:pos x="235" y="235"/>
                </a:cxn>
                <a:cxn ang="0">
                  <a:pos x="131" y="262"/>
                </a:cxn>
                <a:cxn ang="0">
                  <a:pos x="0" y="289"/>
                </a:cxn>
                <a:cxn ang="0">
                  <a:pos x="0" y="400"/>
                </a:cxn>
                <a:cxn ang="0">
                  <a:pos x="104" y="392"/>
                </a:cxn>
                <a:cxn ang="0">
                  <a:pos x="200" y="365"/>
                </a:cxn>
                <a:cxn ang="0">
                  <a:pos x="338" y="317"/>
                </a:cxn>
                <a:cxn ang="0">
                  <a:pos x="489" y="262"/>
                </a:cxn>
                <a:cxn ang="0">
                  <a:pos x="648" y="200"/>
                </a:cxn>
                <a:cxn ang="0">
                  <a:pos x="827" y="144"/>
                </a:cxn>
                <a:cxn ang="0">
                  <a:pos x="958" y="117"/>
                </a:cxn>
                <a:cxn ang="0">
                  <a:pos x="1069" y="110"/>
                </a:cxn>
                <a:cxn ang="0">
                  <a:pos x="1205" y="111"/>
                </a:cxn>
                <a:cxn ang="0">
                  <a:pos x="1309" y="126"/>
                </a:cxn>
                <a:cxn ang="0">
                  <a:pos x="1434" y="158"/>
                </a:cxn>
                <a:cxn ang="0">
                  <a:pos x="1482" y="179"/>
                </a:cxn>
                <a:cxn ang="0">
                  <a:pos x="1551" y="76"/>
                </a:cxn>
              </a:cxnLst>
              <a:rect l="0" t="0" r="r" b="b"/>
              <a:pathLst>
                <a:path w="1551" h="400">
                  <a:moveTo>
                    <a:pt x="1551" y="76"/>
                  </a:moveTo>
                  <a:lnTo>
                    <a:pt x="1392" y="28"/>
                  </a:lnTo>
                  <a:lnTo>
                    <a:pt x="1274" y="7"/>
                  </a:lnTo>
                  <a:lnTo>
                    <a:pt x="1152" y="0"/>
                  </a:lnTo>
                  <a:lnTo>
                    <a:pt x="1054" y="0"/>
                  </a:lnTo>
                  <a:lnTo>
                    <a:pt x="938" y="7"/>
                  </a:lnTo>
                  <a:lnTo>
                    <a:pt x="848" y="20"/>
                  </a:lnTo>
                  <a:lnTo>
                    <a:pt x="723" y="55"/>
                  </a:lnTo>
                  <a:lnTo>
                    <a:pt x="565" y="117"/>
                  </a:lnTo>
                  <a:lnTo>
                    <a:pt x="379" y="185"/>
                  </a:lnTo>
                  <a:lnTo>
                    <a:pt x="235" y="235"/>
                  </a:lnTo>
                  <a:lnTo>
                    <a:pt x="131" y="262"/>
                  </a:lnTo>
                  <a:lnTo>
                    <a:pt x="0" y="289"/>
                  </a:lnTo>
                  <a:lnTo>
                    <a:pt x="0" y="400"/>
                  </a:lnTo>
                  <a:lnTo>
                    <a:pt x="104" y="392"/>
                  </a:lnTo>
                  <a:lnTo>
                    <a:pt x="200" y="365"/>
                  </a:lnTo>
                  <a:lnTo>
                    <a:pt x="338" y="317"/>
                  </a:lnTo>
                  <a:lnTo>
                    <a:pt x="489" y="262"/>
                  </a:lnTo>
                  <a:lnTo>
                    <a:pt x="648" y="200"/>
                  </a:lnTo>
                  <a:lnTo>
                    <a:pt x="827" y="144"/>
                  </a:lnTo>
                  <a:lnTo>
                    <a:pt x="958" y="117"/>
                  </a:lnTo>
                  <a:lnTo>
                    <a:pt x="1069" y="110"/>
                  </a:lnTo>
                  <a:lnTo>
                    <a:pt x="1205" y="111"/>
                  </a:lnTo>
                  <a:lnTo>
                    <a:pt x="1309" y="126"/>
                  </a:lnTo>
                  <a:lnTo>
                    <a:pt x="1434" y="158"/>
                  </a:lnTo>
                  <a:lnTo>
                    <a:pt x="1482" y="179"/>
                  </a:lnTo>
                  <a:lnTo>
                    <a:pt x="1551" y="76"/>
                  </a:lnTo>
                  <a:close/>
                </a:path>
              </a:pathLst>
            </a:custGeom>
            <a:solidFill>
              <a:srgbClr val="808080"/>
            </a:solidFill>
            <a:ln w="9525">
              <a:noFill/>
              <a:round/>
              <a:headEnd/>
              <a:tailEnd/>
            </a:ln>
          </p:spPr>
          <p:txBody>
            <a:bodyPr/>
            <a:lstStyle/>
            <a:p>
              <a:endParaRPr lang="en-US" dirty="0">
                <a:latin typeface="Arial Unicode MS" pitchFamily="34" charset="-128"/>
              </a:endParaRPr>
            </a:p>
          </p:txBody>
        </p:sp>
        <p:sp>
          <p:nvSpPr>
            <p:cNvPr id="12" name="Freeform 11"/>
            <p:cNvSpPr>
              <a:spLocks/>
            </p:cNvSpPr>
            <p:nvPr/>
          </p:nvSpPr>
          <p:spPr bwMode="auto">
            <a:xfrm>
              <a:off x="543" y="2178"/>
              <a:ext cx="229" cy="87"/>
            </a:xfrm>
            <a:custGeom>
              <a:avLst/>
              <a:gdLst/>
              <a:ahLst/>
              <a:cxnLst>
                <a:cxn ang="0">
                  <a:pos x="917" y="0"/>
                </a:cxn>
                <a:cxn ang="0">
                  <a:pos x="886" y="34"/>
                </a:cxn>
                <a:cxn ang="0">
                  <a:pos x="860" y="63"/>
                </a:cxn>
                <a:cxn ang="0">
                  <a:pos x="837" y="91"/>
                </a:cxn>
                <a:cxn ang="0">
                  <a:pos x="809" y="124"/>
                </a:cxn>
                <a:cxn ang="0">
                  <a:pos x="786" y="154"/>
                </a:cxn>
                <a:cxn ang="0">
                  <a:pos x="765" y="180"/>
                </a:cxn>
                <a:cxn ang="0">
                  <a:pos x="740" y="212"/>
                </a:cxn>
                <a:cxn ang="0">
                  <a:pos x="718" y="240"/>
                </a:cxn>
                <a:cxn ang="0">
                  <a:pos x="697" y="264"/>
                </a:cxn>
                <a:cxn ang="0">
                  <a:pos x="681" y="289"/>
                </a:cxn>
                <a:cxn ang="0">
                  <a:pos x="664" y="287"/>
                </a:cxn>
                <a:cxn ang="0">
                  <a:pos x="636" y="286"/>
                </a:cxn>
                <a:cxn ang="0">
                  <a:pos x="597" y="283"/>
                </a:cxn>
                <a:cxn ang="0">
                  <a:pos x="561" y="282"/>
                </a:cxn>
                <a:cxn ang="0">
                  <a:pos x="524" y="282"/>
                </a:cxn>
                <a:cxn ang="0">
                  <a:pos x="478" y="283"/>
                </a:cxn>
                <a:cxn ang="0">
                  <a:pos x="436" y="285"/>
                </a:cxn>
                <a:cxn ang="0">
                  <a:pos x="388" y="288"/>
                </a:cxn>
                <a:cxn ang="0">
                  <a:pos x="351" y="292"/>
                </a:cxn>
                <a:cxn ang="0">
                  <a:pos x="311" y="298"/>
                </a:cxn>
                <a:cxn ang="0">
                  <a:pos x="270" y="303"/>
                </a:cxn>
                <a:cxn ang="0">
                  <a:pos x="230" y="309"/>
                </a:cxn>
                <a:cxn ang="0">
                  <a:pos x="178" y="317"/>
                </a:cxn>
                <a:cxn ang="0">
                  <a:pos x="138" y="323"/>
                </a:cxn>
                <a:cxn ang="0">
                  <a:pos x="91" y="330"/>
                </a:cxn>
                <a:cxn ang="0">
                  <a:pos x="0" y="348"/>
                </a:cxn>
                <a:cxn ang="0">
                  <a:pos x="215" y="123"/>
                </a:cxn>
                <a:cxn ang="0">
                  <a:pos x="234" y="109"/>
                </a:cxn>
                <a:cxn ang="0">
                  <a:pos x="253" y="96"/>
                </a:cxn>
                <a:cxn ang="0">
                  <a:pos x="276" y="84"/>
                </a:cxn>
                <a:cxn ang="0">
                  <a:pos x="291" y="77"/>
                </a:cxn>
                <a:cxn ang="0">
                  <a:pos x="333" y="66"/>
                </a:cxn>
                <a:cxn ang="0">
                  <a:pos x="374" y="56"/>
                </a:cxn>
                <a:cxn ang="0">
                  <a:pos x="430" y="46"/>
                </a:cxn>
                <a:cxn ang="0">
                  <a:pos x="507" y="32"/>
                </a:cxn>
                <a:cxn ang="0">
                  <a:pos x="623" y="15"/>
                </a:cxn>
                <a:cxn ang="0">
                  <a:pos x="725" y="5"/>
                </a:cxn>
                <a:cxn ang="0">
                  <a:pos x="834" y="0"/>
                </a:cxn>
                <a:cxn ang="0">
                  <a:pos x="917" y="0"/>
                </a:cxn>
              </a:cxnLst>
              <a:rect l="0" t="0" r="r" b="b"/>
              <a:pathLst>
                <a:path w="917" h="348">
                  <a:moveTo>
                    <a:pt x="917" y="0"/>
                  </a:moveTo>
                  <a:lnTo>
                    <a:pt x="886" y="34"/>
                  </a:lnTo>
                  <a:lnTo>
                    <a:pt x="860" y="63"/>
                  </a:lnTo>
                  <a:lnTo>
                    <a:pt x="837" y="91"/>
                  </a:lnTo>
                  <a:lnTo>
                    <a:pt x="809" y="124"/>
                  </a:lnTo>
                  <a:lnTo>
                    <a:pt x="786" y="154"/>
                  </a:lnTo>
                  <a:lnTo>
                    <a:pt x="765" y="180"/>
                  </a:lnTo>
                  <a:lnTo>
                    <a:pt x="740" y="212"/>
                  </a:lnTo>
                  <a:lnTo>
                    <a:pt x="718" y="240"/>
                  </a:lnTo>
                  <a:lnTo>
                    <a:pt x="697" y="264"/>
                  </a:lnTo>
                  <a:lnTo>
                    <a:pt x="681" y="289"/>
                  </a:lnTo>
                  <a:lnTo>
                    <a:pt x="664" y="287"/>
                  </a:lnTo>
                  <a:lnTo>
                    <a:pt x="636" y="286"/>
                  </a:lnTo>
                  <a:lnTo>
                    <a:pt x="597" y="283"/>
                  </a:lnTo>
                  <a:lnTo>
                    <a:pt x="561" y="282"/>
                  </a:lnTo>
                  <a:lnTo>
                    <a:pt x="524" y="282"/>
                  </a:lnTo>
                  <a:lnTo>
                    <a:pt x="478" y="283"/>
                  </a:lnTo>
                  <a:lnTo>
                    <a:pt x="436" y="285"/>
                  </a:lnTo>
                  <a:lnTo>
                    <a:pt x="388" y="288"/>
                  </a:lnTo>
                  <a:lnTo>
                    <a:pt x="351" y="292"/>
                  </a:lnTo>
                  <a:lnTo>
                    <a:pt x="311" y="298"/>
                  </a:lnTo>
                  <a:lnTo>
                    <a:pt x="270" y="303"/>
                  </a:lnTo>
                  <a:lnTo>
                    <a:pt x="230" y="309"/>
                  </a:lnTo>
                  <a:lnTo>
                    <a:pt x="178" y="317"/>
                  </a:lnTo>
                  <a:lnTo>
                    <a:pt x="138" y="323"/>
                  </a:lnTo>
                  <a:lnTo>
                    <a:pt x="91" y="330"/>
                  </a:lnTo>
                  <a:lnTo>
                    <a:pt x="0" y="348"/>
                  </a:lnTo>
                  <a:lnTo>
                    <a:pt x="215" y="123"/>
                  </a:lnTo>
                  <a:lnTo>
                    <a:pt x="234" y="109"/>
                  </a:lnTo>
                  <a:lnTo>
                    <a:pt x="253" y="96"/>
                  </a:lnTo>
                  <a:lnTo>
                    <a:pt x="276" y="84"/>
                  </a:lnTo>
                  <a:lnTo>
                    <a:pt x="291" y="77"/>
                  </a:lnTo>
                  <a:lnTo>
                    <a:pt x="333" y="66"/>
                  </a:lnTo>
                  <a:lnTo>
                    <a:pt x="374" y="56"/>
                  </a:lnTo>
                  <a:lnTo>
                    <a:pt x="430" y="46"/>
                  </a:lnTo>
                  <a:lnTo>
                    <a:pt x="507" y="32"/>
                  </a:lnTo>
                  <a:lnTo>
                    <a:pt x="623" y="15"/>
                  </a:lnTo>
                  <a:lnTo>
                    <a:pt x="725" y="5"/>
                  </a:lnTo>
                  <a:lnTo>
                    <a:pt x="834" y="0"/>
                  </a:lnTo>
                  <a:lnTo>
                    <a:pt x="917" y="0"/>
                  </a:lnTo>
                  <a:close/>
                </a:path>
              </a:pathLst>
            </a:custGeom>
            <a:solidFill>
              <a:srgbClr val="E0E0E0"/>
            </a:solidFill>
            <a:ln w="9525">
              <a:noFill/>
              <a:round/>
              <a:headEnd/>
              <a:tailEnd/>
            </a:ln>
          </p:spPr>
          <p:txBody>
            <a:bodyPr/>
            <a:lstStyle/>
            <a:p>
              <a:endParaRPr lang="en-US" dirty="0">
                <a:latin typeface="Arial Unicode MS" pitchFamily="34" charset="-128"/>
              </a:endParaRPr>
            </a:p>
          </p:txBody>
        </p:sp>
        <p:sp>
          <p:nvSpPr>
            <p:cNvPr id="13" name="Freeform 12"/>
            <p:cNvSpPr>
              <a:spLocks/>
            </p:cNvSpPr>
            <p:nvPr/>
          </p:nvSpPr>
          <p:spPr bwMode="auto">
            <a:xfrm>
              <a:off x="623" y="2351"/>
              <a:ext cx="644" cy="189"/>
            </a:xfrm>
            <a:custGeom>
              <a:avLst/>
              <a:gdLst/>
              <a:ahLst/>
              <a:cxnLst>
                <a:cxn ang="0">
                  <a:pos x="19" y="131"/>
                </a:cxn>
                <a:cxn ang="0">
                  <a:pos x="5" y="172"/>
                </a:cxn>
                <a:cxn ang="0">
                  <a:pos x="0" y="206"/>
                </a:cxn>
                <a:cxn ang="0">
                  <a:pos x="3" y="256"/>
                </a:cxn>
                <a:cxn ang="0">
                  <a:pos x="8" y="306"/>
                </a:cxn>
                <a:cxn ang="0">
                  <a:pos x="51" y="304"/>
                </a:cxn>
                <a:cxn ang="0">
                  <a:pos x="94" y="304"/>
                </a:cxn>
                <a:cxn ang="0">
                  <a:pos x="136" y="303"/>
                </a:cxn>
                <a:cxn ang="0">
                  <a:pos x="234" y="312"/>
                </a:cxn>
                <a:cxn ang="0">
                  <a:pos x="370" y="329"/>
                </a:cxn>
                <a:cxn ang="0">
                  <a:pos x="497" y="352"/>
                </a:cxn>
                <a:cxn ang="0">
                  <a:pos x="611" y="373"/>
                </a:cxn>
                <a:cxn ang="0">
                  <a:pos x="723" y="396"/>
                </a:cxn>
                <a:cxn ang="0">
                  <a:pos x="845" y="420"/>
                </a:cxn>
                <a:cxn ang="0">
                  <a:pos x="1049" y="466"/>
                </a:cxn>
                <a:cxn ang="0">
                  <a:pos x="1221" y="524"/>
                </a:cxn>
                <a:cxn ang="0">
                  <a:pos x="1373" y="585"/>
                </a:cxn>
                <a:cxn ang="0">
                  <a:pos x="1490" y="632"/>
                </a:cxn>
                <a:cxn ang="0">
                  <a:pos x="1589" y="669"/>
                </a:cxn>
                <a:cxn ang="0">
                  <a:pos x="1696" y="704"/>
                </a:cxn>
                <a:cxn ang="0">
                  <a:pos x="1857" y="743"/>
                </a:cxn>
                <a:cxn ang="0">
                  <a:pos x="2001" y="758"/>
                </a:cxn>
                <a:cxn ang="0">
                  <a:pos x="2145" y="753"/>
                </a:cxn>
                <a:cxn ang="0">
                  <a:pos x="2218" y="743"/>
                </a:cxn>
                <a:cxn ang="0">
                  <a:pos x="2293" y="722"/>
                </a:cxn>
                <a:cxn ang="0">
                  <a:pos x="2368" y="694"/>
                </a:cxn>
                <a:cxn ang="0">
                  <a:pos x="2433" y="660"/>
                </a:cxn>
                <a:cxn ang="0">
                  <a:pos x="2507" y="610"/>
                </a:cxn>
                <a:cxn ang="0">
                  <a:pos x="2535" y="575"/>
                </a:cxn>
                <a:cxn ang="0">
                  <a:pos x="2555" y="534"/>
                </a:cxn>
                <a:cxn ang="0">
                  <a:pos x="2568" y="482"/>
                </a:cxn>
                <a:cxn ang="0">
                  <a:pos x="2578" y="407"/>
                </a:cxn>
                <a:cxn ang="0">
                  <a:pos x="2578" y="303"/>
                </a:cxn>
                <a:cxn ang="0">
                  <a:pos x="2570" y="201"/>
                </a:cxn>
                <a:cxn ang="0">
                  <a:pos x="2544" y="101"/>
                </a:cxn>
                <a:cxn ang="0">
                  <a:pos x="2495" y="0"/>
                </a:cxn>
                <a:cxn ang="0">
                  <a:pos x="37" y="109"/>
                </a:cxn>
              </a:cxnLst>
              <a:rect l="0" t="0" r="r" b="b"/>
              <a:pathLst>
                <a:path w="2578" h="758">
                  <a:moveTo>
                    <a:pt x="37" y="109"/>
                  </a:moveTo>
                  <a:lnTo>
                    <a:pt x="19" y="131"/>
                  </a:lnTo>
                  <a:lnTo>
                    <a:pt x="11" y="150"/>
                  </a:lnTo>
                  <a:lnTo>
                    <a:pt x="5" y="172"/>
                  </a:lnTo>
                  <a:lnTo>
                    <a:pt x="2" y="190"/>
                  </a:lnTo>
                  <a:lnTo>
                    <a:pt x="0" y="206"/>
                  </a:lnTo>
                  <a:lnTo>
                    <a:pt x="0" y="229"/>
                  </a:lnTo>
                  <a:lnTo>
                    <a:pt x="3" y="256"/>
                  </a:lnTo>
                  <a:lnTo>
                    <a:pt x="5" y="283"/>
                  </a:lnTo>
                  <a:lnTo>
                    <a:pt x="8" y="306"/>
                  </a:lnTo>
                  <a:lnTo>
                    <a:pt x="28" y="305"/>
                  </a:lnTo>
                  <a:lnTo>
                    <a:pt x="51" y="304"/>
                  </a:lnTo>
                  <a:lnTo>
                    <a:pt x="74" y="304"/>
                  </a:lnTo>
                  <a:lnTo>
                    <a:pt x="94" y="304"/>
                  </a:lnTo>
                  <a:lnTo>
                    <a:pt x="116" y="303"/>
                  </a:lnTo>
                  <a:lnTo>
                    <a:pt x="136" y="303"/>
                  </a:lnTo>
                  <a:lnTo>
                    <a:pt x="169" y="305"/>
                  </a:lnTo>
                  <a:lnTo>
                    <a:pt x="234" y="312"/>
                  </a:lnTo>
                  <a:lnTo>
                    <a:pt x="305" y="320"/>
                  </a:lnTo>
                  <a:lnTo>
                    <a:pt x="370" y="329"/>
                  </a:lnTo>
                  <a:lnTo>
                    <a:pt x="443" y="341"/>
                  </a:lnTo>
                  <a:lnTo>
                    <a:pt x="497" y="352"/>
                  </a:lnTo>
                  <a:lnTo>
                    <a:pt x="553" y="362"/>
                  </a:lnTo>
                  <a:lnTo>
                    <a:pt x="611" y="373"/>
                  </a:lnTo>
                  <a:lnTo>
                    <a:pt x="659" y="383"/>
                  </a:lnTo>
                  <a:lnTo>
                    <a:pt x="723" y="396"/>
                  </a:lnTo>
                  <a:lnTo>
                    <a:pt x="778" y="407"/>
                  </a:lnTo>
                  <a:lnTo>
                    <a:pt x="845" y="420"/>
                  </a:lnTo>
                  <a:lnTo>
                    <a:pt x="946" y="441"/>
                  </a:lnTo>
                  <a:lnTo>
                    <a:pt x="1049" y="466"/>
                  </a:lnTo>
                  <a:lnTo>
                    <a:pt x="1138" y="495"/>
                  </a:lnTo>
                  <a:lnTo>
                    <a:pt x="1221" y="524"/>
                  </a:lnTo>
                  <a:lnTo>
                    <a:pt x="1308" y="560"/>
                  </a:lnTo>
                  <a:lnTo>
                    <a:pt x="1373" y="585"/>
                  </a:lnTo>
                  <a:lnTo>
                    <a:pt x="1430" y="609"/>
                  </a:lnTo>
                  <a:lnTo>
                    <a:pt x="1490" y="632"/>
                  </a:lnTo>
                  <a:lnTo>
                    <a:pt x="1544" y="652"/>
                  </a:lnTo>
                  <a:lnTo>
                    <a:pt x="1589" y="669"/>
                  </a:lnTo>
                  <a:lnTo>
                    <a:pt x="1619" y="678"/>
                  </a:lnTo>
                  <a:lnTo>
                    <a:pt x="1696" y="704"/>
                  </a:lnTo>
                  <a:lnTo>
                    <a:pt x="1779" y="725"/>
                  </a:lnTo>
                  <a:lnTo>
                    <a:pt x="1857" y="743"/>
                  </a:lnTo>
                  <a:lnTo>
                    <a:pt x="1927" y="753"/>
                  </a:lnTo>
                  <a:lnTo>
                    <a:pt x="2001" y="758"/>
                  </a:lnTo>
                  <a:lnTo>
                    <a:pt x="2065" y="758"/>
                  </a:lnTo>
                  <a:lnTo>
                    <a:pt x="2145" y="753"/>
                  </a:lnTo>
                  <a:lnTo>
                    <a:pt x="2180" y="749"/>
                  </a:lnTo>
                  <a:lnTo>
                    <a:pt x="2218" y="743"/>
                  </a:lnTo>
                  <a:lnTo>
                    <a:pt x="2256" y="734"/>
                  </a:lnTo>
                  <a:lnTo>
                    <a:pt x="2293" y="722"/>
                  </a:lnTo>
                  <a:lnTo>
                    <a:pt x="2331" y="708"/>
                  </a:lnTo>
                  <a:lnTo>
                    <a:pt x="2368" y="694"/>
                  </a:lnTo>
                  <a:lnTo>
                    <a:pt x="2406" y="675"/>
                  </a:lnTo>
                  <a:lnTo>
                    <a:pt x="2433" y="660"/>
                  </a:lnTo>
                  <a:lnTo>
                    <a:pt x="2479" y="632"/>
                  </a:lnTo>
                  <a:lnTo>
                    <a:pt x="2507" y="610"/>
                  </a:lnTo>
                  <a:lnTo>
                    <a:pt x="2522" y="593"/>
                  </a:lnTo>
                  <a:lnTo>
                    <a:pt x="2535" y="575"/>
                  </a:lnTo>
                  <a:lnTo>
                    <a:pt x="2544" y="560"/>
                  </a:lnTo>
                  <a:lnTo>
                    <a:pt x="2555" y="534"/>
                  </a:lnTo>
                  <a:lnTo>
                    <a:pt x="2564" y="506"/>
                  </a:lnTo>
                  <a:lnTo>
                    <a:pt x="2568" y="482"/>
                  </a:lnTo>
                  <a:lnTo>
                    <a:pt x="2572" y="458"/>
                  </a:lnTo>
                  <a:lnTo>
                    <a:pt x="2578" y="407"/>
                  </a:lnTo>
                  <a:lnTo>
                    <a:pt x="2578" y="350"/>
                  </a:lnTo>
                  <a:lnTo>
                    <a:pt x="2578" y="303"/>
                  </a:lnTo>
                  <a:lnTo>
                    <a:pt x="2576" y="246"/>
                  </a:lnTo>
                  <a:lnTo>
                    <a:pt x="2570" y="201"/>
                  </a:lnTo>
                  <a:lnTo>
                    <a:pt x="2559" y="153"/>
                  </a:lnTo>
                  <a:lnTo>
                    <a:pt x="2544" y="101"/>
                  </a:lnTo>
                  <a:lnTo>
                    <a:pt x="2531" y="65"/>
                  </a:lnTo>
                  <a:lnTo>
                    <a:pt x="2495" y="0"/>
                  </a:lnTo>
                  <a:lnTo>
                    <a:pt x="145" y="31"/>
                  </a:lnTo>
                  <a:lnTo>
                    <a:pt x="37" y="109"/>
                  </a:lnTo>
                  <a:close/>
                </a:path>
              </a:pathLst>
            </a:custGeom>
            <a:solidFill>
              <a:srgbClr val="E0E0E0"/>
            </a:solidFill>
            <a:ln w="9525">
              <a:noFill/>
              <a:round/>
              <a:headEnd/>
              <a:tailEnd/>
            </a:ln>
          </p:spPr>
          <p:txBody>
            <a:bodyPr/>
            <a:lstStyle/>
            <a:p>
              <a:endParaRPr lang="en-US" dirty="0">
                <a:latin typeface="Arial Unicode MS" pitchFamily="34" charset="-128"/>
              </a:endParaRPr>
            </a:p>
          </p:txBody>
        </p:sp>
        <p:sp>
          <p:nvSpPr>
            <p:cNvPr id="14" name="Freeform 13"/>
            <p:cNvSpPr>
              <a:spLocks/>
            </p:cNvSpPr>
            <p:nvPr/>
          </p:nvSpPr>
          <p:spPr bwMode="auto">
            <a:xfrm>
              <a:off x="450" y="2381"/>
              <a:ext cx="176" cy="61"/>
            </a:xfrm>
            <a:custGeom>
              <a:avLst/>
              <a:gdLst/>
              <a:ahLst/>
              <a:cxnLst>
                <a:cxn ang="0">
                  <a:pos x="27" y="15"/>
                </a:cxn>
                <a:cxn ang="0">
                  <a:pos x="16" y="42"/>
                </a:cxn>
                <a:cxn ang="0">
                  <a:pos x="8" y="71"/>
                </a:cxn>
                <a:cxn ang="0">
                  <a:pos x="3" y="99"/>
                </a:cxn>
                <a:cxn ang="0">
                  <a:pos x="0" y="126"/>
                </a:cxn>
                <a:cxn ang="0">
                  <a:pos x="0" y="153"/>
                </a:cxn>
                <a:cxn ang="0">
                  <a:pos x="0" y="174"/>
                </a:cxn>
                <a:cxn ang="0">
                  <a:pos x="5" y="200"/>
                </a:cxn>
                <a:cxn ang="0">
                  <a:pos x="13" y="217"/>
                </a:cxn>
                <a:cxn ang="0">
                  <a:pos x="21" y="227"/>
                </a:cxn>
                <a:cxn ang="0">
                  <a:pos x="32" y="235"/>
                </a:cxn>
                <a:cxn ang="0">
                  <a:pos x="43" y="241"/>
                </a:cxn>
                <a:cxn ang="0">
                  <a:pos x="60" y="245"/>
                </a:cxn>
                <a:cxn ang="0">
                  <a:pos x="87" y="245"/>
                </a:cxn>
                <a:cxn ang="0">
                  <a:pos x="129" y="236"/>
                </a:cxn>
                <a:cxn ang="0">
                  <a:pos x="173" y="229"/>
                </a:cxn>
                <a:cxn ang="0">
                  <a:pos x="228" y="219"/>
                </a:cxn>
                <a:cxn ang="0">
                  <a:pos x="283" y="211"/>
                </a:cxn>
                <a:cxn ang="0">
                  <a:pos x="327" y="206"/>
                </a:cxn>
                <a:cxn ang="0">
                  <a:pos x="372" y="201"/>
                </a:cxn>
                <a:cxn ang="0">
                  <a:pos x="424" y="196"/>
                </a:cxn>
                <a:cxn ang="0">
                  <a:pos x="472" y="193"/>
                </a:cxn>
                <a:cxn ang="0">
                  <a:pos x="518" y="189"/>
                </a:cxn>
                <a:cxn ang="0">
                  <a:pos x="563" y="187"/>
                </a:cxn>
                <a:cxn ang="0">
                  <a:pos x="588" y="186"/>
                </a:cxn>
                <a:cxn ang="0">
                  <a:pos x="610" y="185"/>
                </a:cxn>
                <a:cxn ang="0">
                  <a:pos x="630" y="184"/>
                </a:cxn>
                <a:cxn ang="0">
                  <a:pos x="655" y="184"/>
                </a:cxn>
                <a:cxn ang="0">
                  <a:pos x="684" y="184"/>
                </a:cxn>
                <a:cxn ang="0">
                  <a:pos x="681" y="159"/>
                </a:cxn>
                <a:cxn ang="0">
                  <a:pos x="677" y="125"/>
                </a:cxn>
                <a:cxn ang="0">
                  <a:pos x="676" y="103"/>
                </a:cxn>
                <a:cxn ang="0">
                  <a:pos x="676" y="80"/>
                </a:cxn>
                <a:cxn ang="0">
                  <a:pos x="676" y="60"/>
                </a:cxn>
                <a:cxn ang="0">
                  <a:pos x="679" y="41"/>
                </a:cxn>
                <a:cxn ang="0">
                  <a:pos x="688" y="21"/>
                </a:cxn>
                <a:cxn ang="0">
                  <a:pos x="701" y="0"/>
                </a:cxn>
                <a:cxn ang="0">
                  <a:pos x="27" y="15"/>
                </a:cxn>
              </a:cxnLst>
              <a:rect l="0" t="0" r="r" b="b"/>
              <a:pathLst>
                <a:path w="701" h="245">
                  <a:moveTo>
                    <a:pt x="27" y="15"/>
                  </a:moveTo>
                  <a:lnTo>
                    <a:pt x="16" y="42"/>
                  </a:lnTo>
                  <a:lnTo>
                    <a:pt x="8" y="71"/>
                  </a:lnTo>
                  <a:lnTo>
                    <a:pt x="3" y="99"/>
                  </a:lnTo>
                  <a:lnTo>
                    <a:pt x="0" y="126"/>
                  </a:lnTo>
                  <a:lnTo>
                    <a:pt x="0" y="153"/>
                  </a:lnTo>
                  <a:lnTo>
                    <a:pt x="0" y="174"/>
                  </a:lnTo>
                  <a:lnTo>
                    <a:pt x="5" y="200"/>
                  </a:lnTo>
                  <a:lnTo>
                    <a:pt x="13" y="217"/>
                  </a:lnTo>
                  <a:lnTo>
                    <a:pt x="21" y="227"/>
                  </a:lnTo>
                  <a:lnTo>
                    <a:pt x="32" y="235"/>
                  </a:lnTo>
                  <a:lnTo>
                    <a:pt x="43" y="241"/>
                  </a:lnTo>
                  <a:lnTo>
                    <a:pt x="60" y="245"/>
                  </a:lnTo>
                  <a:lnTo>
                    <a:pt x="87" y="245"/>
                  </a:lnTo>
                  <a:lnTo>
                    <a:pt x="129" y="236"/>
                  </a:lnTo>
                  <a:lnTo>
                    <a:pt x="173" y="229"/>
                  </a:lnTo>
                  <a:lnTo>
                    <a:pt x="228" y="219"/>
                  </a:lnTo>
                  <a:lnTo>
                    <a:pt x="283" y="211"/>
                  </a:lnTo>
                  <a:lnTo>
                    <a:pt x="327" y="206"/>
                  </a:lnTo>
                  <a:lnTo>
                    <a:pt x="372" y="201"/>
                  </a:lnTo>
                  <a:lnTo>
                    <a:pt x="424" y="196"/>
                  </a:lnTo>
                  <a:lnTo>
                    <a:pt x="472" y="193"/>
                  </a:lnTo>
                  <a:lnTo>
                    <a:pt x="518" y="189"/>
                  </a:lnTo>
                  <a:lnTo>
                    <a:pt x="563" y="187"/>
                  </a:lnTo>
                  <a:lnTo>
                    <a:pt x="588" y="186"/>
                  </a:lnTo>
                  <a:lnTo>
                    <a:pt x="610" y="185"/>
                  </a:lnTo>
                  <a:lnTo>
                    <a:pt x="630" y="184"/>
                  </a:lnTo>
                  <a:lnTo>
                    <a:pt x="655" y="184"/>
                  </a:lnTo>
                  <a:lnTo>
                    <a:pt x="684" y="184"/>
                  </a:lnTo>
                  <a:lnTo>
                    <a:pt x="681" y="159"/>
                  </a:lnTo>
                  <a:lnTo>
                    <a:pt x="677" y="125"/>
                  </a:lnTo>
                  <a:lnTo>
                    <a:pt x="676" y="103"/>
                  </a:lnTo>
                  <a:lnTo>
                    <a:pt x="676" y="80"/>
                  </a:lnTo>
                  <a:lnTo>
                    <a:pt x="676" y="60"/>
                  </a:lnTo>
                  <a:lnTo>
                    <a:pt x="679" y="41"/>
                  </a:lnTo>
                  <a:lnTo>
                    <a:pt x="688" y="21"/>
                  </a:lnTo>
                  <a:lnTo>
                    <a:pt x="701" y="0"/>
                  </a:lnTo>
                  <a:lnTo>
                    <a:pt x="27" y="15"/>
                  </a:lnTo>
                  <a:close/>
                </a:path>
              </a:pathLst>
            </a:custGeom>
            <a:solidFill>
              <a:srgbClr val="E0E0E0"/>
            </a:solidFill>
            <a:ln w="9525">
              <a:noFill/>
              <a:round/>
              <a:headEnd/>
              <a:tailEnd/>
            </a:ln>
          </p:spPr>
          <p:txBody>
            <a:bodyPr/>
            <a:lstStyle/>
            <a:p>
              <a:endParaRPr lang="en-US" dirty="0">
                <a:latin typeface="Arial Unicode MS" pitchFamily="34" charset="-128"/>
              </a:endParaRPr>
            </a:p>
          </p:txBody>
        </p:sp>
        <p:sp>
          <p:nvSpPr>
            <p:cNvPr id="15" name="Freeform 14"/>
            <p:cNvSpPr>
              <a:spLocks/>
            </p:cNvSpPr>
            <p:nvPr/>
          </p:nvSpPr>
          <p:spPr bwMode="auto">
            <a:xfrm>
              <a:off x="451" y="2381"/>
              <a:ext cx="175" cy="32"/>
            </a:xfrm>
            <a:custGeom>
              <a:avLst/>
              <a:gdLst/>
              <a:ahLst/>
              <a:cxnLst>
                <a:cxn ang="0">
                  <a:pos x="22" y="17"/>
                </a:cxn>
                <a:cxn ang="0">
                  <a:pos x="18" y="25"/>
                </a:cxn>
                <a:cxn ang="0">
                  <a:pos x="12" y="37"/>
                </a:cxn>
                <a:cxn ang="0">
                  <a:pos x="8" y="51"/>
                </a:cxn>
                <a:cxn ang="0">
                  <a:pos x="4" y="66"/>
                </a:cxn>
                <a:cxn ang="0">
                  <a:pos x="1" y="79"/>
                </a:cxn>
                <a:cxn ang="0">
                  <a:pos x="0" y="90"/>
                </a:cxn>
                <a:cxn ang="0">
                  <a:pos x="8" y="104"/>
                </a:cxn>
                <a:cxn ang="0">
                  <a:pos x="16" y="113"/>
                </a:cxn>
                <a:cxn ang="0">
                  <a:pos x="34" y="123"/>
                </a:cxn>
                <a:cxn ang="0">
                  <a:pos x="60" y="127"/>
                </a:cxn>
                <a:cxn ang="0">
                  <a:pos x="90" y="127"/>
                </a:cxn>
                <a:cxn ang="0">
                  <a:pos x="130" y="124"/>
                </a:cxn>
                <a:cxn ang="0">
                  <a:pos x="175" y="120"/>
                </a:cxn>
                <a:cxn ang="0">
                  <a:pos x="230" y="113"/>
                </a:cxn>
                <a:cxn ang="0">
                  <a:pos x="285" y="106"/>
                </a:cxn>
                <a:cxn ang="0">
                  <a:pos x="337" y="101"/>
                </a:cxn>
                <a:cxn ang="0">
                  <a:pos x="384" y="96"/>
                </a:cxn>
                <a:cxn ang="0">
                  <a:pos x="432" y="91"/>
                </a:cxn>
                <a:cxn ang="0">
                  <a:pos x="481" y="87"/>
                </a:cxn>
                <a:cxn ang="0">
                  <a:pos x="524" y="81"/>
                </a:cxn>
                <a:cxn ang="0">
                  <a:pos x="561" y="76"/>
                </a:cxn>
                <a:cxn ang="0">
                  <a:pos x="587" y="74"/>
                </a:cxn>
                <a:cxn ang="0">
                  <a:pos x="611" y="70"/>
                </a:cxn>
                <a:cxn ang="0">
                  <a:pos x="636" y="68"/>
                </a:cxn>
                <a:cxn ang="0">
                  <a:pos x="654" y="66"/>
                </a:cxn>
                <a:cxn ang="0">
                  <a:pos x="672" y="66"/>
                </a:cxn>
                <a:cxn ang="0">
                  <a:pos x="674" y="53"/>
                </a:cxn>
                <a:cxn ang="0">
                  <a:pos x="678" y="41"/>
                </a:cxn>
                <a:cxn ang="0">
                  <a:pos x="682" y="29"/>
                </a:cxn>
                <a:cxn ang="0">
                  <a:pos x="697" y="0"/>
                </a:cxn>
                <a:cxn ang="0">
                  <a:pos x="22" y="17"/>
                </a:cxn>
              </a:cxnLst>
              <a:rect l="0" t="0" r="r" b="b"/>
              <a:pathLst>
                <a:path w="697" h="127">
                  <a:moveTo>
                    <a:pt x="22" y="17"/>
                  </a:moveTo>
                  <a:lnTo>
                    <a:pt x="18" y="25"/>
                  </a:lnTo>
                  <a:lnTo>
                    <a:pt x="12" y="37"/>
                  </a:lnTo>
                  <a:lnTo>
                    <a:pt x="8" y="51"/>
                  </a:lnTo>
                  <a:lnTo>
                    <a:pt x="4" y="66"/>
                  </a:lnTo>
                  <a:lnTo>
                    <a:pt x="1" y="79"/>
                  </a:lnTo>
                  <a:lnTo>
                    <a:pt x="0" y="90"/>
                  </a:lnTo>
                  <a:lnTo>
                    <a:pt x="8" y="104"/>
                  </a:lnTo>
                  <a:lnTo>
                    <a:pt x="16" y="113"/>
                  </a:lnTo>
                  <a:lnTo>
                    <a:pt x="34" y="123"/>
                  </a:lnTo>
                  <a:lnTo>
                    <a:pt x="60" y="127"/>
                  </a:lnTo>
                  <a:lnTo>
                    <a:pt x="90" y="127"/>
                  </a:lnTo>
                  <a:lnTo>
                    <a:pt x="130" y="124"/>
                  </a:lnTo>
                  <a:lnTo>
                    <a:pt x="175" y="120"/>
                  </a:lnTo>
                  <a:lnTo>
                    <a:pt x="230" y="113"/>
                  </a:lnTo>
                  <a:lnTo>
                    <a:pt x="285" y="106"/>
                  </a:lnTo>
                  <a:lnTo>
                    <a:pt x="337" y="101"/>
                  </a:lnTo>
                  <a:lnTo>
                    <a:pt x="384" y="96"/>
                  </a:lnTo>
                  <a:lnTo>
                    <a:pt x="432" y="91"/>
                  </a:lnTo>
                  <a:lnTo>
                    <a:pt x="481" y="87"/>
                  </a:lnTo>
                  <a:lnTo>
                    <a:pt x="524" y="81"/>
                  </a:lnTo>
                  <a:lnTo>
                    <a:pt x="561" y="76"/>
                  </a:lnTo>
                  <a:lnTo>
                    <a:pt x="587" y="74"/>
                  </a:lnTo>
                  <a:lnTo>
                    <a:pt x="611" y="70"/>
                  </a:lnTo>
                  <a:lnTo>
                    <a:pt x="636" y="68"/>
                  </a:lnTo>
                  <a:lnTo>
                    <a:pt x="654" y="66"/>
                  </a:lnTo>
                  <a:lnTo>
                    <a:pt x="672" y="66"/>
                  </a:lnTo>
                  <a:lnTo>
                    <a:pt x="674" y="53"/>
                  </a:lnTo>
                  <a:lnTo>
                    <a:pt x="678" y="41"/>
                  </a:lnTo>
                  <a:lnTo>
                    <a:pt x="682" y="29"/>
                  </a:lnTo>
                  <a:lnTo>
                    <a:pt x="697" y="0"/>
                  </a:lnTo>
                  <a:lnTo>
                    <a:pt x="22" y="17"/>
                  </a:lnTo>
                  <a:close/>
                </a:path>
              </a:pathLst>
            </a:custGeom>
            <a:solidFill>
              <a:srgbClr val="FFFFFF"/>
            </a:solidFill>
            <a:ln w="9525">
              <a:noFill/>
              <a:round/>
              <a:headEnd/>
              <a:tailEnd/>
            </a:ln>
          </p:spPr>
          <p:txBody>
            <a:bodyPr/>
            <a:lstStyle/>
            <a:p>
              <a:endParaRPr lang="en-US" dirty="0">
                <a:latin typeface="Arial Unicode MS" pitchFamily="34" charset="-128"/>
              </a:endParaRPr>
            </a:p>
          </p:txBody>
        </p:sp>
        <p:sp>
          <p:nvSpPr>
            <p:cNvPr id="16" name="Freeform 15"/>
            <p:cNvSpPr>
              <a:spLocks/>
            </p:cNvSpPr>
            <p:nvPr/>
          </p:nvSpPr>
          <p:spPr bwMode="auto">
            <a:xfrm>
              <a:off x="456" y="2252"/>
              <a:ext cx="255" cy="144"/>
            </a:xfrm>
            <a:custGeom>
              <a:avLst/>
              <a:gdLst/>
              <a:ahLst/>
              <a:cxnLst>
                <a:cxn ang="0">
                  <a:pos x="1020" y="7"/>
                </a:cxn>
                <a:cxn ang="0">
                  <a:pos x="762" y="384"/>
                </a:cxn>
                <a:cxn ang="0">
                  <a:pos x="746" y="410"/>
                </a:cxn>
                <a:cxn ang="0">
                  <a:pos x="730" y="436"/>
                </a:cxn>
                <a:cxn ang="0">
                  <a:pos x="711" y="465"/>
                </a:cxn>
                <a:cxn ang="0">
                  <a:pos x="691" y="496"/>
                </a:cxn>
                <a:cxn ang="0">
                  <a:pos x="680" y="513"/>
                </a:cxn>
                <a:cxn ang="0">
                  <a:pos x="675" y="523"/>
                </a:cxn>
                <a:cxn ang="0">
                  <a:pos x="631" y="526"/>
                </a:cxn>
                <a:cxn ang="0">
                  <a:pos x="591" y="530"/>
                </a:cxn>
                <a:cxn ang="0">
                  <a:pos x="550" y="534"/>
                </a:cxn>
                <a:cxn ang="0">
                  <a:pos x="505" y="539"/>
                </a:cxn>
                <a:cxn ang="0">
                  <a:pos x="450" y="545"/>
                </a:cxn>
                <a:cxn ang="0">
                  <a:pos x="396" y="550"/>
                </a:cxn>
                <a:cxn ang="0">
                  <a:pos x="345" y="556"/>
                </a:cxn>
                <a:cxn ang="0">
                  <a:pos x="288" y="561"/>
                </a:cxn>
                <a:cxn ang="0">
                  <a:pos x="231" y="566"/>
                </a:cxn>
                <a:cxn ang="0">
                  <a:pos x="172" y="571"/>
                </a:cxn>
                <a:cxn ang="0">
                  <a:pos x="118" y="575"/>
                </a:cxn>
                <a:cxn ang="0">
                  <a:pos x="80" y="575"/>
                </a:cxn>
                <a:cxn ang="0">
                  <a:pos x="48" y="570"/>
                </a:cxn>
                <a:cxn ang="0">
                  <a:pos x="23" y="563"/>
                </a:cxn>
                <a:cxn ang="0">
                  <a:pos x="5" y="551"/>
                </a:cxn>
                <a:cxn ang="0">
                  <a:pos x="0" y="538"/>
                </a:cxn>
                <a:cxn ang="0">
                  <a:pos x="41" y="449"/>
                </a:cxn>
                <a:cxn ang="0">
                  <a:pos x="90" y="378"/>
                </a:cxn>
                <a:cxn ang="0">
                  <a:pos x="142" y="304"/>
                </a:cxn>
                <a:cxn ang="0">
                  <a:pos x="189" y="242"/>
                </a:cxn>
                <a:cxn ang="0">
                  <a:pos x="238" y="183"/>
                </a:cxn>
                <a:cxn ang="0">
                  <a:pos x="291" y="125"/>
                </a:cxn>
                <a:cxn ang="0">
                  <a:pos x="337" y="67"/>
                </a:cxn>
                <a:cxn ang="0">
                  <a:pos x="389" y="56"/>
                </a:cxn>
                <a:cxn ang="0">
                  <a:pos x="439" y="47"/>
                </a:cxn>
                <a:cxn ang="0">
                  <a:pos x="487" y="39"/>
                </a:cxn>
                <a:cxn ang="0">
                  <a:pos x="526" y="34"/>
                </a:cxn>
                <a:cxn ang="0">
                  <a:pos x="565" y="28"/>
                </a:cxn>
                <a:cxn ang="0">
                  <a:pos x="601" y="23"/>
                </a:cxn>
                <a:cxn ang="0">
                  <a:pos x="638" y="17"/>
                </a:cxn>
                <a:cxn ang="0">
                  <a:pos x="678" y="13"/>
                </a:cxn>
                <a:cxn ang="0">
                  <a:pos x="725" y="7"/>
                </a:cxn>
                <a:cxn ang="0">
                  <a:pos x="771" y="3"/>
                </a:cxn>
                <a:cxn ang="0">
                  <a:pos x="818" y="2"/>
                </a:cxn>
                <a:cxn ang="0">
                  <a:pos x="860" y="0"/>
                </a:cxn>
                <a:cxn ang="0">
                  <a:pos x="904" y="0"/>
                </a:cxn>
                <a:cxn ang="0">
                  <a:pos x="946" y="1"/>
                </a:cxn>
                <a:cxn ang="0">
                  <a:pos x="987" y="3"/>
                </a:cxn>
                <a:cxn ang="0">
                  <a:pos x="1020" y="7"/>
                </a:cxn>
              </a:cxnLst>
              <a:rect l="0" t="0" r="r" b="b"/>
              <a:pathLst>
                <a:path w="1020" h="575">
                  <a:moveTo>
                    <a:pt x="1020" y="7"/>
                  </a:moveTo>
                  <a:lnTo>
                    <a:pt x="762" y="384"/>
                  </a:lnTo>
                  <a:lnTo>
                    <a:pt x="746" y="410"/>
                  </a:lnTo>
                  <a:lnTo>
                    <a:pt x="730" y="436"/>
                  </a:lnTo>
                  <a:lnTo>
                    <a:pt x="711" y="465"/>
                  </a:lnTo>
                  <a:lnTo>
                    <a:pt x="691" y="496"/>
                  </a:lnTo>
                  <a:lnTo>
                    <a:pt x="680" y="513"/>
                  </a:lnTo>
                  <a:lnTo>
                    <a:pt x="675" y="523"/>
                  </a:lnTo>
                  <a:lnTo>
                    <a:pt x="631" y="526"/>
                  </a:lnTo>
                  <a:lnTo>
                    <a:pt x="591" y="530"/>
                  </a:lnTo>
                  <a:lnTo>
                    <a:pt x="550" y="534"/>
                  </a:lnTo>
                  <a:lnTo>
                    <a:pt x="505" y="539"/>
                  </a:lnTo>
                  <a:lnTo>
                    <a:pt x="450" y="545"/>
                  </a:lnTo>
                  <a:lnTo>
                    <a:pt x="396" y="550"/>
                  </a:lnTo>
                  <a:lnTo>
                    <a:pt x="345" y="556"/>
                  </a:lnTo>
                  <a:lnTo>
                    <a:pt x="288" y="561"/>
                  </a:lnTo>
                  <a:lnTo>
                    <a:pt x="231" y="566"/>
                  </a:lnTo>
                  <a:lnTo>
                    <a:pt x="172" y="571"/>
                  </a:lnTo>
                  <a:lnTo>
                    <a:pt x="118" y="575"/>
                  </a:lnTo>
                  <a:lnTo>
                    <a:pt x="80" y="575"/>
                  </a:lnTo>
                  <a:lnTo>
                    <a:pt x="48" y="570"/>
                  </a:lnTo>
                  <a:lnTo>
                    <a:pt x="23" y="563"/>
                  </a:lnTo>
                  <a:lnTo>
                    <a:pt x="5" y="551"/>
                  </a:lnTo>
                  <a:lnTo>
                    <a:pt x="0" y="538"/>
                  </a:lnTo>
                  <a:lnTo>
                    <a:pt x="41" y="449"/>
                  </a:lnTo>
                  <a:lnTo>
                    <a:pt x="90" y="378"/>
                  </a:lnTo>
                  <a:lnTo>
                    <a:pt x="142" y="304"/>
                  </a:lnTo>
                  <a:lnTo>
                    <a:pt x="189" y="242"/>
                  </a:lnTo>
                  <a:lnTo>
                    <a:pt x="238" y="183"/>
                  </a:lnTo>
                  <a:lnTo>
                    <a:pt x="291" y="125"/>
                  </a:lnTo>
                  <a:lnTo>
                    <a:pt x="337" y="67"/>
                  </a:lnTo>
                  <a:lnTo>
                    <a:pt x="389" y="56"/>
                  </a:lnTo>
                  <a:lnTo>
                    <a:pt x="439" y="47"/>
                  </a:lnTo>
                  <a:lnTo>
                    <a:pt x="487" y="39"/>
                  </a:lnTo>
                  <a:lnTo>
                    <a:pt x="526" y="34"/>
                  </a:lnTo>
                  <a:lnTo>
                    <a:pt x="565" y="28"/>
                  </a:lnTo>
                  <a:lnTo>
                    <a:pt x="601" y="23"/>
                  </a:lnTo>
                  <a:lnTo>
                    <a:pt x="638" y="17"/>
                  </a:lnTo>
                  <a:lnTo>
                    <a:pt x="678" y="13"/>
                  </a:lnTo>
                  <a:lnTo>
                    <a:pt x="725" y="7"/>
                  </a:lnTo>
                  <a:lnTo>
                    <a:pt x="771" y="3"/>
                  </a:lnTo>
                  <a:lnTo>
                    <a:pt x="818" y="2"/>
                  </a:lnTo>
                  <a:lnTo>
                    <a:pt x="860" y="0"/>
                  </a:lnTo>
                  <a:lnTo>
                    <a:pt x="904" y="0"/>
                  </a:lnTo>
                  <a:lnTo>
                    <a:pt x="946" y="1"/>
                  </a:lnTo>
                  <a:lnTo>
                    <a:pt x="987" y="3"/>
                  </a:lnTo>
                  <a:lnTo>
                    <a:pt x="1020" y="7"/>
                  </a:lnTo>
                  <a:close/>
                </a:path>
              </a:pathLst>
            </a:custGeom>
            <a:solidFill>
              <a:srgbClr val="FF0000"/>
            </a:solidFill>
            <a:ln w="9525">
              <a:noFill/>
              <a:round/>
              <a:headEnd/>
              <a:tailEnd/>
            </a:ln>
          </p:spPr>
          <p:txBody>
            <a:bodyPr/>
            <a:lstStyle/>
            <a:p>
              <a:endParaRPr lang="en-US" dirty="0">
                <a:latin typeface="Arial Unicode MS" pitchFamily="34" charset="-128"/>
              </a:endParaRPr>
            </a:p>
          </p:txBody>
        </p:sp>
        <p:sp>
          <p:nvSpPr>
            <p:cNvPr id="17" name="Freeform 16"/>
            <p:cNvSpPr>
              <a:spLocks/>
            </p:cNvSpPr>
            <p:nvPr/>
          </p:nvSpPr>
          <p:spPr bwMode="auto">
            <a:xfrm>
              <a:off x="457" y="2392"/>
              <a:ext cx="137" cy="13"/>
            </a:xfrm>
            <a:custGeom>
              <a:avLst/>
              <a:gdLst/>
              <a:ahLst/>
              <a:cxnLst>
                <a:cxn ang="0">
                  <a:pos x="0" y="18"/>
                </a:cxn>
                <a:cxn ang="0">
                  <a:pos x="13" y="32"/>
                </a:cxn>
                <a:cxn ang="0">
                  <a:pos x="24" y="38"/>
                </a:cxn>
                <a:cxn ang="0">
                  <a:pos x="37" y="43"/>
                </a:cxn>
                <a:cxn ang="0">
                  <a:pos x="54" y="45"/>
                </a:cxn>
                <a:cxn ang="0">
                  <a:pos x="72" y="46"/>
                </a:cxn>
                <a:cxn ang="0">
                  <a:pos x="108" y="43"/>
                </a:cxn>
                <a:cxn ang="0">
                  <a:pos x="134" y="42"/>
                </a:cxn>
                <a:cxn ang="0">
                  <a:pos x="186" y="36"/>
                </a:cxn>
                <a:cxn ang="0">
                  <a:pos x="258" y="27"/>
                </a:cxn>
                <a:cxn ang="0">
                  <a:pos x="297" y="23"/>
                </a:cxn>
                <a:cxn ang="0">
                  <a:pos x="339" y="19"/>
                </a:cxn>
                <a:cxn ang="0">
                  <a:pos x="384" y="14"/>
                </a:cxn>
                <a:cxn ang="0">
                  <a:pos x="433" y="9"/>
                </a:cxn>
                <a:cxn ang="0">
                  <a:pos x="459" y="7"/>
                </a:cxn>
                <a:cxn ang="0">
                  <a:pos x="489" y="3"/>
                </a:cxn>
                <a:cxn ang="0">
                  <a:pos x="523" y="0"/>
                </a:cxn>
                <a:cxn ang="0">
                  <a:pos x="545" y="1"/>
                </a:cxn>
                <a:cxn ang="0">
                  <a:pos x="544" y="7"/>
                </a:cxn>
                <a:cxn ang="0">
                  <a:pos x="530" y="7"/>
                </a:cxn>
                <a:cxn ang="0">
                  <a:pos x="479" y="12"/>
                </a:cxn>
                <a:cxn ang="0">
                  <a:pos x="436" y="15"/>
                </a:cxn>
                <a:cxn ang="0">
                  <a:pos x="403" y="20"/>
                </a:cxn>
                <a:cxn ang="0">
                  <a:pos x="362" y="25"/>
                </a:cxn>
                <a:cxn ang="0">
                  <a:pos x="316" y="31"/>
                </a:cxn>
                <a:cxn ang="0">
                  <a:pos x="281" y="34"/>
                </a:cxn>
                <a:cxn ang="0">
                  <a:pos x="228" y="41"/>
                </a:cxn>
                <a:cxn ang="0">
                  <a:pos x="175" y="45"/>
                </a:cxn>
                <a:cxn ang="0">
                  <a:pos x="139" y="48"/>
                </a:cxn>
                <a:cxn ang="0">
                  <a:pos x="89" y="54"/>
                </a:cxn>
                <a:cxn ang="0">
                  <a:pos x="56" y="56"/>
                </a:cxn>
                <a:cxn ang="0">
                  <a:pos x="37" y="55"/>
                </a:cxn>
                <a:cxn ang="0">
                  <a:pos x="22" y="50"/>
                </a:cxn>
                <a:cxn ang="0">
                  <a:pos x="13" y="43"/>
                </a:cxn>
                <a:cxn ang="0">
                  <a:pos x="5" y="35"/>
                </a:cxn>
                <a:cxn ang="0">
                  <a:pos x="0" y="18"/>
                </a:cxn>
              </a:cxnLst>
              <a:rect l="0" t="0" r="r" b="b"/>
              <a:pathLst>
                <a:path w="545" h="56">
                  <a:moveTo>
                    <a:pt x="0" y="18"/>
                  </a:moveTo>
                  <a:lnTo>
                    <a:pt x="13" y="32"/>
                  </a:lnTo>
                  <a:lnTo>
                    <a:pt x="24" y="38"/>
                  </a:lnTo>
                  <a:lnTo>
                    <a:pt x="37" y="43"/>
                  </a:lnTo>
                  <a:lnTo>
                    <a:pt x="54" y="45"/>
                  </a:lnTo>
                  <a:lnTo>
                    <a:pt x="72" y="46"/>
                  </a:lnTo>
                  <a:lnTo>
                    <a:pt x="108" y="43"/>
                  </a:lnTo>
                  <a:lnTo>
                    <a:pt x="134" y="42"/>
                  </a:lnTo>
                  <a:lnTo>
                    <a:pt x="186" y="36"/>
                  </a:lnTo>
                  <a:lnTo>
                    <a:pt x="258" y="27"/>
                  </a:lnTo>
                  <a:lnTo>
                    <a:pt x="297" y="23"/>
                  </a:lnTo>
                  <a:lnTo>
                    <a:pt x="339" y="19"/>
                  </a:lnTo>
                  <a:lnTo>
                    <a:pt x="384" y="14"/>
                  </a:lnTo>
                  <a:lnTo>
                    <a:pt x="433" y="9"/>
                  </a:lnTo>
                  <a:lnTo>
                    <a:pt x="459" y="7"/>
                  </a:lnTo>
                  <a:lnTo>
                    <a:pt x="489" y="3"/>
                  </a:lnTo>
                  <a:lnTo>
                    <a:pt x="523" y="0"/>
                  </a:lnTo>
                  <a:lnTo>
                    <a:pt x="545" y="1"/>
                  </a:lnTo>
                  <a:lnTo>
                    <a:pt x="544" y="7"/>
                  </a:lnTo>
                  <a:lnTo>
                    <a:pt x="530" y="7"/>
                  </a:lnTo>
                  <a:lnTo>
                    <a:pt x="479" y="12"/>
                  </a:lnTo>
                  <a:lnTo>
                    <a:pt x="436" y="15"/>
                  </a:lnTo>
                  <a:lnTo>
                    <a:pt x="403" y="20"/>
                  </a:lnTo>
                  <a:lnTo>
                    <a:pt x="362" y="25"/>
                  </a:lnTo>
                  <a:lnTo>
                    <a:pt x="316" y="31"/>
                  </a:lnTo>
                  <a:lnTo>
                    <a:pt x="281" y="34"/>
                  </a:lnTo>
                  <a:lnTo>
                    <a:pt x="228" y="41"/>
                  </a:lnTo>
                  <a:lnTo>
                    <a:pt x="175" y="45"/>
                  </a:lnTo>
                  <a:lnTo>
                    <a:pt x="139" y="48"/>
                  </a:lnTo>
                  <a:lnTo>
                    <a:pt x="89" y="54"/>
                  </a:lnTo>
                  <a:lnTo>
                    <a:pt x="56" y="56"/>
                  </a:lnTo>
                  <a:lnTo>
                    <a:pt x="37" y="55"/>
                  </a:lnTo>
                  <a:lnTo>
                    <a:pt x="22" y="50"/>
                  </a:lnTo>
                  <a:lnTo>
                    <a:pt x="13" y="43"/>
                  </a:lnTo>
                  <a:lnTo>
                    <a:pt x="5" y="35"/>
                  </a:lnTo>
                  <a:lnTo>
                    <a:pt x="0" y="18"/>
                  </a:lnTo>
                  <a:close/>
                </a:path>
              </a:pathLst>
            </a:custGeom>
            <a:solidFill>
              <a:srgbClr val="E0E0E0"/>
            </a:solidFill>
            <a:ln w="9525">
              <a:noFill/>
              <a:round/>
              <a:headEnd/>
              <a:tailEnd/>
            </a:ln>
          </p:spPr>
          <p:txBody>
            <a:bodyPr/>
            <a:lstStyle/>
            <a:p>
              <a:endParaRPr lang="en-US" dirty="0">
                <a:latin typeface="Arial Unicode MS" pitchFamily="34" charset="-128"/>
              </a:endParaRPr>
            </a:p>
          </p:txBody>
        </p:sp>
        <p:sp>
          <p:nvSpPr>
            <p:cNvPr id="18" name="Freeform 17"/>
            <p:cNvSpPr>
              <a:spLocks/>
            </p:cNvSpPr>
            <p:nvPr/>
          </p:nvSpPr>
          <p:spPr bwMode="auto">
            <a:xfrm>
              <a:off x="540" y="2254"/>
              <a:ext cx="158" cy="22"/>
            </a:xfrm>
            <a:custGeom>
              <a:avLst/>
              <a:gdLst/>
              <a:ahLst/>
              <a:cxnLst>
                <a:cxn ang="0">
                  <a:pos x="23" y="59"/>
                </a:cxn>
                <a:cxn ang="0">
                  <a:pos x="0" y="82"/>
                </a:cxn>
                <a:cxn ang="0">
                  <a:pos x="13" y="89"/>
                </a:cxn>
                <a:cxn ang="0">
                  <a:pos x="190" y="52"/>
                </a:cxn>
                <a:cxn ang="0">
                  <a:pos x="388" y="29"/>
                </a:cxn>
                <a:cxn ang="0">
                  <a:pos x="487" y="25"/>
                </a:cxn>
                <a:cxn ang="0">
                  <a:pos x="584" y="28"/>
                </a:cxn>
                <a:cxn ang="0">
                  <a:pos x="612" y="29"/>
                </a:cxn>
                <a:cxn ang="0">
                  <a:pos x="633" y="2"/>
                </a:cxn>
                <a:cxn ang="0">
                  <a:pos x="597" y="1"/>
                </a:cxn>
                <a:cxn ang="0">
                  <a:pos x="544" y="0"/>
                </a:cxn>
                <a:cxn ang="0">
                  <a:pos x="495" y="0"/>
                </a:cxn>
                <a:cxn ang="0">
                  <a:pos x="452" y="2"/>
                </a:cxn>
                <a:cxn ang="0">
                  <a:pos x="390" y="7"/>
                </a:cxn>
                <a:cxn ang="0">
                  <a:pos x="354" y="11"/>
                </a:cxn>
                <a:cxn ang="0">
                  <a:pos x="303" y="17"/>
                </a:cxn>
                <a:cxn ang="0">
                  <a:pos x="241" y="23"/>
                </a:cxn>
                <a:cxn ang="0">
                  <a:pos x="182" y="33"/>
                </a:cxn>
                <a:cxn ang="0">
                  <a:pos x="135" y="41"/>
                </a:cxn>
                <a:cxn ang="0">
                  <a:pos x="85" y="49"/>
                </a:cxn>
                <a:cxn ang="0">
                  <a:pos x="40" y="59"/>
                </a:cxn>
                <a:cxn ang="0">
                  <a:pos x="23" y="59"/>
                </a:cxn>
              </a:cxnLst>
              <a:rect l="0" t="0" r="r" b="b"/>
              <a:pathLst>
                <a:path w="633" h="89">
                  <a:moveTo>
                    <a:pt x="23" y="59"/>
                  </a:moveTo>
                  <a:lnTo>
                    <a:pt x="0" y="82"/>
                  </a:lnTo>
                  <a:lnTo>
                    <a:pt x="13" y="89"/>
                  </a:lnTo>
                  <a:lnTo>
                    <a:pt x="190" y="52"/>
                  </a:lnTo>
                  <a:lnTo>
                    <a:pt x="388" y="29"/>
                  </a:lnTo>
                  <a:lnTo>
                    <a:pt x="487" y="25"/>
                  </a:lnTo>
                  <a:lnTo>
                    <a:pt x="584" y="28"/>
                  </a:lnTo>
                  <a:lnTo>
                    <a:pt x="612" y="29"/>
                  </a:lnTo>
                  <a:lnTo>
                    <a:pt x="633" y="2"/>
                  </a:lnTo>
                  <a:lnTo>
                    <a:pt x="597" y="1"/>
                  </a:lnTo>
                  <a:lnTo>
                    <a:pt x="544" y="0"/>
                  </a:lnTo>
                  <a:lnTo>
                    <a:pt x="495" y="0"/>
                  </a:lnTo>
                  <a:lnTo>
                    <a:pt x="452" y="2"/>
                  </a:lnTo>
                  <a:lnTo>
                    <a:pt x="390" y="7"/>
                  </a:lnTo>
                  <a:lnTo>
                    <a:pt x="354" y="11"/>
                  </a:lnTo>
                  <a:lnTo>
                    <a:pt x="303" y="17"/>
                  </a:lnTo>
                  <a:lnTo>
                    <a:pt x="241" y="23"/>
                  </a:lnTo>
                  <a:lnTo>
                    <a:pt x="182" y="33"/>
                  </a:lnTo>
                  <a:lnTo>
                    <a:pt x="135" y="41"/>
                  </a:lnTo>
                  <a:lnTo>
                    <a:pt x="85" y="49"/>
                  </a:lnTo>
                  <a:lnTo>
                    <a:pt x="40" y="59"/>
                  </a:lnTo>
                  <a:lnTo>
                    <a:pt x="23" y="59"/>
                  </a:lnTo>
                  <a:close/>
                </a:path>
              </a:pathLst>
            </a:custGeom>
            <a:solidFill>
              <a:srgbClr val="808080"/>
            </a:solidFill>
            <a:ln w="9525">
              <a:noFill/>
              <a:round/>
              <a:headEnd/>
              <a:tailEnd/>
            </a:ln>
          </p:spPr>
          <p:txBody>
            <a:bodyPr/>
            <a:lstStyle/>
            <a:p>
              <a:endParaRPr lang="en-US" dirty="0">
                <a:latin typeface="Arial Unicode MS" pitchFamily="34" charset="-128"/>
              </a:endParaRPr>
            </a:p>
          </p:txBody>
        </p:sp>
        <p:sp>
          <p:nvSpPr>
            <p:cNvPr id="19" name="Freeform 18"/>
            <p:cNvSpPr>
              <a:spLocks/>
            </p:cNvSpPr>
            <p:nvPr/>
          </p:nvSpPr>
          <p:spPr bwMode="auto">
            <a:xfrm>
              <a:off x="540" y="2254"/>
              <a:ext cx="158" cy="23"/>
            </a:xfrm>
            <a:custGeom>
              <a:avLst/>
              <a:gdLst/>
              <a:ahLst/>
              <a:cxnLst>
                <a:cxn ang="0">
                  <a:pos x="490" y="31"/>
                </a:cxn>
                <a:cxn ang="0">
                  <a:pos x="531" y="31"/>
                </a:cxn>
                <a:cxn ang="0">
                  <a:pos x="572" y="34"/>
                </a:cxn>
                <a:cxn ang="0">
                  <a:pos x="610" y="39"/>
                </a:cxn>
                <a:cxn ang="0">
                  <a:pos x="633" y="13"/>
                </a:cxn>
                <a:cxn ang="0">
                  <a:pos x="631" y="0"/>
                </a:cxn>
                <a:cxn ang="0">
                  <a:pos x="610" y="24"/>
                </a:cxn>
                <a:cxn ang="0">
                  <a:pos x="576" y="21"/>
                </a:cxn>
                <a:cxn ang="0">
                  <a:pos x="532" y="19"/>
                </a:cxn>
                <a:cxn ang="0">
                  <a:pos x="493" y="19"/>
                </a:cxn>
                <a:cxn ang="0">
                  <a:pos x="458" y="19"/>
                </a:cxn>
                <a:cxn ang="0">
                  <a:pos x="419" y="21"/>
                </a:cxn>
                <a:cxn ang="0">
                  <a:pos x="378" y="23"/>
                </a:cxn>
                <a:cxn ang="0">
                  <a:pos x="331" y="29"/>
                </a:cxn>
                <a:cxn ang="0">
                  <a:pos x="282" y="35"/>
                </a:cxn>
                <a:cxn ang="0">
                  <a:pos x="241" y="41"/>
                </a:cxn>
                <a:cxn ang="0">
                  <a:pos x="186" y="48"/>
                </a:cxn>
                <a:cxn ang="0">
                  <a:pos x="138" y="56"/>
                </a:cxn>
                <a:cxn ang="0">
                  <a:pos x="100" y="64"/>
                </a:cxn>
                <a:cxn ang="0">
                  <a:pos x="74" y="69"/>
                </a:cxn>
                <a:cxn ang="0">
                  <a:pos x="32" y="76"/>
                </a:cxn>
                <a:cxn ang="0">
                  <a:pos x="0" y="82"/>
                </a:cxn>
                <a:cxn ang="0">
                  <a:pos x="6" y="95"/>
                </a:cxn>
                <a:cxn ang="0">
                  <a:pos x="63" y="83"/>
                </a:cxn>
                <a:cxn ang="0">
                  <a:pos x="115" y="74"/>
                </a:cxn>
                <a:cxn ang="0">
                  <a:pos x="166" y="65"/>
                </a:cxn>
                <a:cxn ang="0">
                  <a:pos x="212" y="59"/>
                </a:cxn>
                <a:cxn ang="0">
                  <a:pos x="259" y="51"/>
                </a:cxn>
                <a:cxn ang="0">
                  <a:pos x="315" y="46"/>
                </a:cxn>
                <a:cxn ang="0">
                  <a:pos x="360" y="41"/>
                </a:cxn>
                <a:cxn ang="0">
                  <a:pos x="409" y="35"/>
                </a:cxn>
                <a:cxn ang="0">
                  <a:pos x="453" y="33"/>
                </a:cxn>
                <a:cxn ang="0">
                  <a:pos x="490" y="31"/>
                </a:cxn>
              </a:cxnLst>
              <a:rect l="0" t="0" r="r" b="b"/>
              <a:pathLst>
                <a:path w="633" h="95">
                  <a:moveTo>
                    <a:pt x="490" y="31"/>
                  </a:moveTo>
                  <a:lnTo>
                    <a:pt x="531" y="31"/>
                  </a:lnTo>
                  <a:lnTo>
                    <a:pt x="572" y="34"/>
                  </a:lnTo>
                  <a:lnTo>
                    <a:pt x="610" y="39"/>
                  </a:lnTo>
                  <a:lnTo>
                    <a:pt x="633" y="13"/>
                  </a:lnTo>
                  <a:lnTo>
                    <a:pt x="631" y="0"/>
                  </a:lnTo>
                  <a:lnTo>
                    <a:pt x="610" y="24"/>
                  </a:lnTo>
                  <a:lnTo>
                    <a:pt x="576" y="21"/>
                  </a:lnTo>
                  <a:lnTo>
                    <a:pt x="532" y="19"/>
                  </a:lnTo>
                  <a:lnTo>
                    <a:pt x="493" y="19"/>
                  </a:lnTo>
                  <a:lnTo>
                    <a:pt x="458" y="19"/>
                  </a:lnTo>
                  <a:lnTo>
                    <a:pt x="419" y="21"/>
                  </a:lnTo>
                  <a:lnTo>
                    <a:pt x="378" y="23"/>
                  </a:lnTo>
                  <a:lnTo>
                    <a:pt x="331" y="29"/>
                  </a:lnTo>
                  <a:lnTo>
                    <a:pt x="282" y="35"/>
                  </a:lnTo>
                  <a:lnTo>
                    <a:pt x="241" y="41"/>
                  </a:lnTo>
                  <a:lnTo>
                    <a:pt x="186" y="48"/>
                  </a:lnTo>
                  <a:lnTo>
                    <a:pt x="138" y="56"/>
                  </a:lnTo>
                  <a:lnTo>
                    <a:pt x="100" y="64"/>
                  </a:lnTo>
                  <a:lnTo>
                    <a:pt x="74" y="69"/>
                  </a:lnTo>
                  <a:lnTo>
                    <a:pt x="32" y="76"/>
                  </a:lnTo>
                  <a:lnTo>
                    <a:pt x="0" y="82"/>
                  </a:lnTo>
                  <a:lnTo>
                    <a:pt x="6" y="95"/>
                  </a:lnTo>
                  <a:lnTo>
                    <a:pt x="63" y="83"/>
                  </a:lnTo>
                  <a:lnTo>
                    <a:pt x="115" y="74"/>
                  </a:lnTo>
                  <a:lnTo>
                    <a:pt x="166" y="65"/>
                  </a:lnTo>
                  <a:lnTo>
                    <a:pt x="212" y="59"/>
                  </a:lnTo>
                  <a:lnTo>
                    <a:pt x="259" y="51"/>
                  </a:lnTo>
                  <a:lnTo>
                    <a:pt x="315" y="46"/>
                  </a:lnTo>
                  <a:lnTo>
                    <a:pt x="360" y="41"/>
                  </a:lnTo>
                  <a:lnTo>
                    <a:pt x="409" y="35"/>
                  </a:lnTo>
                  <a:lnTo>
                    <a:pt x="453" y="33"/>
                  </a:lnTo>
                  <a:lnTo>
                    <a:pt x="490" y="31"/>
                  </a:lnTo>
                  <a:close/>
                </a:path>
              </a:pathLst>
            </a:custGeom>
            <a:solidFill>
              <a:srgbClr val="FFFFFF"/>
            </a:solidFill>
            <a:ln w="9525">
              <a:noFill/>
              <a:round/>
              <a:headEnd/>
              <a:tailEnd/>
            </a:ln>
          </p:spPr>
          <p:txBody>
            <a:bodyPr/>
            <a:lstStyle/>
            <a:p>
              <a:endParaRPr lang="en-US" dirty="0">
                <a:latin typeface="Arial Unicode MS" pitchFamily="34" charset="-128"/>
              </a:endParaRPr>
            </a:p>
          </p:txBody>
        </p:sp>
        <p:sp>
          <p:nvSpPr>
            <p:cNvPr id="20" name="Freeform 19"/>
            <p:cNvSpPr>
              <a:spLocks/>
            </p:cNvSpPr>
            <p:nvPr/>
          </p:nvSpPr>
          <p:spPr bwMode="auto">
            <a:xfrm>
              <a:off x="623" y="2362"/>
              <a:ext cx="272" cy="73"/>
            </a:xfrm>
            <a:custGeom>
              <a:avLst/>
              <a:gdLst/>
              <a:ahLst/>
              <a:cxnLst>
                <a:cxn ang="0">
                  <a:pos x="0" y="139"/>
                </a:cxn>
                <a:cxn ang="0">
                  <a:pos x="74" y="131"/>
                </a:cxn>
                <a:cxn ang="0">
                  <a:pos x="113" y="130"/>
                </a:cxn>
                <a:cxn ang="0">
                  <a:pos x="151" y="131"/>
                </a:cxn>
                <a:cxn ang="0">
                  <a:pos x="197" y="133"/>
                </a:cxn>
                <a:cxn ang="0">
                  <a:pos x="232" y="137"/>
                </a:cxn>
                <a:cxn ang="0">
                  <a:pos x="266" y="141"/>
                </a:cxn>
                <a:cxn ang="0">
                  <a:pos x="335" y="149"/>
                </a:cxn>
                <a:cxn ang="0">
                  <a:pos x="391" y="156"/>
                </a:cxn>
                <a:cxn ang="0">
                  <a:pos x="466" y="167"/>
                </a:cxn>
                <a:cxn ang="0">
                  <a:pos x="538" y="180"/>
                </a:cxn>
                <a:cxn ang="0">
                  <a:pos x="608" y="193"/>
                </a:cxn>
                <a:cxn ang="0">
                  <a:pos x="670" y="203"/>
                </a:cxn>
                <a:cxn ang="0">
                  <a:pos x="726" y="214"/>
                </a:cxn>
                <a:cxn ang="0">
                  <a:pos x="763" y="221"/>
                </a:cxn>
                <a:cxn ang="0">
                  <a:pos x="879" y="247"/>
                </a:cxn>
                <a:cxn ang="0">
                  <a:pos x="991" y="270"/>
                </a:cxn>
                <a:cxn ang="0">
                  <a:pos x="1087" y="294"/>
                </a:cxn>
                <a:cxn ang="0">
                  <a:pos x="1038" y="178"/>
                </a:cxn>
                <a:cxn ang="0">
                  <a:pos x="432" y="0"/>
                </a:cxn>
                <a:cxn ang="0">
                  <a:pos x="95" y="31"/>
                </a:cxn>
                <a:cxn ang="0">
                  <a:pos x="19" y="79"/>
                </a:cxn>
                <a:cxn ang="0">
                  <a:pos x="14" y="91"/>
                </a:cxn>
                <a:cxn ang="0">
                  <a:pos x="8" y="106"/>
                </a:cxn>
                <a:cxn ang="0">
                  <a:pos x="3" y="122"/>
                </a:cxn>
                <a:cxn ang="0">
                  <a:pos x="0" y="139"/>
                </a:cxn>
              </a:cxnLst>
              <a:rect l="0" t="0" r="r" b="b"/>
              <a:pathLst>
                <a:path w="1087" h="294">
                  <a:moveTo>
                    <a:pt x="0" y="139"/>
                  </a:moveTo>
                  <a:lnTo>
                    <a:pt x="74" y="131"/>
                  </a:lnTo>
                  <a:lnTo>
                    <a:pt x="113" y="130"/>
                  </a:lnTo>
                  <a:lnTo>
                    <a:pt x="151" y="131"/>
                  </a:lnTo>
                  <a:lnTo>
                    <a:pt x="197" y="133"/>
                  </a:lnTo>
                  <a:lnTo>
                    <a:pt x="232" y="137"/>
                  </a:lnTo>
                  <a:lnTo>
                    <a:pt x="266" y="141"/>
                  </a:lnTo>
                  <a:lnTo>
                    <a:pt x="335" y="149"/>
                  </a:lnTo>
                  <a:lnTo>
                    <a:pt x="391" y="156"/>
                  </a:lnTo>
                  <a:lnTo>
                    <a:pt x="466" y="167"/>
                  </a:lnTo>
                  <a:lnTo>
                    <a:pt x="538" y="180"/>
                  </a:lnTo>
                  <a:lnTo>
                    <a:pt x="608" y="193"/>
                  </a:lnTo>
                  <a:lnTo>
                    <a:pt x="670" y="203"/>
                  </a:lnTo>
                  <a:lnTo>
                    <a:pt x="726" y="214"/>
                  </a:lnTo>
                  <a:lnTo>
                    <a:pt x="763" y="221"/>
                  </a:lnTo>
                  <a:lnTo>
                    <a:pt x="879" y="247"/>
                  </a:lnTo>
                  <a:lnTo>
                    <a:pt x="991" y="270"/>
                  </a:lnTo>
                  <a:lnTo>
                    <a:pt x="1087" y="294"/>
                  </a:lnTo>
                  <a:lnTo>
                    <a:pt x="1038" y="178"/>
                  </a:lnTo>
                  <a:lnTo>
                    <a:pt x="432" y="0"/>
                  </a:lnTo>
                  <a:lnTo>
                    <a:pt x="95" y="31"/>
                  </a:lnTo>
                  <a:lnTo>
                    <a:pt x="19" y="79"/>
                  </a:lnTo>
                  <a:lnTo>
                    <a:pt x="14" y="91"/>
                  </a:lnTo>
                  <a:lnTo>
                    <a:pt x="8" y="106"/>
                  </a:lnTo>
                  <a:lnTo>
                    <a:pt x="3" y="122"/>
                  </a:lnTo>
                  <a:lnTo>
                    <a:pt x="0" y="139"/>
                  </a:lnTo>
                  <a:close/>
                </a:path>
              </a:pathLst>
            </a:custGeom>
            <a:solidFill>
              <a:srgbClr val="FFFFFF"/>
            </a:solidFill>
            <a:ln w="9525">
              <a:noFill/>
              <a:round/>
              <a:headEnd/>
              <a:tailEnd/>
            </a:ln>
          </p:spPr>
          <p:txBody>
            <a:bodyPr/>
            <a:lstStyle/>
            <a:p>
              <a:endParaRPr lang="en-US" dirty="0">
                <a:latin typeface="Arial Unicode MS" pitchFamily="34" charset="-128"/>
              </a:endParaRPr>
            </a:p>
          </p:txBody>
        </p:sp>
        <p:sp>
          <p:nvSpPr>
            <p:cNvPr id="21" name="Freeform 20"/>
            <p:cNvSpPr>
              <a:spLocks/>
            </p:cNvSpPr>
            <p:nvPr/>
          </p:nvSpPr>
          <p:spPr bwMode="auto">
            <a:xfrm>
              <a:off x="883" y="2405"/>
              <a:ext cx="290" cy="103"/>
            </a:xfrm>
            <a:custGeom>
              <a:avLst/>
              <a:gdLst/>
              <a:ahLst/>
              <a:cxnLst>
                <a:cxn ang="0">
                  <a:pos x="44" y="120"/>
                </a:cxn>
                <a:cxn ang="0">
                  <a:pos x="122" y="143"/>
                </a:cxn>
                <a:cxn ang="0">
                  <a:pos x="200" y="172"/>
                </a:cxn>
                <a:cxn ang="0">
                  <a:pos x="261" y="197"/>
                </a:cxn>
                <a:cxn ang="0">
                  <a:pos x="330" y="227"/>
                </a:cxn>
                <a:cxn ang="0">
                  <a:pos x="460" y="285"/>
                </a:cxn>
                <a:cxn ang="0">
                  <a:pos x="572" y="328"/>
                </a:cxn>
                <a:cxn ang="0">
                  <a:pos x="710" y="373"/>
                </a:cxn>
                <a:cxn ang="0">
                  <a:pos x="809" y="396"/>
                </a:cxn>
                <a:cxn ang="0">
                  <a:pos x="898" y="407"/>
                </a:cxn>
                <a:cxn ang="0">
                  <a:pos x="962" y="409"/>
                </a:cxn>
                <a:cxn ang="0">
                  <a:pos x="1021" y="411"/>
                </a:cxn>
                <a:cxn ang="0">
                  <a:pos x="1087" y="404"/>
                </a:cxn>
                <a:cxn ang="0">
                  <a:pos x="1159" y="394"/>
                </a:cxn>
                <a:cxn ang="0">
                  <a:pos x="1090" y="279"/>
                </a:cxn>
                <a:cxn ang="0">
                  <a:pos x="418" y="83"/>
                </a:cxn>
                <a:cxn ang="0">
                  <a:pos x="0" y="0"/>
                </a:cxn>
                <a:cxn ang="0">
                  <a:pos x="44" y="120"/>
                </a:cxn>
              </a:cxnLst>
              <a:rect l="0" t="0" r="r" b="b"/>
              <a:pathLst>
                <a:path w="1159" h="411">
                  <a:moveTo>
                    <a:pt x="44" y="120"/>
                  </a:moveTo>
                  <a:lnTo>
                    <a:pt x="122" y="143"/>
                  </a:lnTo>
                  <a:lnTo>
                    <a:pt x="200" y="172"/>
                  </a:lnTo>
                  <a:lnTo>
                    <a:pt x="261" y="197"/>
                  </a:lnTo>
                  <a:lnTo>
                    <a:pt x="330" y="227"/>
                  </a:lnTo>
                  <a:lnTo>
                    <a:pt x="460" y="285"/>
                  </a:lnTo>
                  <a:lnTo>
                    <a:pt x="572" y="328"/>
                  </a:lnTo>
                  <a:lnTo>
                    <a:pt x="710" y="373"/>
                  </a:lnTo>
                  <a:lnTo>
                    <a:pt x="809" y="396"/>
                  </a:lnTo>
                  <a:lnTo>
                    <a:pt x="898" y="407"/>
                  </a:lnTo>
                  <a:lnTo>
                    <a:pt x="962" y="409"/>
                  </a:lnTo>
                  <a:lnTo>
                    <a:pt x="1021" y="411"/>
                  </a:lnTo>
                  <a:lnTo>
                    <a:pt x="1087" y="404"/>
                  </a:lnTo>
                  <a:lnTo>
                    <a:pt x="1159" y="394"/>
                  </a:lnTo>
                  <a:lnTo>
                    <a:pt x="1090" y="279"/>
                  </a:lnTo>
                  <a:lnTo>
                    <a:pt x="418" y="83"/>
                  </a:lnTo>
                  <a:lnTo>
                    <a:pt x="0" y="0"/>
                  </a:lnTo>
                  <a:lnTo>
                    <a:pt x="44" y="120"/>
                  </a:lnTo>
                  <a:close/>
                </a:path>
              </a:pathLst>
            </a:custGeom>
            <a:solidFill>
              <a:srgbClr val="FFFFFF"/>
            </a:solidFill>
            <a:ln w="9525">
              <a:noFill/>
              <a:round/>
              <a:headEnd/>
              <a:tailEnd/>
            </a:ln>
          </p:spPr>
          <p:txBody>
            <a:bodyPr/>
            <a:lstStyle/>
            <a:p>
              <a:endParaRPr lang="en-US" dirty="0">
                <a:latin typeface="Arial Unicode MS" pitchFamily="34" charset="-128"/>
              </a:endParaRPr>
            </a:p>
          </p:txBody>
        </p:sp>
        <p:sp>
          <p:nvSpPr>
            <p:cNvPr id="22" name="Freeform 21"/>
            <p:cNvSpPr>
              <a:spLocks/>
            </p:cNvSpPr>
            <p:nvPr/>
          </p:nvSpPr>
          <p:spPr bwMode="auto">
            <a:xfrm>
              <a:off x="1163" y="2355"/>
              <a:ext cx="101" cy="149"/>
            </a:xfrm>
            <a:custGeom>
              <a:avLst/>
              <a:gdLst/>
              <a:ahLst/>
              <a:cxnLst>
                <a:cxn ang="0">
                  <a:pos x="42" y="597"/>
                </a:cxn>
                <a:cxn ang="0">
                  <a:pos x="102" y="584"/>
                </a:cxn>
                <a:cxn ang="0">
                  <a:pos x="145" y="570"/>
                </a:cxn>
                <a:cxn ang="0">
                  <a:pos x="184" y="554"/>
                </a:cxn>
                <a:cxn ang="0">
                  <a:pos x="217" y="539"/>
                </a:cxn>
                <a:cxn ang="0">
                  <a:pos x="258" y="515"/>
                </a:cxn>
                <a:cxn ang="0">
                  <a:pos x="318" y="469"/>
                </a:cxn>
                <a:cxn ang="0">
                  <a:pos x="352" y="430"/>
                </a:cxn>
                <a:cxn ang="0">
                  <a:pos x="373" y="395"/>
                </a:cxn>
                <a:cxn ang="0">
                  <a:pos x="386" y="366"/>
                </a:cxn>
                <a:cxn ang="0">
                  <a:pos x="396" y="334"/>
                </a:cxn>
                <a:cxn ang="0">
                  <a:pos x="402" y="299"/>
                </a:cxn>
                <a:cxn ang="0">
                  <a:pos x="406" y="266"/>
                </a:cxn>
                <a:cxn ang="0">
                  <a:pos x="407" y="239"/>
                </a:cxn>
                <a:cxn ang="0">
                  <a:pos x="405" y="204"/>
                </a:cxn>
                <a:cxn ang="0">
                  <a:pos x="400" y="162"/>
                </a:cxn>
                <a:cxn ang="0">
                  <a:pos x="390" y="122"/>
                </a:cxn>
                <a:cxn ang="0">
                  <a:pos x="379" y="84"/>
                </a:cxn>
                <a:cxn ang="0">
                  <a:pos x="365" y="42"/>
                </a:cxn>
                <a:cxn ang="0">
                  <a:pos x="343" y="0"/>
                </a:cxn>
                <a:cxn ang="0">
                  <a:pos x="327" y="16"/>
                </a:cxn>
                <a:cxn ang="0">
                  <a:pos x="322" y="146"/>
                </a:cxn>
                <a:cxn ang="0">
                  <a:pos x="221" y="395"/>
                </a:cxn>
                <a:cxn ang="0">
                  <a:pos x="0" y="528"/>
                </a:cxn>
                <a:cxn ang="0">
                  <a:pos x="42" y="597"/>
                </a:cxn>
              </a:cxnLst>
              <a:rect l="0" t="0" r="r" b="b"/>
              <a:pathLst>
                <a:path w="407" h="597">
                  <a:moveTo>
                    <a:pt x="42" y="597"/>
                  </a:moveTo>
                  <a:lnTo>
                    <a:pt x="102" y="584"/>
                  </a:lnTo>
                  <a:lnTo>
                    <a:pt x="145" y="570"/>
                  </a:lnTo>
                  <a:lnTo>
                    <a:pt x="184" y="554"/>
                  </a:lnTo>
                  <a:lnTo>
                    <a:pt x="217" y="539"/>
                  </a:lnTo>
                  <a:lnTo>
                    <a:pt x="258" y="515"/>
                  </a:lnTo>
                  <a:lnTo>
                    <a:pt x="318" y="469"/>
                  </a:lnTo>
                  <a:lnTo>
                    <a:pt x="352" y="430"/>
                  </a:lnTo>
                  <a:lnTo>
                    <a:pt x="373" y="395"/>
                  </a:lnTo>
                  <a:lnTo>
                    <a:pt x="386" y="366"/>
                  </a:lnTo>
                  <a:lnTo>
                    <a:pt x="396" y="334"/>
                  </a:lnTo>
                  <a:lnTo>
                    <a:pt x="402" y="299"/>
                  </a:lnTo>
                  <a:lnTo>
                    <a:pt x="406" y="266"/>
                  </a:lnTo>
                  <a:lnTo>
                    <a:pt x="407" y="239"/>
                  </a:lnTo>
                  <a:lnTo>
                    <a:pt x="405" y="204"/>
                  </a:lnTo>
                  <a:lnTo>
                    <a:pt x="400" y="162"/>
                  </a:lnTo>
                  <a:lnTo>
                    <a:pt x="390" y="122"/>
                  </a:lnTo>
                  <a:lnTo>
                    <a:pt x="379" y="84"/>
                  </a:lnTo>
                  <a:lnTo>
                    <a:pt x="365" y="42"/>
                  </a:lnTo>
                  <a:lnTo>
                    <a:pt x="343" y="0"/>
                  </a:lnTo>
                  <a:lnTo>
                    <a:pt x="327" y="16"/>
                  </a:lnTo>
                  <a:lnTo>
                    <a:pt x="322" y="146"/>
                  </a:lnTo>
                  <a:lnTo>
                    <a:pt x="221" y="395"/>
                  </a:lnTo>
                  <a:lnTo>
                    <a:pt x="0" y="528"/>
                  </a:lnTo>
                  <a:lnTo>
                    <a:pt x="42" y="597"/>
                  </a:lnTo>
                  <a:close/>
                </a:path>
              </a:pathLst>
            </a:custGeom>
            <a:solidFill>
              <a:srgbClr val="FFFFFF"/>
            </a:solidFill>
            <a:ln w="9525">
              <a:noFill/>
              <a:round/>
              <a:headEnd/>
              <a:tailEnd/>
            </a:ln>
          </p:spPr>
          <p:txBody>
            <a:bodyPr/>
            <a:lstStyle/>
            <a:p>
              <a:endParaRPr lang="en-US" dirty="0">
                <a:latin typeface="Arial Unicode MS" pitchFamily="34" charset="-128"/>
              </a:endParaRPr>
            </a:p>
          </p:txBody>
        </p:sp>
        <p:sp>
          <p:nvSpPr>
            <p:cNvPr id="23" name="Freeform 22"/>
            <p:cNvSpPr>
              <a:spLocks/>
            </p:cNvSpPr>
            <p:nvPr/>
          </p:nvSpPr>
          <p:spPr bwMode="auto">
            <a:xfrm>
              <a:off x="628" y="2177"/>
              <a:ext cx="633" cy="320"/>
            </a:xfrm>
            <a:custGeom>
              <a:avLst/>
              <a:gdLst/>
              <a:ahLst/>
              <a:cxnLst>
                <a:cxn ang="0">
                  <a:pos x="573" y="31"/>
                </a:cxn>
                <a:cxn ang="0">
                  <a:pos x="533" y="74"/>
                </a:cxn>
                <a:cxn ang="0">
                  <a:pos x="493" y="123"/>
                </a:cxn>
                <a:cxn ang="0">
                  <a:pos x="450" y="176"/>
                </a:cxn>
                <a:cxn ang="0">
                  <a:pos x="407" y="231"/>
                </a:cxn>
                <a:cxn ang="0">
                  <a:pos x="377" y="270"/>
                </a:cxn>
                <a:cxn ang="0">
                  <a:pos x="344" y="312"/>
                </a:cxn>
                <a:cxn ang="0">
                  <a:pos x="323" y="343"/>
                </a:cxn>
                <a:cxn ang="0">
                  <a:pos x="294" y="384"/>
                </a:cxn>
                <a:cxn ang="0">
                  <a:pos x="268" y="423"/>
                </a:cxn>
                <a:cxn ang="0">
                  <a:pos x="235" y="469"/>
                </a:cxn>
                <a:cxn ang="0">
                  <a:pos x="207" y="509"/>
                </a:cxn>
                <a:cxn ang="0">
                  <a:pos x="182" y="545"/>
                </a:cxn>
                <a:cxn ang="0">
                  <a:pos x="152" y="588"/>
                </a:cxn>
                <a:cxn ang="0">
                  <a:pos x="123" y="630"/>
                </a:cxn>
                <a:cxn ang="0">
                  <a:pos x="99" y="665"/>
                </a:cxn>
                <a:cxn ang="0">
                  <a:pos x="75" y="701"/>
                </a:cxn>
                <a:cxn ang="0">
                  <a:pos x="52" y="738"/>
                </a:cxn>
                <a:cxn ang="0">
                  <a:pos x="24" y="781"/>
                </a:cxn>
                <a:cxn ang="0">
                  <a:pos x="0" y="821"/>
                </a:cxn>
                <a:cxn ang="0">
                  <a:pos x="76" y="813"/>
                </a:cxn>
                <a:cxn ang="0">
                  <a:pos x="131" y="813"/>
                </a:cxn>
                <a:cxn ang="0">
                  <a:pos x="205" y="819"/>
                </a:cxn>
                <a:cxn ang="0">
                  <a:pos x="272" y="826"/>
                </a:cxn>
                <a:cxn ang="0">
                  <a:pos x="354" y="837"/>
                </a:cxn>
                <a:cxn ang="0">
                  <a:pos x="509" y="867"/>
                </a:cxn>
                <a:cxn ang="0">
                  <a:pos x="712" y="904"/>
                </a:cxn>
                <a:cxn ang="0">
                  <a:pos x="909" y="950"/>
                </a:cxn>
                <a:cxn ang="0">
                  <a:pos x="1083" y="990"/>
                </a:cxn>
                <a:cxn ang="0">
                  <a:pos x="1251" y="1047"/>
                </a:cxn>
                <a:cxn ang="0">
                  <a:pos x="1465" y="1138"/>
                </a:cxn>
                <a:cxn ang="0">
                  <a:pos x="1652" y="1211"/>
                </a:cxn>
                <a:cxn ang="0">
                  <a:pos x="1847" y="1262"/>
                </a:cxn>
                <a:cxn ang="0">
                  <a:pos x="2051" y="1282"/>
                </a:cxn>
                <a:cxn ang="0">
                  <a:pos x="2231" y="1257"/>
                </a:cxn>
                <a:cxn ang="0">
                  <a:pos x="2340" y="1215"/>
                </a:cxn>
                <a:cxn ang="0">
                  <a:pos x="2403" y="1178"/>
                </a:cxn>
                <a:cxn ang="0">
                  <a:pos x="2461" y="1128"/>
                </a:cxn>
                <a:cxn ang="0">
                  <a:pos x="2497" y="1076"/>
                </a:cxn>
                <a:cxn ang="0">
                  <a:pos x="2521" y="1012"/>
                </a:cxn>
                <a:cxn ang="0">
                  <a:pos x="2532" y="915"/>
                </a:cxn>
                <a:cxn ang="0">
                  <a:pos x="2502" y="760"/>
                </a:cxn>
                <a:cxn ang="0">
                  <a:pos x="2436" y="630"/>
                </a:cxn>
                <a:cxn ang="0">
                  <a:pos x="2353" y="533"/>
                </a:cxn>
                <a:cxn ang="0">
                  <a:pos x="2233" y="430"/>
                </a:cxn>
                <a:cxn ang="0">
                  <a:pos x="2078" y="331"/>
                </a:cxn>
                <a:cxn ang="0">
                  <a:pos x="1890" y="251"/>
                </a:cxn>
                <a:cxn ang="0">
                  <a:pos x="1679" y="182"/>
                </a:cxn>
                <a:cxn ang="0">
                  <a:pos x="1470" y="119"/>
                </a:cxn>
                <a:cxn ang="0">
                  <a:pos x="1282" y="70"/>
                </a:cxn>
                <a:cxn ang="0">
                  <a:pos x="1103" y="36"/>
                </a:cxn>
                <a:cxn ang="0">
                  <a:pos x="927" y="11"/>
                </a:cxn>
                <a:cxn ang="0">
                  <a:pos x="764" y="2"/>
                </a:cxn>
                <a:cxn ang="0">
                  <a:pos x="637" y="3"/>
                </a:cxn>
              </a:cxnLst>
              <a:rect l="0" t="0" r="r" b="b"/>
              <a:pathLst>
                <a:path w="2532" h="1282">
                  <a:moveTo>
                    <a:pt x="592" y="6"/>
                  </a:moveTo>
                  <a:lnTo>
                    <a:pt x="573" y="31"/>
                  </a:lnTo>
                  <a:lnTo>
                    <a:pt x="554" y="49"/>
                  </a:lnTo>
                  <a:lnTo>
                    <a:pt x="533" y="74"/>
                  </a:lnTo>
                  <a:lnTo>
                    <a:pt x="514" y="99"/>
                  </a:lnTo>
                  <a:lnTo>
                    <a:pt x="493" y="123"/>
                  </a:lnTo>
                  <a:lnTo>
                    <a:pt x="472" y="148"/>
                  </a:lnTo>
                  <a:lnTo>
                    <a:pt x="450" y="176"/>
                  </a:lnTo>
                  <a:lnTo>
                    <a:pt x="425" y="208"/>
                  </a:lnTo>
                  <a:lnTo>
                    <a:pt x="407" y="231"/>
                  </a:lnTo>
                  <a:lnTo>
                    <a:pt x="389" y="255"/>
                  </a:lnTo>
                  <a:lnTo>
                    <a:pt x="377" y="270"/>
                  </a:lnTo>
                  <a:lnTo>
                    <a:pt x="361" y="291"/>
                  </a:lnTo>
                  <a:lnTo>
                    <a:pt x="344" y="312"/>
                  </a:lnTo>
                  <a:lnTo>
                    <a:pt x="332" y="327"/>
                  </a:lnTo>
                  <a:lnTo>
                    <a:pt x="323" y="343"/>
                  </a:lnTo>
                  <a:lnTo>
                    <a:pt x="307" y="364"/>
                  </a:lnTo>
                  <a:lnTo>
                    <a:pt x="294" y="384"/>
                  </a:lnTo>
                  <a:lnTo>
                    <a:pt x="281" y="403"/>
                  </a:lnTo>
                  <a:lnTo>
                    <a:pt x="268" y="423"/>
                  </a:lnTo>
                  <a:lnTo>
                    <a:pt x="254" y="444"/>
                  </a:lnTo>
                  <a:lnTo>
                    <a:pt x="235" y="469"/>
                  </a:lnTo>
                  <a:lnTo>
                    <a:pt x="220" y="490"/>
                  </a:lnTo>
                  <a:lnTo>
                    <a:pt x="207" y="509"/>
                  </a:lnTo>
                  <a:lnTo>
                    <a:pt x="194" y="527"/>
                  </a:lnTo>
                  <a:lnTo>
                    <a:pt x="182" y="545"/>
                  </a:lnTo>
                  <a:lnTo>
                    <a:pt x="167" y="566"/>
                  </a:lnTo>
                  <a:lnTo>
                    <a:pt x="152" y="588"/>
                  </a:lnTo>
                  <a:lnTo>
                    <a:pt x="138" y="610"/>
                  </a:lnTo>
                  <a:lnTo>
                    <a:pt x="123" y="630"/>
                  </a:lnTo>
                  <a:lnTo>
                    <a:pt x="111" y="646"/>
                  </a:lnTo>
                  <a:lnTo>
                    <a:pt x="99" y="665"/>
                  </a:lnTo>
                  <a:lnTo>
                    <a:pt x="87" y="684"/>
                  </a:lnTo>
                  <a:lnTo>
                    <a:pt x="75" y="701"/>
                  </a:lnTo>
                  <a:lnTo>
                    <a:pt x="64" y="720"/>
                  </a:lnTo>
                  <a:lnTo>
                    <a:pt x="52" y="738"/>
                  </a:lnTo>
                  <a:lnTo>
                    <a:pt x="38" y="760"/>
                  </a:lnTo>
                  <a:lnTo>
                    <a:pt x="24" y="781"/>
                  </a:lnTo>
                  <a:lnTo>
                    <a:pt x="12" y="800"/>
                  </a:lnTo>
                  <a:lnTo>
                    <a:pt x="0" y="821"/>
                  </a:lnTo>
                  <a:lnTo>
                    <a:pt x="36" y="815"/>
                  </a:lnTo>
                  <a:lnTo>
                    <a:pt x="76" y="813"/>
                  </a:lnTo>
                  <a:lnTo>
                    <a:pt x="104" y="813"/>
                  </a:lnTo>
                  <a:lnTo>
                    <a:pt x="131" y="813"/>
                  </a:lnTo>
                  <a:lnTo>
                    <a:pt x="167" y="815"/>
                  </a:lnTo>
                  <a:lnTo>
                    <a:pt x="205" y="819"/>
                  </a:lnTo>
                  <a:lnTo>
                    <a:pt x="238" y="823"/>
                  </a:lnTo>
                  <a:lnTo>
                    <a:pt x="272" y="826"/>
                  </a:lnTo>
                  <a:lnTo>
                    <a:pt x="302" y="831"/>
                  </a:lnTo>
                  <a:lnTo>
                    <a:pt x="354" y="837"/>
                  </a:lnTo>
                  <a:lnTo>
                    <a:pt x="424" y="848"/>
                  </a:lnTo>
                  <a:lnTo>
                    <a:pt x="509" y="867"/>
                  </a:lnTo>
                  <a:lnTo>
                    <a:pt x="603" y="883"/>
                  </a:lnTo>
                  <a:lnTo>
                    <a:pt x="712" y="904"/>
                  </a:lnTo>
                  <a:lnTo>
                    <a:pt x="819" y="929"/>
                  </a:lnTo>
                  <a:lnTo>
                    <a:pt x="909" y="950"/>
                  </a:lnTo>
                  <a:lnTo>
                    <a:pt x="1000" y="969"/>
                  </a:lnTo>
                  <a:lnTo>
                    <a:pt x="1083" y="990"/>
                  </a:lnTo>
                  <a:lnTo>
                    <a:pt x="1166" y="1015"/>
                  </a:lnTo>
                  <a:lnTo>
                    <a:pt x="1251" y="1047"/>
                  </a:lnTo>
                  <a:lnTo>
                    <a:pt x="1370" y="1094"/>
                  </a:lnTo>
                  <a:lnTo>
                    <a:pt x="1465" y="1138"/>
                  </a:lnTo>
                  <a:lnTo>
                    <a:pt x="1559" y="1177"/>
                  </a:lnTo>
                  <a:lnTo>
                    <a:pt x="1652" y="1211"/>
                  </a:lnTo>
                  <a:lnTo>
                    <a:pt x="1764" y="1247"/>
                  </a:lnTo>
                  <a:lnTo>
                    <a:pt x="1847" y="1262"/>
                  </a:lnTo>
                  <a:lnTo>
                    <a:pt x="1946" y="1277"/>
                  </a:lnTo>
                  <a:lnTo>
                    <a:pt x="2051" y="1282"/>
                  </a:lnTo>
                  <a:lnTo>
                    <a:pt x="2154" y="1272"/>
                  </a:lnTo>
                  <a:lnTo>
                    <a:pt x="2231" y="1257"/>
                  </a:lnTo>
                  <a:lnTo>
                    <a:pt x="2301" y="1234"/>
                  </a:lnTo>
                  <a:lnTo>
                    <a:pt x="2340" y="1215"/>
                  </a:lnTo>
                  <a:lnTo>
                    <a:pt x="2371" y="1199"/>
                  </a:lnTo>
                  <a:lnTo>
                    <a:pt x="2403" y="1178"/>
                  </a:lnTo>
                  <a:lnTo>
                    <a:pt x="2436" y="1154"/>
                  </a:lnTo>
                  <a:lnTo>
                    <a:pt x="2461" y="1128"/>
                  </a:lnTo>
                  <a:lnTo>
                    <a:pt x="2481" y="1103"/>
                  </a:lnTo>
                  <a:lnTo>
                    <a:pt x="2497" y="1076"/>
                  </a:lnTo>
                  <a:lnTo>
                    <a:pt x="2511" y="1045"/>
                  </a:lnTo>
                  <a:lnTo>
                    <a:pt x="2521" y="1012"/>
                  </a:lnTo>
                  <a:lnTo>
                    <a:pt x="2526" y="976"/>
                  </a:lnTo>
                  <a:lnTo>
                    <a:pt x="2532" y="915"/>
                  </a:lnTo>
                  <a:lnTo>
                    <a:pt x="2522" y="837"/>
                  </a:lnTo>
                  <a:lnTo>
                    <a:pt x="2502" y="760"/>
                  </a:lnTo>
                  <a:lnTo>
                    <a:pt x="2474" y="692"/>
                  </a:lnTo>
                  <a:lnTo>
                    <a:pt x="2436" y="630"/>
                  </a:lnTo>
                  <a:lnTo>
                    <a:pt x="2394" y="580"/>
                  </a:lnTo>
                  <a:lnTo>
                    <a:pt x="2353" y="533"/>
                  </a:lnTo>
                  <a:lnTo>
                    <a:pt x="2301" y="482"/>
                  </a:lnTo>
                  <a:lnTo>
                    <a:pt x="2233" y="430"/>
                  </a:lnTo>
                  <a:lnTo>
                    <a:pt x="2171" y="386"/>
                  </a:lnTo>
                  <a:lnTo>
                    <a:pt x="2078" y="331"/>
                  </a:lnTo>
                  <a:lnTo>
                    <a:pt x="1993" y="294"/>
                  </a:lnTo>
                  <a:lnTo>
                    <a:pt x="1890" y="251"/>
                  </a:lnTo>
                  <a:lnTo>
                    <a:pt x="1789" y="215"/>
                  </a:lnTo>
                  <a:lnTo>
                    <a:pt x="1679" y="182"/>
                  </a:lnTo>
                  <a:lnTo>
                    <a:pt x="1560" y="146"/>
                  </a:lnTo>
                  <a:lnTo>
                    <a:pt x="1470" y="119"/>
                  </a:lnTo>
                  <a:lnTo>
                    <a:pt x="1364" y="91"/>
                  </a:lnTo>
                  <a:lnTo>
                    <a:pt x="1282" y="70"/>
                  </a:lnTo>
                  <a:lnTo>
                    <a:pt x="1199" y="55"/>
                  </a:lnTo>
                  <a:lnTo>
                    <a:pt x="1103" y="36"/>
                  </a:lnTo>
                  <a:lnTo>
                    <a:pt x="1002" y="21"/>
                  </a:lnTo>
                  <a:lnTo>
                    <a:pt x="927" y="11"/>
                  </a:lnTo>
                  <a:lnTo>
                    <a:pt x="861" y="7"/>
                  </a:lnTo>
                  <a:lnTo>
                    <a:pt x="764" y="2"/>
                  </a:lnTo>
                  <a:lnTo>
                    <a:pt x="696" y="0"/>
                  </a:lnTo>
                  <a:lnTo>
                    <a:pt x="637" y="3"/>
                  </a:lnTo>
                  <a:lnTo>
                    <a:pt x="592" y="6"/>
                  </a:lnTo>
                  <a:close/>
                </a:path>
              </a:pathLst>
            </a:custGeom>
            <a:solidFill>
              <a:srgbClr val="E0E0E0"/>
            </a:solidFill>
            <a:ln w="9525">
              <a:noFill/>
              <a:round/>
              <a:headEnd/>
              <a:tailEnd/>
            </a:ln>
          </p:spPr>
          <p:txBody>
            <a:bodyPr/>
            <a:lstStyle/>
            <a:p>
              <a:endParaRPr lang="en-US" dirty="0">
                <a:latin typeface="Arial Unicode MS" pitchFamily="34" charset="-128"/>
              </a:endParaRPr>
            </a:p>
          </p:txBody>
        </p:sp>
      </p:grpSp>
      <p:sp>
        <p:nvSpPr>
          <p:cNvPr id="24" name="Line 24"/>
          <p:cNvSpPr>
            <a:spLocks noChangeShapeType="1"/>
          </p:cNvSpPr>
          <p:nvPr/>
        </p:nvSpPr>
        <p:spPr bwMode="auto">
          <a:xfrm>
            <a:off x="7422834" y="6023914"/>
            <a:ext cx="377557" cy="460094"/>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25" name="Line 25"/>
          <p:cNvSpPr>
            <a:spLocks noChangeShapeType="1"/>
          </p:cNvSpPr>
          <p:nvPr/>
        </p:nvSpPr>
        <p:spPr bwMode="auto">
          <a:xfrm>
            <a:off x="4870518" y="6080447"/>
            <a:ext cx="14048" cy="323120"/>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26" name="Line 26"/>
          <p:cNvSpPr>
            <a:spLocks noChangeShapeType="1"/>
          </p:cNvSpPr>
          <p:nvPr/>
        </p:nvSpPr>
        <p:spPr bwMode="auto">
          <a:xfrm flipH="1">
            <a:off x="5297275" y="5414667"/>
            <a:ext cx="1" cy="913165"/>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27" name="Line 27"/>
          <p:cNvSpPr>
            <a:spLocks noChangeShapeType="1"/>
          </p:cNvSpPr>
          <p:nvPr/>
        </p:nvSpPr>
        <p:spPr bwMode="auto">
          <a:xfrm flipH="1">
            <a:off x="5573495" y="4718439"/>
            <a:ext cx="1" cy="1685843"/>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28" name="Line 28"/>
          <p:cNvSpPr>
            <a:spLocks noChangeShapeType="1"/>
          </p:cNvSpPr>
          <p:nvPr/>
        </p:nvSpPr>
        <p:spPr bwMode="auto">
          <a:xfrm flipH="1">
            <a:off x="5819535" y="4718439"/>
            <a:ext cx="1" cy="1685843"/>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29" name="Text Box 29"/>
          <p:cNvSpPr txBox="1">
            <a:spLocks noChangeArrowheads="1"/>
          </p:cNvSpPr>
          <p:nvPr/>
        </p:nvSpPr>
        <p:spPr bwMode="auto">
          <a:xfrm>
            <a:off x="5722100" y="4535420"/>
            <a:ext cx="1712185" cy="286232"/>
          </a:xfrm>
          <a:prstGeom prst="rect">
            <a:avLst/>
          </a:prstGeom>
          <a:solidFill>
            <a:srgbClr val="FFF9E5"/>
          </a:solidFill>
          <a:ln w="12700">
            <a:solidFill>
              <a:schemeClr val="tx1"/>
            </a:solidFill>
            <a:miter lim="800000"/>
            <a:headEnd/>
            <a:tailEnd/>
          </a:ln>
          <a:effectLst>
            <a:outerShdw dist="17961" dir="2700000" algn="ctr" rotWithShape="0">
              <a:schemeClr val="tx1"/>
            </a:outerShdw>
          </a:effectLst>
        </p:spPr>
        <p:txBody>
          <a:bodyPr wrap="square" anchor="ctr">
            <a:spAutoFit/>
          </a:bodyPr>
          <a:lstStyle/>
          <a:p>
            <a:pPr algn="ctr" eaLnBrk="0" hangingPunct="0">
              <a:buNone/>
            </a:pPr>
            <a:r>
              <a:rPr lang="en-US" sz="1400" b="1">
                <a:latin typeface="Arial Unicode MS" pitchFamily="34" charset="-128"/>
              </a:rPr>
              <a:t>Go To Next Slide</a:t>
            </a:r>
          </a:p>
        </p:txBody>
      </p:sp>
      <p:sp>
        <p:nvSpPr>
          <p:cNvPr id="30" name="Text Box 30"/>
          <p:cNvSpPr txBox="1">
            <a:spLocks noChangeArrowheads="1"/>
          </p:cNvSpPr>
          <p:nvPr/>
        </p:nvSpPr>
        <p:spPr bwMode="auto">
          <a:xfrm>
            <a:off x="3884369" y="4524947"/>
            <a:ext cx="1778918" cy="286232"/>
          </a:xfrm>
          <a:prstGeom prst="rect">
            <a:avLst/>
          </a:prstGeom>
          <a:solidFill>
            <a:srgbClr val="FFF9E5"/>
          </a:solidFill>
          <a:ln w="12700">
            <a:solidFill>
              <a:schemeClr val="tx1"/>
            </a:solidFill>
            <a:miter lim="800000"/>
            <a:headEnd/>
            <a:tailEnd/>
          </a:ln>
          <a:effectLst>
            <a:outerShdw dist="17961" dir="2700000" algn="ctr" rotWithShape="0">
              <a:schemeClr val="tx1"/>
            </a:outerShdw>
          </a:effectLst>
        </p:spPr>
        <p:txBody>
          <a:bodyPr wrap="square" anchor="ctr">
            <a:spAutoFit/>
          </a:bodyPr>
          <a:lstStyle/>
          <a:p>
            <a:pPr algn="ctr" eaLnBrk="0" hangingPunct="0">
              <a:buNone/>
            </a:pPr>
            <a:r>
              <a:rPr lang="en-US" sz="1400" b="1" dirty="0">
                <a:latin typeface="Arial Unicode MS" pitchFamily="34" charset="-128"/>
              </a:rPr>
              <a:t>Last Slide Viewed</a:t>
            </a:r>
          </a:p>
        </p:txBody>
      </p:sp>
      <p:sp>
        <p:nvSpPr>
          <p:cNvPr id="31" name="Text Box 31"/>
          <p:cNvSpPr txBox="1">
            <a:spLocks noChangeArrowheads="1"/>
          </p:cNvSpPr>
          <p:nvPr/>
        </p:nvSpPr>
        <p:spPr bwMode="auto">
          <a:xfrm>
            <a:off x="6240367" y="5725007"/>
            <a:ext cx="1703406" cy="286232"/>
          </a:xfrm>
          <a:prstGeom prst="rect">
            <a:avLst/>
          </a:prstGeom>
          <a:solidFill>
            <a:srgbClr val="FFF9E5"/>
          </a:solidFill>
          <a:ln w="12700">
            <a:solidFill>
              <a:schemeClr val="tx1"/>
            </a:solidFill>
            <a:miter lim="800000"/>
            <a:headEnd/>
            <a:tailEnd/>
          </a:ln>
          <a:effectLst>
            <a:outerShdw dist="17961" dir="2700000" algn="ctr" rotWithShape="0">
              <a:schemeClr val="tx1"/>
            </a:outerShdw>
          </a:effectLst>
        </p:spPr>
        <p:txBody>
          <a:bodyPr wrap="square" anchor="ctr">
            <a:spAutoFit/>
          </a:bodyPr>
          <a:lstStyle/>
          <a:p>
            <a:pPr algn="ctr" eaLnBrk="0" hangingPunct="0">
              <a:buNone/>
            </a:pPr>
            <a:r>
              <a:rPr lang="en-US" sz="1400" b="1" dirty="0">
                <a:latin typeface="Arial Unicode MS" pitchFamily="34" charset="-128"/>
              </a:rPr>
              <a:t>View Slide Notes</a:t>
            </a:r>
          </a:p>
        </p:txBody>
      </p:sp>
      <p:sp>
        <p:nvSpPr>
          <p:cNvPr id="32" name="Text Box 32"/>
          <p:cNvSpPr txBox="1">
            <a:spLocks noChangeArrowheads="1"/>
          </p:cNvSpPr>
          <p:nvPr/>
        </p:nvSpPr>
        <p:spPr bwMode="auto">
          <a:xfrm>
            <a:off x="3061513" y="5657783"/>
            <a:ext cx="1945744" cy="517065"/>
          </a:xfrm>
          <a:prstGeom prst="rect">
            <a:avLst/>
          </a:prstGeom>
          <a:solidFill>
            <a:srgbClr val="FFF9E5"/>
          </a:solidFill>
          <a:ln w="12700">
            <a:solidFill>
              <a:schemeClr val="tx1"/>
            </a:solidFill>
            <a:miter lim="800000"/>
            <a:headEnd/>
            <a:tailEnd/>
          </a:ln>
          <a:effectLst>
            <a:outerShdw dist="35921" dir="2700000" algn="ctr" rotWithShape="0">
              <a:schemeClr val="tx1"/>
            </a:outerShdw>
          </a:effectLst>
        </p:spPr>
        <p:txBody>
          <a:bodyPr wrap="square" anchor="ctr">
            <a:spAutoFit/>
          </a:bodyPr>
          <a:lstStyle/>
          <a:p>
            <a:pPr algn="ctr" eaLnBrk="0" hangingPunct="0">
              <a:buNone/>
            </a:pPr>
            <a:r>
              <a:rPr lang="en-US" sz="1400" b="1" dirty="0">
                <a:latin typeface="Arial Unicode MS" pitchFamily="34" charset="-128"/>
              </a:rPr>
              <a:t>Slide Bar</a:t>
            </a:r>
            <a:r>
              <a:rPr lang="en-US" sz="1600" b="1" dirty="0">
                <a:latin typeface="Arial Unicode MS" pitchFamily="34" charset="-128"/>
              </a:rPr>
              <a:t> </a:t>
            </a:r>
          </a:p>
          <a:p>
            <a:pPr algn="ctr" eaLnBrk="0" hangingPunct="0">
              <a:buNone/>
            </a:pPr>
            <a:r>
              <a:rPr lang="en-US" sz="1200" dirty="0">
                <a:latin typeface="Arial Unicode MS" pitchFamily="34" charset="-128"/>
              </a:rPr>
              <a:t>(Click on bar to rewind)</a:t>
            </a:r>
          </a:p>
        </p:txBody>
      </p:sp>
      <p:sp>
        <p:nvSpPr>
          <p:cNvPr id="33" name="Line 33"/>
          <p:cNvSpPr>
            <a:spLocks noChangeShapeType="1"/>
          </p:cNvSpPr>
          <p:nvPr/>
        </p:nvSpPr>
        <p:spPr bwMode="auto">
          <a:xfrm flipH="1" flipV="1">
            <a:off x="2318455" y="1914288"/>
            <a:ext cx="547900" cy="421461"/>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34" name="Rectangle 34"/>
          <p:cNvSpPr>
            <a:spLocks noChangeArrowheads="1"/>
          </p:cNvSpPr>
          <p:nvPr/>
        </p:nvSpPr>
        <p:spPr bwMode="auto">
          <a:xfrm>
            <a:off x="30326" y="1623155"/>
            <a:ext cx="2262498" cy="341632"/>
          </a:xfrm>
          <a:prstGeom prst="rect">
            <a:avLst/>
          </a:prstGeom>
          <a:noFill/>
          <a:ln w="28575">
            <a:solidFill>
              <a:schemeClr val="tx1"/>
            </a:solidFill>
            <a:miter lim="800000"/>
            <a:headEnd/>
            <a:tailEnd/>
          </a:ln>
          <a:effectLst/>
        </p:spPr>
        <p:txBody>
          <a:bodyPr wrap="square" anchor="ctr">
            <a:spAutoFit/>
          </a:bodyPr>
          <a:lstStyle/>
          <a:p>
            <a:endParaRPr lang="en-US" dirty="0">
              <a:latin typeface="Arial Unicode MS" pitchFamily="34" charset="-128"/>
            </a:endParaRPr>
          </a:p>
        </p:txBody>
      </p:sp>
      <p:sp>
        <p:nvSpPr>
          <p:cNvPr id="35" name="Text Box 35"/>
          <p:cNvSpPr txBox="1">
            <a:spLocks noChangeArrowheads="1"/>
          </p:cNvSpPr>
          <p:nvPr/>
        </p:nvSpPr>
        <p:spPr bwMode="auto">
          <a:xfrm>
            <a:off x="4163258" y="5158623"/>
            <a:ext cx="1211701" cy="286232"/>
          </a:xfrm>
          <a:prstGeom prst="rect">
            <a:avLst/>
          </a:prstGeom>
          <a:solidFill>
            <a:srgbClr val="FFF9E5"/>
          </a:solidFill>
          <a:ln w="12700">
            <a:solidFill>
              <a:schemeClr val="tx1"/>
            </a:solidFill>
            <a:miter lim="800000"/>
            <a:headEnd/>
            <a:tailEnd/>
          </a:ln>
          <a:effectLst>
            <a:outerShdw dist="17961" dir="2700000" algn="ctr" rotWithShape="0">
              <a:schemeClr val="tx1"/>
            </a:outerShdw>
          </a:effectLst>
        </p:spPr>
        <p:txBody>
          <a:bodyPr wrap="square" anchor="ctr">
            <a:spAutoFit/>
          </a:bodyPr>
          <a:lstStyle/>
          <a:p>
            <a:pPr algn="ctr" eaLnBrk="0" hangingPunct="0">
              <a:buNone/>
            </a:pPr>
            <a:r>
              <a:rPr lang="en-US" sz="1400" b="1" dirty="0">
                <a:latin typeface="Arial Unicode MS" pitchFamily="34" charset="-128"/>
              </a:rPr>
              <a:t>Play/Pause</a:t>
            </a:r>
          </a:p>
        </p:txBody>
      </p:sp>
      <p:sp>
        <p:nvSpPr>
          <p:cNvPr id="36" name="Line 36"/>
          <p:cNvSpPr>
            <a:spLocks noChangeShapeType="1"/>
          </p:cNvSpPr>
          <p:nvPr/>
        </p:nvSpPr>
        <p:spPr bwMode="auto">
          <a:xfrm flipH="1">
            <a:off x="2899895" y="4822574"/>
            <a:ext cx="1" cy="1671794"/>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37" name="Text Box 37"/>
          <p:cNvSpPr txBox="1">
            <a:spLocks noChangeArrowheads="1"/>
          </p:cNvSpPr>
          <p:nvPr/>
        </p:nvSpPr>
        <p:spPr bwMode="auto">
          <a:xfrm>
            <a:off x="2034153" y="4641143"/>
            <a:ext cx="1406627" cy="286232"/>
          </a:xfrm>
          <a:prstGeom prst="rect">
            <a:avLst/>
          </a:prstGeom>
          <a:solidFill>
            <a:srgbClr val="FFF9E5"/>
          </a:solidFill>
          <a:ln w="12700">
            <a:solidFill>
              <a:schemeClr val="tx1"/>
            </a:solidFill>
            <a:miter lim="800000"/>
            <a:headEnd/>
            <a:tailEnd/>
          </a:ln>
          <a:effectLst>
            <a:outerShdw dist="28398" dir="1593903" algn="ctr" rotWithShape="0">
              <a:schemeClr val="tx1"/>
            </a:outerShdw>
          </a:effectLst>
        </p:spPr>
        <p:txBody>
          <a:bodyPr wrap="square" anchor="ctr">
            <a:spAutoFit/>
          </a:bodyPr>
          <a:lstStyle/>
          <a:p>
            <a:pPr algn="ctr" eaLnBrk="0" hangingPunct="0">
              <a:buNone/>
            </a:pPr>
            <a:r>
              <a:rPr lang="en-US" sz="1400" b="1">
                <a:latin typeface="Arial Unicode MS" pitchFamily="34" charset="-128"/>
              </a:rPr>
              <a:t>Slide Number</a:t>
            </a:r>
          </a:p>
        </p:txBody>
      </p:sp>
      <p:sp>
        <p:nvSpPr>
          <p:cNvPr id="38" name="Line 38"/>
          <p:cNvSpPr>
            <a:spLocks noChangeShapeType="1"/>
          </p:cNvSpPr>
          <p:nvPr/>
        </p:nvSpPr>
        <p:spPr bwMode="auto">
          <a:xfrm flipV="1">
            <a:off x="7928345" y="247936"/>
            <a:ext cx="927212" cy="252876"/>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39" name="Text Box 39"/>
          <p:cNvSpPr txBox="1">
            <a:spLocks noChangeArrowheads="1"/>
          </p:cNvSpPr>
          <p:nvPr/>
        </p:nvSpPr>
        <p:spPr bwMode="auto">
          <a:xfrm>
            <a:off x="6170436" y="332763"/>
            <a:ext cx="2021254" cy="480131"/>
          </a:xfrm>
          <a:prstGeom prst="rect">
            <a:avLst/>
          </a:prstGeom>
          <a:solidFill>
            <a:srgbClr val="FFF9E5"/>
          </a:solidFill>
          <a:ln w="12700">
            <a:solidFill>
              <a:schemeClr val="tx1"/>
            </a:solidFill>
            <a:miter lim="800000"/>
            <a:headEnd/>
            <a:tailEnd/>
          </a:ln>
          <a:effectLst>
            <a:outerShdw dist="17961" dir="2700000" algn="ctr" rotWithShape="0">
              <a:schemeClr val="tx1"/>
            </a:outerShdw>
          </a:effectLst>
        </p:spPr>
        <p:txBody>
          <a:bodyPr wrap="square" anchor="ctr">
            <a:spAutoFit/>
          </a:bodyPr>
          <a:lstStyle/>
          <a:p>
            <a:pPr algn="ctr" eaLnBrk="0" hangingPunct="0">
              <a:buNone/>
            </a:pPr>
            <a:r>
              <a:rPr lang="en-US" sz="1400" b="1">
                <a:latin typeface="Arial Unicode MS" pitchFamily="34" charset="-128"/>
              </a:rPr>
              <a:t>Click to Return to the Main Menu</a:t>
            </a:r>
          </a:p>
        </p:txBody>
      </p:sp>
      <p:sp>
        <p:nvSpPr>
          <p:cNvPr id="40" name="Line 40"/>
          <p:cNvSpPr>
            <a:spLocks noChangeShapeType="1"/>
          </p:cNvSpPr>
          <p:nvPr/>
        </p:nvSpPr>
        <p:spPr bwMode="auto">
          <a:xfrm flipH="1" flipV="1">
            <a:off x="169799" y="2609900"/>
            <a:ext cx="1" cy="927213"/>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41" name="Rectangle 41"/>
          <p:cNvSpPr>
            <a:spLocks noChangeArrowheads="1"/>
          </p:cNvSpPr>
          <p:nvPr/>
        </p:nvSpPr>
        <p:spPr bwMode="auto">
          <a:xfrm>
            <a:off x="2890634" y="2500716"/>
            <a:ext cx="5436840" cy="927213"/>
          </a:xfrm>
          <a:prstGeom prst="rect">
            <a:avLst/>
          </a:prstGeom>
          <a:solidFill>
            <a:schemeClr val="bg1"/>
          </a:solidFill>
          <a:ln w="9525">
            <a:noFill/>
            <a:miter lim="800000"/>
            <a:headEnd/>
            <a:tailEnd/>
          </a:ln>
          <a:effectLst/>
        </p:spPr>
        <p:txBody>
          <a:bodyPr wrap="none" anchor="ctr"/>
          <a:lstStyle/>
          <a:p>
            <a:endParaRPr lang="en-US" dirty="0">
              <a:latin typeface="Arial Unicode MS" pitchFamily="34" charset="-128"/>
            </a:endParaRPr>
          </a:p>
        </p:txBody>
      </p:sp>
      <p:sp>
        <p:nvSpPr>
          <p:cNvPr id="42" name="Text Box 42"/>
          <p:cNvSpPr txBox="1">
            <a:spLocks noChangeArrowheads="1"/>
          </p:cNvSpPr>
          <p:nvPr/>
        </p:nvSpPr>
        <p:spPr bwMode="auto">
          <a:xfrm>
            <a:off x="68248" y="3409193"/>
            <a:ext cx="1938721" cy="784830"/>
          </a:xfrm>
          <a:prstGeom prst="rect">
            <a:avLst/>
          </a:prstGeom>
          <a:solidFill>
            <a:srgbClr val="FFF9E5"/>
          </a:solidFill>
          <a:ln w="12700">
            <a:solidFill>
              <a:schemeClr val="tx1"/>
            </a:solidFill>
            <a:miter lim="800000"/>
            <a:headEnd/>
            <a:tailEnd/>
          </a:ln>
          <a:effectLst>
            <a:outerShdw dist="28398" dir="3806097" algn="ctr" rotWithShape="0">
              <a:schemeClr val="tx1"/>
            </a:outerShdw>
          </a:effectLst>
        </p:spPr>
        <p:txBody>
          <a:bodyPr wrap="square" anchor="ctr">
            <a:spAutoFit/>
          </a:bodyPr>
          <a:lstStyle/>
          <a:p>
            <a:pPr eaLnBrk="0" hangingPunct="0">
              <a:buNone/>
            </a:pPr>
            <a:r>
              <a:rPr lang="en-US" sz="1400" b="1" i="1" dirty="0">
                <a:latin typeface="Arial Unicode MS" pitchFamily="34" charset="-128"/>
              </a:rPr>
              <a:t>Expand</a:t>
            </a:r>
            <a:r>
              <a:rPr lang="en-US" sz="1400" b="1" dirty="0">
                <a:latin typeface="Arial Unicode MS" pitchFamily="34" charset="-128"/>
              </a:rPr>
              <a:t>  </a:t>
            </a:r>
            <a:r>
              <a:rPr lang="en-US" sz="1200" dirty="0">
                <a:latin typeface="Arial Unicode MS" pitchFamily="34" charset="-128"/>
              </a:rPr>
              <a:t>Navigation items with arrows next to them will expand a section when clicked.</a:t>
            </a:r>
            <a:endParaRPr lang="en-US" sz="1600" b="1" dirty="0">
              <a:latin typeface="Arial Unicode MS" pitchFamily="34" charset="-128"/>
            </a:endParaRPr>
          </a:p>
        </p:txBody>
      </p:sp>
      <p:sp>
        <p:nvSpPr>
          <p:cNvPr id="43" name="Line 43"/>
          <p:cNvSpPr>
            <a:spLocks noChangeShapeType="1"/>
          </p:cNvSpPr>
          <p:nvPr/>
        </p:nvSpPr>
        <p:spPr bwMode="auto">
          <a:xfrm>
            <a:off x="8660293" y="3591000"/>
            <a:ext cx="210731" cy="2865932"/>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44" name="Text Box 44"/>
          <p:cNvSpPr txBox="1">
            <a:spLocks noChangeArrowheads="1"/>
          </p:cNvSpPr>
          <p:nvPr/>
        </p:nvSpPr>
        <p:spPr bwMode="auto">
          <a:xfrm>
            <a:off x="6873089" y="2840067"/>
            <a:ext cx="2086230" cy="1117229"/>
          </a:xfrm>
          <a:prstGeom prst="rect">
            <a:avLst/>
          </a:prstGeom>
          <a:solidFill>
            <a:srgbClr val="FFF9E5"/>
          </a:solidFill>
          <a:ln w="12700">
            <a:solidFill>
              <a:schemeClr val="tx1"/>
            </a:solidFill>
            <a:miter lim="800000"/>
            <a:headEnd/>
            <a:tailEnd/>
          </a:ln>
          <a:effectLst>
            <a:outerShdw dist="17961" dir="2700000" algn="ctr" rotWithShape="0">
              <a:schemeClr val="tx1"/>
            </a:outerShdw>
          </a:effectLst>
        </p:spPr>
        <p:txBody>
          <a:bodyPr wrap="square" anchor="ctr">
            <a:spAutoFit/>
          </a:bodyPr>
          <a:lstStyle/>
          <a:p>
            <a:pPr eaLnBrk="0" hangingPunct="0">
              <a:buNone/>
            </a:pPr>
            <a:r>
              <a:rPr lang="en-US" sz="1400" b="1" dirty="0">
                <a:latin typeface="Arial Unicode MS" pitchFamily="34" charset="-128"/>
              </a:rPr>
              <a:t>View Options</a:t>
            </a:r>
            <a:r>
              <a:rPr lang="en-US" sz="1600" b="1" dirty="0">
                <a:latin typeface="Arial Unicode MS" pitchFamily="34" charset="-128"/>
              </a:rPr>
              <a:t/>
            </a:r>
            <a:br>
              <a:rPr lang="en-US" sz="1600" b="1" dirty="0">
                <a:latin typeface="Arial Unicode MS" pitchFamily="34" charset="-128"/>
              </a:rPr>
            </a:br>
            <a:r>
              <a:rPr lang="en-US" sz="1200" dirty="0">
                <a:latin typeface="Arial Unicode MS" pitchFamily="34" charset="-128"/>
              </a:rPr>
              <a:t>Click to hide navigation pane. Click again to hide player controls and view slide only. Click again to return to standard view.</a:t>
            </a:r>
          </a:p>
        </p:txBody>
      </p:sp>
      <p:sp>
        <p:nvSpPr>
          <p:cNvPr id="45" name="Text Box 45"/>
          <p:cNvSpPr txBox="1">
            <a:spLocks noChangeArrowheads="1"/>
          </p:cNvSpPr>
          <p:nvPr/>
        </p:nvSpPr>
        <p:spPr bwMode="auto">
          <a:xfrm>
            <a:off x="2534502" y="2325824"/>
            <a:ext cx="3919585" cy="1658916"/>
          </a:xfrm>
          <a:prstGeom prst="rect">
            <a:avLst/>
          </a:prstGeom>
          <a:solidFill>
            <a:srgbClr val="FFF9E5"/>
          </a:solidFill>
          <a:ln w="12700">
            <a:solidFill>
              <a:schemeClr val="tx1"/>
            </a:solidFill>
            <a:miter lim="800000"/>
            <a:headEnd/>
            <a:tailEnd/>
          </a:ln>
          <a:effectLst>
            <a:outerShdw dist="28398" dir="3806097" algn="ctr" rotWithShape="0">
              <a:schemeClr val="tx1"/>
            </a:outerShdw>
          </a:effectLst>
        </p:spPr>
        <p:txBody>
          <a:bodyPr wrap="square" anchor="ctr">
            <a:spAutoFit/>
          </a:bodyPr>
          <a:lstStyle/>
          <a:p>
            <a:pPr eaLnBrk="0" hangingPunct="0">
              <a:buNone/>
            </a:pPr>
            <a:r>
              <a:rPr lang="en-US" sz="1400" b="1" i="1" dirty="0">
                <a:latin typeface="Arial Unicode MS" pitchFamily="34" charset="-128"/>
              </a:rPr>
              <a:t>Outline</a:t>
            </a:r>
            <a:r>
              <a:rPr lang="en-US" sz="1600" b="1" dirty="0">
                <a:latin typeface="Arial Unicode MS" pitchFamily="34" charset="-128"/>
              </a:rPr>
              <a:t>  </a:t>
            </a:r>
            <a:r>
              <a:rPr lang="en-US" sz="1200" dirty="0">
                <a:latin typeface="Arial Unicode MS" pitchFamily="34" charset="-128"/>
              </a:rPr>
              <a:t>Allows you to quickly find topics.  Click on a menu item to jump to that slide.</a:t>
            </a:r>
            <a:endParaRPr lang="en-US" sz="1600" b="1" dirty="0">
              <a:latin typeface="Arial Unicode MS" pitchFamily="34" charset="-128"/>
            </a:endParaRPr>
          </a:p>
          <a:p>
            <a:pPr eaLnBrk="0" hangingPunct="0">
              <a:buNone/>
            </a:pPr>
            <a:r>
              <a:rPr lang="en-US" sz="1400" b="1" i="1" dirty="0">
                <a:latin typeface="Arial Unicode MS" pitchFamily="34" charset="-128"/>
              </a:rPr>
              <a:t>Thumbnails</a:t>
            </a:r>
            <a:r>
              <a:rPr lang="en-US" sz="1600" b="1" dirty="0">
                <a:latin typeface="Arial Unicode MS" pitchFamily="34" charset="-128"/>
              </a:rPr>
              <a:t>  </a:t>
            </a:r>
            <a:r>
              <a:rPr lang="en-US" sz="1200" dirty="0">
                <a:latin typeface="Arial Unicode MS" pitchFamily="34" charset="-128"/>
              </a:rPr>
              <a:t>Allows you to graphically find slides.</a:t>
            </a:r>
          </a:p>
          <a:p>
            <a:pPr eaLnBrk="0" hangingPunct="0">
              <a:buNone/>
            </a:pPr>
            <a:r>
              <a:rPr lang="en-US" sz="1400" b="1" i="1" dirty="0">
                <a:latin typeface="Arial Unicode MS" pitchFamily="34" charset="-128"/>
              </a:rPr>
              <a:t>Search</a:t>
            </a:r>
            <a:r>
              <a:rPr lang="en-US" sz="1600" b="1" dirty="0">
                <a:latin typeface="Arial Unicode MS" pitchFamily="34" charset="-128"/>
              </a:rPr>
              <a:t>  </a:t>
            </a:r>
            <a:r>
              <a:rPr lang="en-US" sz="1200" dirty="0">
                <a:latin typeface="Arial Unicode MS" pitchFamily="34" charset="-128"/>
              </a:rPr>
              <a:t>Allows you to quickly find topics by searching for a word.  Click on the results to view the slide with the information.</a:t>
            </a:r>
            <a:endParaRPr lang="en-US" sz="1800" b="1" i="1" dirty="0">
              <a:latin typeface="Arial Unicode MS" pitchFamily="34" charset="-128"/>
            </a:endParaRPr>
          </a:p>
          <a:p>
            <a:pPr eaLnBrk="0" hangingPunct="0">
              <a:buNone/>
            </a:pPr>
            <a:r>
              <a:rPr lang="en-US" sz="1400" b="1" i="1" dirty="0">
                <a:latin typeface="Arial Unicode MS" pitchFamily="34" charset="-128"/>
              </a:rPr>
              <a:t>Notes</a:t>
            </a:r>
            <a:r>
              <a:rPr lang="en-US" sz="1800" b="1" dirty="0">
                <a:latin typeface="Arial Unicode MS" pitchFamily="34" charset="-128"/>
              </a:rPr>
              <a:t>  </a:t>
            </a:r>
            <a:r>
              <a:rPr lang="en-US" sz="1200" dirty="0">
                <a:latin typeface="Arial Unicode MS" pitchFamily="34" charset="-128"/>
              </a:rPr>
              <a:t>Allows you to view the narration notes.</a:t>
            </a:r>
          </a:p>
        </p:txBody>
      </p:sp>
      <p:sp>
        <p:nvSpPr>
          <p:cNvPr id="46" name="Line 46"/>
          <p:cNvSpPr>
            <a:spLocks noChangeShapeType="1"/>
          </p:cNvSpPr>
          <p:nvPr/>
        </p:nvSpPr>
        <p:spPr bwMode="auto">
          <a:xfrm flipH="1">
            <a:off x="2251909" y="5617558"/>
            <a:ext cx="1" cy="842921"/>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47" name="Text Box 47"/>
          <p:cNvSpPr txBox="1">
            <a:spLocks noChangeArrowheads="1"/>
          </p:cNvSpPr>
          <p:nvPr/>
        </p:nvSpPr>
        <p:spPr bwMode="auto">
          <a:xfrm>
            <a:off x="801916" y="5436127"/>
            <a:ext cx="1569943" cy="286232"/>
          </a:xfrm>
          <a:prstGeom prst="rect">
            <a:avLst/>
          </a:prstGeom>
          <a:solidFill>
            <a:srgbClr val="FFF9E5"/>
          </a:solidFill>
          <a:ln w="12700">
            <a:solidFill>
              <a:schemeClr val="tx1"/>
            </a:solidFill>
            <a:miter lim="800000"/>
            <a:headEnd/>
            <a:tailEnd/>
          </a:ln>
          <a:effectLst>
            <a:outerShdw dist="28398" dir="1593903" algn="ctr" rotWithShape="0">
              <a:schemeClr val="tx1"/>
            </a:outerShdw>
          </a:effectLst>
        </p:spPr>
        <p:txBody>
          <a:bodyPr wrap="square" anchor="ctr">
            <a:spAutoFit/>
          </a:bodyPr>
          <a:lstStyle/>
          <a:p>
            <a:pPr algn="ctr" eaLnBrk="0" hangingPunct="0">
              <a:buNone/>
            </a:pPr>
            <a:r>
              <a:rPr lang="en-US" sz="1400" b="1" dirty="0">
                <a:latin typeface="Arial Unicode MS" pitchFamily="34" charset="-128"/>
              </a:rPr>
              <a:t>Volume Control</a:t>
            </a:r>
          </a:p>
        </p:txBody>
      </p:sp>
      <p:sp>
        <p:nvSpPr>
          <p:cNvPr id="48" name="Line 48"/>
          <p:cNvSpPr>
            <a:spLocks noChangeShapeType="1"/>
          </p:cNvSpPr>
          <p:nvPr/>
        </p:nvSpPr>
        <p:spPr bwMode="auto">
          <a:xfrm flipV="1">
            <a:off x="7769285" y="1064072"/>
            <a:ext cx="252876" cy="337168"/>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49" name="Text Box 49"/>
          <p:cNvSpPr txBox="1">
            <a:spLocks noChangeArrowheads="1"/>
          </p:cNvSpPr>
          <p:nvPr/>
        </p:nvSpPr>
        <p:spPr bwMode="auto">
          <a:xfrm>
            <a:off x="6348384" y="1321703"/>
            <a:ext cx="2493641" cy="480131"/>
          </a:xfrm>
          <a:prstGeom prst="rect">
            <a:avLst/>
          </a:prstGeom>
          <a:solidFill>
            <a:srgbClr val="FFF9E5"/>
          </a:solidFill>
          <a:ln w="12700">
            <a:solidFill>
              <a:schemeClr val="tx1"/>
            </a:solidFill>
            <a:miter lim="800000"/>
            <a:headEnd/>
            <a:tailEnd/>
          </a:ln>
          <a:effectLst>
            <a:outerShdw dist="28398" dir="1593903" algn="ctr" rotWithShape="0">
              <a:schemeClr val="tx1"/>
            </a:outerShdw>
          </a:effectLst>
        </p:spPr>
        <p:txBody>
          <a:bodyPr wrap="square" anchor="ctr">
            <a:spAutoFit/>
          </a:bodyPr>
          <a:lstStyle/>
          <a:p>
            <a:pPr algn="ctr" eaLnBrk="0" hangingPunct="0">
              <a:buNone/>
            </a:pPr>
            <a:r>
              <a:rPr lang="en-US" sz="1400" b="1">
                <a:latin typeface="Arial Unicode MS" pitchFamily="34" charset="-128"/>
              </a:rPr>
              <a:t>View and Download Attachments</a:t>
            </a:r>
          </a:p>
        </p:txBody>
      </p:sp>
      <p:sp>
        <p:nvSpPr>
          <p:cNvPr id="50" name="Line 50"/>
          <p:cNvSpPr>
            <a:spLocks noChangeShapeType="1"/>
          </p:cNvSpPr>
          <p:nvPr/>
        </p:nvSpPr>
        <p:spPr bwMode="auto">
          <a:xfrm flipH="1" flipV="1">
            <a:off x="2251880" y="1473957"/>
            <a:ext cx="2347415" cy="191069"/>
          </a:xfrm>
          <a:prstGeom prst="line">
            <a:avLst/>
          </a:prstGeom>
          <a:noFill/>
          <a:ln w="28575">
            <a:solidFill>
              <a:schemeClr val="tx1"/>
            </a:solidFill>
            <a:round/>
            <a:headEnd/>
            <a:tailEnd type="triangle" w="med" len="med"/>
          </a:ln>
          <a:effectLst/>
        </p:spPr>
        <p:txBody>
          <a:bodyPr wrap="square">
            <a:spAutoFit/>
          </a:bodyPr>
          <a:lstStyle/>
          <a:p>
            <a:endParaRPr lang="en-US" dirty="0">
              <a:latin typeface="Arial Unicode MS" pitchFamily="34" charset="-128"/>
            </a:endParaRPr>
          </a:p>
        </p:txBody>
      </p:sp>
      <p:sp>
        <p:nvSpPr>
          <p:cNvPr id="51" name="Text Box 51"/>
          <p:cNvSpPr txBox="1">
            <a:spLocks noChangeArrowheads="1"/>
          </p:cNvSpPr>
          <p:nvPr/>
        </p:nvSpPr>
        <p:spPr bwMode="auto">
          <a:xfrm>
            <a:off x="2736197" y="1449714"/>
            <a:ext cx="3455982" cy="286232"/>
          </a:xfrm>
          <a:prstGeom prst="rect">
            <a:avLst/>
          </a:prstGeom>
          <a:solidFill>
            <a:srgbClr val="FFF9E5"/>
          </a:solidFill>
          <a:ln w="12700">
            <a:solidFill>
              <a:schemeClr val="tx1"/>
            </a:solidFill>
            <a:miter lim="800000"/>
            <a:headEnd/>
            <a:tailEnd/>
          </a:ln>
          <a:effectLst>
            <a:outerShdw dist="17961" dir="2700000" algn="ctr" rotWithShape="0">
              <a:schemeClr val="tx1"/>
            </a:outerShdw>
          </a:effectLst>
        </p:spPr>
        <p:txBody>
          <a:bodyPr wrap="square" anchor="ctr">
            <a:spAutoFit/>
          </a:bodyPr>
          <a:lstStyle/>
          <a:p>
            <a:pPr algn="ctr" eaLnBrk="0" hangingPunct="0">
              <a:buNone/>
            </a:pPr>
            <a:r>
              <a:rPr lang="en-US" sz="1400" b="1" dirty="0">
                <a:latin typeface="Arial Unicode MS" pitchFamily="34" charset="-128"/>
              </a:rPr>
              <a:t>Email Us About This Course</a:t>
            </a:r>
          </a:p>
        </p:txBody>
      </p:sp>
      <p:sp>
        <p:nvSpPr>
          <p:cNvPr id="52" name="AutoShape 9">
            <a:hlinkClick r:id="rId7" action="ppaction://hlinksldjump" highlightClick="1"/>
          </p:cNvPr>
          <p:cNvSpPr>
            <a:spLocks noChangeArrowheads="1"/>
          </p:cNvSpPr>
          <p:nvPr/>
        </p:nvSpPr>
        <p:spPr bwMode="auto">
          <a:xfrm>
            <a:off x="8839200" y="0"/>
            <a:ext cx="304800" cy="304800"/>
          </a:xfrm>
          <a:prstGeom prst="actionButtonHome">
            <a:avLst/>
          </a:prstGeom>
          <a:solidFill>
            <a:srgbClr val="DDDDDD"/>
          </a:solidFill>
          <a:ln w="9525">
            <a:noFill/>
            <a:miter lim="800000"/>
            <a:headEnd/>
            <a:tailEnd/>
          </a:ln>
          <a:effectLst/>
        </p:spPr>
        <p:txBody>
          <a:bodyPr wrap="none" anchor="ctr"/>
          <a:lstStyle/>
          <a:p>
            <a:endParaRPr lang="en-US" dirty="0">
              <a:latin typeface="Arial Unicode MS" pitchFamily="34" charset="-128"/>
            </a:endParaRPr>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 descr="T:\DLM\Non-Product\ServiceADVISOR (SAR)\Images\143115a.png"/>
          <p:cNvPicPr>
            <a:picLocks noChangeAspect="1" noChangeArrowheads="1"/>
          </p:cNvPicPr>
          <p:nvPr>
            <p:custDataLst>
              <p:tags r:id="rId2"/>
            </p:custDataLst>
          </p:nvPr>
        </p:nvPicPr>
        <p:blipFill>
          <a:blip r:embed="rId13" cstate="print"/>
          <a:srcRect/>
          <a:stretch>
            <a:fillRect/>
          </a:stretch>
        </p:blipFill>
        <p:spPr bwMode="auto">
          <a:xfrm>
            <a:off x="482280" y="2566555"/>
            <a:ext cx="2718108" cy="1704128"/>
          </a:xfrm>
          <a:prstGeom prst="rect">
            <a:avLst/>
          </a:prstGeom>
          <a:noFill/>
        </p:spPr>
      </p:pic>
      <p:sp>
        <p:nvSpPr>
          <p:cNvPr id="6" name="Title 1"/>
          <p:cNvSpPr txBox="1">
            <a:spLocks noGrp="1"/>
          </p:cNvSpPr>
          <p:nvPr>
            <p:ph type="title"/>
          </p:nvPr>
        </p:nvSpPr>
        <p:spPr/>
        <p:txBody>
          <a:bodyPr/>
          <a:lstStyle/>
          <a:p>
            <a:pPr lvl="0"/>
            <a:r>
              <a:rPr lang="en-US" noProof="0" dirty="0" smtClean="0"/>
              <a:t>How Does </a:t>
            </a:r>
            <a:r>
              <a:rPr lang="en-US" noProof="0" dirty="0" err="1" smtClean="0"/>
              <a:t>JDLink</a:t>
            </a:r>
            <a:r>
              <a:rPr lang="en-US" noProof="0" dirty="0" smtClean="0"/>
              <a:t> Work?</a:t>
            </a:r>
            <a:br>
              <a:rPr lang="en-US" noProof="0" dirty="0" smtClean="0"/>
            </a:br>
            <a:r>
              <a:rPr lang="en-US" sz="2000" dirty="0" smtClean="0"/>
              <a:t>Select and Ultimate</a:t>
            </a:r>
            <a:endParaRPr lang="en-US" sz="2000" noProof="0" dirty="0" smtClean="0"/>
          </a:p>
        </p:txBody>
      </p:sp>
      <p:pic>
        <p:nvPicPr>
          <p:cNvPr id="14" name="Picture 5" descr="http://www.utsa.edu/today/images/graphics/gatewaylaptop.jpg"/>
          <p:cNvPicPr>
            <a:picLocks noChangeAspect="1" noChangeArrowheads="1"/>
          </p:cNvPicPr>
          <p:nvPr>
            <p:custDataLst>
              <p:tags r:id="rId3"/>
            </p:custDataLst>
          </p:nvPr>
        </p:nvPicPr>
        <p:blipFill>
          <a:blip r:embed="rId14" cstate="screen">
            <a:clrChange>
              <a:clrFrom>
                <a:srgbClr val="FFFFFF"/>
              </a:clrFrom>
              <a:clrTo>
                <a:srgbClr val="FFFFFF">
                  <a:alpha val="0"/>
                </a:srgbClr>
              </a:clrTo>
            </a:clrChange>
          </a:blip>
          <a:srcRect/>
          <a:stretch>
            <a:fillRect/>
          </a:stretch>
        </p:blipFill>
        <p:spPr bwMode="auto">
          <a:xfrm>
            <a:off x="7255979" y="3028771"/>
            <a:ext cx="1215345" cy="1215345"/>
          </a:xfrm>
          <a:prstGeom prst="rect">
            <a:avLst/>
          </a:prstGeom>
          <a:noFill/>
        </p:spPr>
      </p:pic>
      <p:grpSp>
        <p:nvGrpSpPr>
          <p:cNvPr id="2" name="Group 9"/>
          <p:cNvGrpSpPr/>
          <p:nvPr>
            <p:custDataLst>
              <p:tags r:id="rId4"/>
            </p:custDataLst>
          </p:nvPr>
        </p:nvGrpSpPr>
        <p:grpSpPr>
          <a:xfrm>
            <a:off x="7711450" y="2094800"/>
            <a:ext cx="368565" cy="624667"/>
            <a:chOff x="6099559" y="1361841"/>
            <a:chExt cx="2650741" cy="3952200"/>
          </a:xfrm>
        </p:grpSpPr>
        <p:pic>
          <p:nvPicPr>
            <p:cNvPr id="16" name="Picture 5" descr="http://handspreca.com/wp-content/uploads/2009/12/vlingo-40-plus-bring-e2809cvlingo-everywheree2809d-for-blackberry-smartphone.jpg"/>
            <p:cNvPicPr>
              <a:picLocks noChangeAspect="1" noChangeArrowheads="1"/>
            </p:cNvPicPr>
            <p:nvPr/>
          </p:nvPicPr>
          <p:blipFill>
            <a:blip r:embed="rId15" cstate="screen">
              <a:clrChange>
                <a:clrFrom>
                  <a:srgbClr val="FFFFFF"/>
                </a:clrFrom>
                <a:clrTo>
                  <a:srgbClr val="FFFFFF">
                    <a:alpha val="0"/>
                  </a:srgbClr>
                </a:clrTo>
              </a:clrChange>
            </a:blip>
            <a:srcRect/>
            <a:stretch>
              <a:fillRect/>
            </a:stretch>
          </p:blipFill>
          <p:spPr bwMode="auto">
            <a:xfrm>
              <a:off x="6099559" y="1361841"/>
              <a:ext cx="2650741" cy="3952200"/>
            </a:xfrm>
            <a:prstGeom prst="rect">
              <a:avLst/>
            </a:prstGeom>
            <a:noFill/>
            <a:ln w="9525">
              <a:noFill/>
              <a:miter lim="800000"/>
              <a:headEnd/>
              <a:tailEnd/>
            </a:ln>
          </p:spPr>
        </p:pic>
        <p:sp>
          <p:nvSpPr>
            <p:cNvPr id="17" name="Rounded Rectangle 16"/>
            <p:cNvSpPr/>
            <p:nvPr/>
          </p:nvSpPr>
          <p:spPr bwMode="auto">
            <a:xfrm>
              <a:off x="6527800" y="2127250"/>
              <a:ext cx="1847850" cy="1397000"/>
            </a:xfrm>
            <a:prstGeom prst="roundRect">
              <a:avLst>
                <a:gd name="adj" fmla="val 5758"/>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sp>
          <p:nvSpPr>
            <p:cNvPr id="18" name="TextBox 17"/>
            <p:cNvSpPr txBox="1"/>
            <p:nvPr/>
          </p:nvSpPr>
          <p:spPr>
            <a:xfrm>
              <a:off x="6661150" y="2355849"/>
              <a:ext cx="1481363" cy="583353"/>
            </a:xfrm>
            <a:prstGeom prst="rect">
              <a:avLst/>
            </a:prstGeom>
            <a:noFill/>
          </p:spPr>
          <p:txBody>
            <a:bodyPr wrap="square" rtlCol="0">
              <a:spAutoFit/>
            </a:bodyPr>
            <a:lstStyle/>
            <a:p>
              <a:endParaRPr lang="en-US" sz="1200" dirty="0"/>
            </a:p>
          </p:txBody>
        </p:sp>
      </p:grpSp>
      <p:pic>
        <p:nvPicPr>
          <p:cNvPr id="19" name="Picture 236" descr="C:\Documents and Settings\ab04634\Local Settings\Temporary Internet Files\Content.IE5\G1C7RARP\MP900402149[1].jpg"/>
          <p:cNvPicPr>
            <a:picLocks noChangeAspect="1" noChangeArrowheads="1"/>
          </p:cNvPicPr>
          <p:nvPr>
            <p:custDataLst>
              <p:tags r:id="rId5"/>
            </p:custDataLst>
          </p:nvPr>
        </p:nvPicPr>
        <p:blipFill>
          <a:blip r:embed="rId16" cstate="screen">
            <a:clrChange>
              <a:clrFrom>
                <a:srgbClr val="FFFFFF"/>
              </a:clrFrom>
              <a:clrTo>
                <a:srgbClr val="FFFFFF">
                  <a:alpha val="0"/>
                </a:srgbClr>
              </a:clrTo>
            </a:clrChange>
          </a:blip>
          <a:srcRect/>
          <a:stretch>
            <a:fillRect/>
          </a:stretch>
        </p:blipFill>
        <p:spPr bwMode="auto">
          <a:xfrm>
            <a:off x="7150796" y="4402064"/>
            <a:ext cx="1581533" cy="1421623"/>
          </a:xfrm>
          <a:prstGeom prst="rect">
            <a:avLst/>
          </a:prstGeom>
          <a:noFill/>
        </p:spPr>
      </p:pic>
      <p:cxnSp>
        <p:nvCxnSpPr>
          <p:cNvPr id="20" name="Straight Connector 19"/>
          <p:cNvCxnSpPr/>
          <p:nvPr/>
        </p:nvCxnSpPr>
        <p:spPr bwMode="auto">
          <a:xfrm flipV="1">
            <a:off x="6135060" y="2407134"/>
            <a:ext cx="1576390" cy="2399751"/>
          </a:xfrm>
          <a:prstGeom prst="line">
            <a:avLst/>
          </a:prstGeom>
          <a:solidFill>
            <a:schemeClr val="accent1"/>
          </a:solidFill>
          <a:ln w="19050" cap="flat" cmpd="sng" algn="ctr">
            <a:solidFill>
              <a:schemeClr val="tx1"/>
            </a:solidFill>
            <a:prstDash val="solid"/>
            <a:round/>
            <a:headEnd type="none" w="med" len="med"/>
            <a:tailEnd type="arrow" w="med" len="med"/>
          </a:ln>
          <a:effectLst/>
        </p:spPr>
      </p:cxnSp>
      <p:cxnSp>
        <p:nvCxnSpPr>
          <p:cNvPr id="21" name="Straight Connector 20"/>
          <p:cNvCxnSpPr/>
          <p:nvPr/>
        </p:nvCxnSpPr>
        <p:spPr bwMode="auto">
          <a:xfrm flipV="1">
            <a:off x="6135060" y="3944674"/>
            <a:ext cx="1350261" cy="862211"/>
          </a:xfrm>
          <a:prstGeom prst="line">
            <a:avLst/>
          </a:prstGeom>
          <a:solidFill>
            <a:schemeClr val="accent1"/>
          </a:solidFill>
          <a:ln w="19050" cap="flat" cmpd="sng" algn="ctr">
            <a:solidFill>
              <a:schemeClr val="tx1"/>
            </a:solidFill>
            <a:prstDash val="solid"/>
            <a:round/>
            <a:headEnd type="none" w="med" len="med"/>
            <a:tailEnd type="arrow" w="med" len="med"/>
          </a:ln>
          <a:effectLst/>
        </p:spPr>
      </p:cxnSp>
      <p:cxnSp>
        <p:nvCxnSpPr>
          <p:cNvPr id="22" name="Straight Connector 21"/>
          <p:cNvCxnSpPr>
            <a:endCxn id="19" idx="1"/>
          </p:cNvCxnSpPr>
          <p:nvPr/>
        </p:nvCxnSpPr>
        <p:spPr bwMode="auto">
          <a:xfrm>
            <a:off x="6135060" y="4806885"/>
            <a:ext cx="1015736" cy="305991"/>
          </a:xfrm>
          <a:prstGeom prst="line">
            <a:avLst/>
          </a:prstGeom>
          <a:solidFill>
            <a:schemeClr val="accent1"/>
          </a:solidFill>
          <a:ln w="19050" cap="flat" cmpd="sng" algn="ctr">
            <a:solidFill>
              <a:schemeClr val="tx1"/>
            </a:solidFill>
            <a:prstDash val="solid"/>
            <a:round/>
            <a:headEnd type="none" w="med" len="med"/>
            <a:tailEnd type="arrow" w="med" len="med"/>
          </a:ln>
          <a:effectLst/>
        </p:spPr>
      </p:cxnSp>
      <p:grpSp>
        <p:nvGrpSpPr>
          <p:cNvPr id="3" name="Group 29"/>
          <p:cNvGrpSpPr/>
          <p:nvPr>
            <p:custDataLst>
              <p:tags r:id="rId6"/>
            </p:custDataLst>
          </p:nvPr>
        </p:nvGrpSpPr>
        <p:grpSpPr>
          <a:xfrm>
            <a:off x="416500" y="1357768"/>
            <a:ext cx="1074717" cy="584632"/>
            <a:chOff x="313339" y="1254087"/>
            <a:chExt cx="1074717" cy="584632"/>
          </a:xfrm>
        </p:grpSpPr>
        <p:pic>
          <p:nvPicPr>
            <p:cNvPr id="13" name="Picture 3" descr="C:\Documents and Settings\ab04634\Local Settings\Temporary Internet Files\Content.IE5\9ZQJHZW8\MC900434857[1].png"/>
            <p:cNvPicPr>
              <a:picLocks noChangeAspect="1" noChangeArrowheads="1"/>
            </p:cNvPicPr>
            <p:nvPr/>
          </p:nvPicPr>
          <p:blipFill>
            <a:blip r:embed="rId17" cstate="screen">
              <a:clrChange>
                <a:clrFrom>
                  <a:srgbClr val="000000">
                    <a:alpha val="0"/>
                  </a:srgbClr>
                </a:clrFrom>
                <a:clrTo>
                  <a:srgbClr val="000000">
                    <a:alpha val="0"/>
                  </a:srgbClr>
                </a:clrTo>
              </a:clrChange>
            </a:blip>
            <a:srcRect/>
            <a:stretch>
              <a:fillRect/>
            </a:stretch>
          </p:blipFill>
          <p:spPr bwMode="auto">
            <a:xfrm>
              <a:off x="620714" y="1254087"/>
              <a:ext cx="584632" cy="584632"/>
            </a:xfrm>
            <a:prstGeom prst="rect">
              <a:avLst/>
            </a:prstGeom>
            <a:noFill/>
            <a:scene3d>
              <a:camera prst="orthographicFront">
                <a:rot lat="0" lon="21299999" rev="0"/>
              </a:camera>
              <a:lightRig rig="threePt" dir="t"/>
            </a:scene3d>
          </p:spPr>
        </p:pic>
        <p:sp>
          <p:nvSpPr>
            <p:cNvPr id="23" name="TextBox 22"/>
            <p:cNvSpPr txBox="1"/>
            <p:nvPr/>
          </p:nvSpPr>
          <p:spPr>
            <a:xfrm>
              <a:off x="313339" y="1266868"/>
              <a:ext cx="1074717" cy="313932"/>
            </a:xfrm>
            <a:prstGeom prst="rect">
              <a:avLst/>
            </a:prstGeom>
            <a:noFill/>
          </p:spPr>
          <p:txBody>
            <a:bodyPr wrap="square" rtlCol="0">
              <a:spAutoFit/>
            </a:bodyPr>
            <a:lstStyle/>
            <a:p>
              <a:pPr>
                <a:buNone/>
              </a:pPr>
              <a:r>
                <a:rPr lang="en-US" sz="1600" i="1" dirty="0" smtClean="0">
                  <a:latin typeface="+mn-lt"/>
                </a:rPr>
                <a:t>GPS</a:t>
              </a:r>
              <a:endParaRPr lang="en-US" sz="1600" i="1" dirty="0">
                <a:latin typeface="+mn-lt"/>
              </a:endParaRPr>
            </a:p>
          </p:txBody>
        </p:sp>
      </p:grpSp>
      <p:sp>
        <p:nvSpPr>
          <p:cNvPr id="24" name="TextBox 23"/>
          <p:cNvSpPr txBox="1"/>
          <p:nvPr/>
        </p:nvSpPr>
        <p:spPr>
          <a:xfrm>
            <a:off x="3904270" y="2873234"/>
            <a:ext cx="1187624" cy="313932"/>
          </a:xfrm>
          <a:prstGeom prst="rect">
            <a:avLst/>
          </a:prstGeom>
          <a:noFill/>
        </p:spPr>
        <p:txBody>
          <a:bodyPr wrap="square" rtlCol="0">
            <a:spAutoFit/>
          </a:bodyPr>
          <a:lstStyle/>
          <a:p>
            <a:pPr algn="ctr">
              <a:buNone/>
            </a:pPr>
            <a:r>
              <a:rPr lang="en-US" sz="1600" i="1" dirty="0" smtClean="0">
                <a:latin typeface="+mn-lt"/>
              </a:rPr>
              <a:t>Cellular</a:t>
            </a:r>
            <a:endParaRPr lang="en-US" sz="1600" i="1" dirty="0">
              <a:latin typeface="+mn-lt"/>
            </a:endParaRPr>
          </a:p>
        </p:txBody>
      </p:sp>
      <p:sp>
        <p:nvSpPr>
          <p:cNvPr id="25" name="TextBox 24"/>
          <p:cNvSpPr txBox="1"/>
          <p:nvPr/>
        </p:nvSpPr>
        <p:spPr>
          <a:xfrm>
            <a:off x="3944680" y="5461013"/>
            <a:ext cx="2878804" cy="221599"/>
          </a:xfrm>
          <a:prstGeom prst="rect">
            <a:avLst/>
          </a:prstGeom>
          <a:noFill/>
        </p:spPr>
        <p:txBody>
          <a:bodyPr wrap="square" lIns="0" tIns="0" rIns="0" bIns="0" rtlCol="0">
            <a:spAutoFit/>
          </a:bodyPr>
          <a:lstStyle/>
          <a:p>
            <a:pPr algn="ctr">
              <a:buNone/>
            </a:pPr>
            <a:r>
              <a:rPr lang="en-US" sz="1600" i="1" dirty="0" smtClean="0">
                <a:latin typeface="+mn-lt"/>
              </a:rPr>
              <a:t>John Deere Data Server</a:t>
            </a:r>
            <a:endParaRPr lang="en-US" sz="1600" i="1" dirty="0">
              <a:latin typeface="+mn-lt"/>
            </a:endParaRPr>
          </a:p>
        </p:txBody>
      </p:sp>
      <p:pic>
        <p:nvPicPr>
          <p:cNvPr id="28" name="Picture 27" descr="cell tower 1.gif"/>
          <p:cNvPicPr>
            <a:picLocks noChangeAspect="1"/>
          </p:cNvPicPr>
          <p:nvPr>
            <p:custDataLst>
              <p:tags r:id="rId7"/>
            </p:custDataLst>
          </p:nvPr>
        </p:nvPicPr>
        <p:blipFill>
          <a:blip r:embed="rId18" cstate="screen">
            <a:clrChange>
              <a:clrFrom>
                <a:srgbClr val="FFFFFF"/>
              </a:clrFrom>
              <a:clrTo>
                <a:srgbClr val="FFFFFF">
                  <a:alpha val="0"/>
                </a:srgbClr>
              </a:clrTo>
            </a:clrChange>
          </a:blip>
          <a:srcRect r="60418" b="72027"/>
          <a:stretch>
            <a:fillRect/>
          </a:stretch>
        </p:blipFill>
        <p:spPr>
          <a:xfrm rot="13821139">
            <a:off x="1085603" y="1766726"/>
            <a:ext cx="514779" cy="496207"/>
          </a:xfrm>
          <a:prstGeom prst="rect">
            <a:avLst/>
          </a:prstGeom>
        </p:spPr>
      </p:pic>
      <p:sp>
        <p:nvSpPr>
          <p:cNvPr id="31" name="TextBox 30"/>
          <p:cNvSpPr txBox="1"/>
          <p:nvPr/>
        </p:nvSpPr>
        <p:spPr>
          <a:xfrm>
            <a:off x="993922" y="3177381"/>
            <a:ext cx="1566494" cy="341632"/>
          </a:xfrm>
          <a:prstGeom prst="rect">
            <a:avLst/>
          </a:prstGeom>
          <a:noFill/>
        </p:spPr>
        <p:txBody>
          <a:bodyPr wrap="square" rtlCol="0">
            <a:spAutoFit/>
          </a:bodyPr>
          <a:lstStyle/>
          <a:p>
            <a:pPr algn="ctr">
              <a:buNone/>
            </a:pPr>
            <a:r>
              <a:rPr lang="en-US" b="1" dirty="0" smtClean="0">
                <a:solidFill>
                  <a:schemeClr val="bg1"/>
                </a:solidFill>
                <a:effectLst>
                  <a:outerShdw blurRad="50800" dist="38100" dir="2700000" algn="tl" rotWithShape="0">
                    <a:prstClr val="black">
                      <a:alpha val="40000"/>
                    </a:prstClr>
                  </a:outerShdw>
                </a:effectLst>
                <a:latin typeface="+mn-lt"/>
              </a:rPr>
              <a:t>Recording</a:t>
            </a:r>
            <a:endParaRPr lang="en-US" b="1" dirty="0">
              <a:solidFill>
                <a:schemeClr val="bg1"/>
              </a:solidFill>
              <a:effectLst>
                <a:outerShdw blurRad="50800" dist="38100" dir="2700000" algn="tl" rotWithShape="0">
                  <a:prstClr val="black">
                    <a:alpha val="40000"/>
                  </a:prstClr>
                </a:outerShdw>
              </a:effectLst>
              <a:latin typeface="+mn-lt"/>
            </a:endParaRPr>
          </a:p>
        </p:txBody>
      </p:sp>
      <p:pic>
        <p:nvPicPr>
          <p:cNvPr id="32" name="Picture 31" descr="cell tower 1.gif"/>
          <p:cNvPicPr>
            <a:picLocks noChangeAspect="1"/>
          </p:cNvPicPr>
          <p:nvPr>
            <p:custDataLst>
              <p:tags r:id="rId8"/>
            </p:custDataLst>
          </p:nvPr>
        </p:nvPicPr>
        <p:blipFill>
          <a:blip r:embed="rId18" cstate="screen">
            <a:clrChange>
              <a:clrFrom>
                <a:srgbClr val="FFFFFF"/>
              </a:clrFrom>
              <a:clrTo>
                <a:srgbClr val="FFFFFF">
                  <a:alpha val="0"/>
                </a:srgbClr>
              </a:clrTo>
            </a:clrChange>
            <a:lum bright="-100000" contrast="-100000"/>
          </a:blip>
          <a:srcRect r="60418" b="72027"/>
          <a:stretch>
            <a:fillRect/>
          </a:stretch>
        </p:blipFill>
        <p:spPr>
          <a:xfrm rot="10000580">
            <a:off x="2222634" y="2430875"/>
            <a:ext cx="615535" cy="546469"/>
          </a:xfrm>
          <a:prstGeom prst="rect">
            <a:avLst/>
          </a:prstGeom>
        </p:spPr>
      </p:pic>
      <p:cxnSp>
        <p:nvCxnSpPr>
          <p:cNvPr id="34" name="Elbow Connector 33"/>
          <p:cNvCxnSpPr/>
          <p:nvPr/>
        </p:nvCxnSpPr>
        <p:spPr bwMode="auto">
          <a:xfrm rot="16200000" flipH="1">
            <a:off x="3757385" y="3770460"/>
            <a:ext cx="1136584" cy="889587"/>
          </a:xfrm>
          <a:prstGeom prst="bentConnector2">
            <a:avLst/>
          </a:prstGeom>
          <a:solidFill>
            <a:schemeClr val="accent1"/>
          </a:solidFill>
          <a:ln w="28575" cap="flat" cmpd="sng" algn="ctr">
            <a:solidFill>
              <a:schemeClr val="accent6">
                <a:lumMod val="50000"/>
              </a:schemeClr>
            </a:solidFill>
            <a:prstDash val="solid"/>
            <a:round/>
            <a:headEnd type="none" w="med" len="med"/>
            <a:tailEnd type="none" w="med" len="med"/>
          </a:ln>
          <a:effectLst/>
        </p:spPr>
      </p:cxnSp>
      <p:grpSp>
        <p:nvGrpSpPr>
          <p:cNvPr id="4" name="Group 7"/>
          <p:cNvGrpSpPr/>
          <p:nvPr>
            <p:custDataLst>
              <p:tags r:id="rId9"/>
            </p:custDataLst>
          </p:nvPr>
        </p:nvGrpSpPr>
        <p:grpSpPr>
          <a:xfrm>
            <a:off x="4770471" y="4154769"/>
            <a:ext cx="1364589" cy="1280892"/>
            <a:chOff x="5791200" y="4568558"/>
            <a:chExt cx="1364589" cy="1280892"/>
          </a:xfrm>
        </p:grpSpPr>
        <p:pic>
          <p:nvPicPr>
            <p:cNvPr id="9" name="Picture 5"/>
            <p:cNvPicPr>
              <a:picLocks noChangeAspect="1" noChangeArrowheads="1"/>
            </p:cNvPicPr>
            <p:nvPr/>
          </p:nvPicPr>
          <p:blipFill>
            <a:blip r:embed="rId19" cstate="screen"/>
            <a:srcRect t="7382" r="53912" b="39215"/>
            <a:stretch>
              <a:fillRect/>
            </a:stretch>
          </p:blipFill>
          <p:spPr bwMode="auto">
            <a:xfrm>
              <a:off x="5791200" y="4568558"/>
              <a:ext cx="569364" cy="1257553"/>
            </a:xfrm>
            <a:prstGeom prst="rect">
              <a:avLst/>
            </a:prstGeom>
            <a:noFill/>
            <a:ln w="9525">
              <a:noFill/>
              <a:miter lim="800000"/>
              <a:headEnd/>
              <a:tailEnd/>
            </a:ln>
          </p:spPr>
        </p:pic>
        <p:pic>
          <p:nvPicPr>
            <p:cNvPr id="10" name="Picture 5"/>
            <p:cNvPicPr>
              <a:picLocks noChangeAspect="1" noChangeArrowheads="1"/>
            </p:cNvPicPr>
            <p:nvPr/>
          </p:nvPicPr>
          <p:blipFill>
            <a:blip r:embed="rId19" cstate="screen"/>
            <a:srcRect t="7382" r="53912" b="39215"/>
            <a:stretch>
              <a:fillRect/>
            </a:stretch>
          </p:blipFill>
          <p:spPr bwMode="auto">
            <a:xfrm>
              <a:off x="6186885" y="4576735"/>
              <a:ext cx="569364" cy="1257553"/>
            </a:xfrm>
            <a:prstGeom prst="rect">
              <a:avLst/>
            </a:prstGeom>
            <a:noFill/>
            <a:ln w="9525">
              <a:noFill/>
              <a:miter lim="800000"/>
              <a:headEnd/>
              <a:tailEnd/>
            </a:ln>
          </p:spPr>
        </p:pic>
        <p:pic>
          <p:nvPicPr>
            <p:cNvPr id="11" name="Picture 5"/>
            <p:cNvPicPr>
              <a:picLocks noChangeAspect="1" noChangeArrowheads="1"/>
            </p:cNvPicPr>
            <p:nvPr/>
          </p:nvPicPr>
          <p:blipFill>
            <a:blip r:embed="rId19" cstate="screen"/>
            <a:srcRect t="7382" r="53912" b="39215"/>
            <a:stretch>
              <a:fillRect/>
            </a:stretch>
          </p:blipFill>
          <p:spPr bwMode="auto">
            <a:xfrm>
              <a:off x="6586425" y="4591897"/>
              <a:ext cx="569364" cy="1257553"/>
            </a:xfrm>
            <a:prstGeom prst="rect">
              <a:avLst/>
            </a:prstGeom>
            <a:noFill/>
            <a:ln w="9525">
              <a:noFill/>
              <a:miter lim="800000"/>
              <a:headEnd/>
              <a:tailEnd/>
            </a:ln>
          </p:spPr>
        </p:pic>
      </p:grpSp>
      <p:pic>
        <p:nvPicPr>
          <p:cNvPr id="7" name="Picture 6" descr="cell tower 1.gif"/>
          <p:cNvPicPr>
            <a:picLocks noChangeAspect="1"/>
          </p:cNvPicPr>
          <p:nvPr>
            <p:custDataLst>
              <p:tags r:id="rId10"/>
            </p:custDataLst>
          </p:nvPr>
        </p:nvPicPr>
        <p:blipFill>
          <a:blip r:embed="rId18" cstate="screen">
            <a:clrChange>
              <a:clrFrom>
                <a:srgbClr val="FFFFFF"/>
              </a:clrFrom>
              <a:clrTo>
                <a:srgbClr val="FFFFFF">
                  <a:alpha val="0"/>
                </a:srgbClr>
              </a:clrTo>
            </a:clrChange>
          </a:blip>
          <a:srcRect b="12040"/>
          <a:stretch>
            <a:fillRect/>
          </a:stretch>
        </p:blipFill>
        <p:spPr>
          <a:xfrm>
            <a:off x="3263039" y="2115873"/>
            <a:ext cx="1300530" cy="185432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3000" fill="remove"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childTnLst>
                          </p:cTn>
                        </p:par>
                        <p:par>
                          <p:cTn id="8" fill="hold">
                            <p:stCondLst>
                              <p:cond delay="3000"/>
                            </p:stCondLst>
                            <p:childTnLst>
                              <p:par>
                                <p:cTn id="9" presetID="10" presetClass="entr" presetSubtype="0" repeatCount="5000" fill="remove"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childTnLst>
                                </p:cTn>
                              </p:par>
                            </p:childTnLst>
                          </p:cTn>
                        </p:par>
                        <p:par>
                          <p:cTn id="12" fill="hold">
                            <p:stCondLst>
                              <p:cond delay="8000"/>
                            </p:stCondLst>
                            <p:childTnLst>
                              <p:par>
                                <p:cTn id="13" presetID="10" presetClass="entr" presetSubtype="0" repeatCount="4000" fill="remove"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1000"/>
                                        <p:tgtEl>
                                          <p:spTgt spid="32"/>
                                        </p:tgtEl>
                                      </p:cBhvr>
                                    </p:animEffect>
                                  </p:childTnLst>
                                </p:cTn>
                              </p:par>
                            </p:childTnLst>
                          </p:cTn>
                        </p:par>
                        <p:par>
                          <p:cTn id="16" fill="hold">
                            <p:stCondLst>
                              <p:cond delay="12000"/>
                            </p:stCondLst>
                            <p:childTnLst>
                              <p:par>
                                <p:cTn id="17" presetID="10" presetClass="entr" presetSubtype="0" repeatCount="300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Arrow Connector 65"/>
          <p:cNvCxnSpPr>
            <a:stCxn id="65" idx="3"/>
          </p:cNvCxnSpPr>
          <p:nvPr/>
        </p:nvCxnSpPr>
        <p:spPr>
          <a:xfrm rot="16200000" flipH="1">
            <a:off x="3680109" y="2800992"/>
            <a:ext cx="1682972" cy="1088380"/>
          </a:xfrm>
          <a:prstGeom prst="straightConnector1">
            <a:avLst/>
          </a:prstGeom>
          <a:ln w="28575">
            <a:solidFill>
              <a:schemeClr val="accent6">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itle 1"/>
          <p:cNvSpPr txBox="1">
            <a:spLocks noGrp="1"/>
          </p:cNvSpPr>
          <p:nvPr>
            <p:ph type="title"/>
          </p:nvPr>
        </p:nvSpPr>
        <p:spPr>
          <a:xfrm>
            <a:off x="457200" y="292608"/>
            <a:ext cx="8431619" cy="646813"/>
          </a:xfrm>
        </p:spPr>
        <p:txBody>
          <a:bodyPr anchor="t" anchorCtr="0"/>
          <a:lstStyle/>
          <a:p>
            <a:pPr lvl="0"/>
            <a:r>
              <a:rPr lang="en-US" noProof="0" dirty="0" smtClean="0"/>
              <a:t>How does </a:t>
            </a:r>
            <a:r>
              <a:rPr lang="en-US" noProof="0" dirty="0" err="1" smtClean="0"/>
              <a:t>JDLink</a:t>
            </a:r>
            <a:r>
              <a:rPr lang="en-US" noProof="0" dirty="0" smtClean="0"/>
              <a:t> work?</a:t>
            </a:r>
            <a:br>
              <a:rPr lang="en-US" noProof="0" dirty="0" smtClean="0"/>
            </a:br>
            <a:r>
              <a:rPr lang="en-US" sz="2000" dirty="0" smtClean="0"/>
              <a:t>Optional Satellite Feature for Select and Ultimate (mid 2011)</a:t>
            </a:r>
            <a:endParaRPr lang="en-US" sz="2000" noProof="0" dirty="0" smtClean="0"/>
          </a:p>
        </p:txBody>
      </p:sp>
      <p:pic>
        <p:nvPicPr>
          <p:cNvPr id="37" name="Picture 1" descr="T:\DLM\Non-Product\ServiceADVISOR (SAR)\Images\143115a.png"/>
          <p:cNvPicPr>
            <a:picLocks noChangeAspect="1" noChangeArrowheads="1"/>
          </p:cNvPicPr>
          <p:nvPr>
            <p:custDataLst>
              <p:tags r:id="rId2"/>
            </p:custDataLst>
          </p:nvPr>
        </p:nvPicPr>
        <p:blipFill>
          <a:blip r:embed="rId14" cstate="print"/>
          <a:srcRect/>
          <a:stretch>
            <a:fillRect/>
          </a:stretch>
        </p:blipFill>
        <p:spPr bwMode="auto">
          <a:xfrm>
            <a:off x="482280" y="2566555"/>
            <a:ext cx="2718108" cy="1704128"/>
          </a:xfrm>
          <a:prstGeom prst="rect">
            <a:avLst/>
          </a:prstGeom>
          <a:noFill/>
        </p:spPr>
      </p:pic>
      <p:pic>
        <p:nvPicPr>
          <p:cNvPr id="38" name="Picture 5" descr="http://www.utsa.edu/today/images/graphics/gatewaylaptop.jpg"/>
          <p:cNvPicPr>
            <a:picLocks noChangeAspect="1" noChangeArrowheads="1"/>
          </p:cNvPicPr>
          <p:nvPr>
            <p:custDataLst>
              <p:tags r:id="rId3"/>
            </p:custDataLst>
          </p:nvPr>
        </p:nvPicPr>
        <p:blipFill>
          <a:blip r:embed="rId15" cstate="screen">
            <a:clrChange>
              <a:clrFrom>
                <a:srgbClr val="FFFFFF"/>
              </a:clrFrom>
              <a:clrTo>
                <a:srgbClr val="FFFFFF">
                  <a:alpha val="0"/>
                </a:srgbClr>
              </a:clrTo>
            </a:clrChange>
          </a:blip>
          <a:srcRect/>
          <a:stretch>
            <a:fillRect/>
          </a:stretch>
        </p:blipFill>
        <p:spPr bwMode="auto">
          <a:xfrm>
            <a:off x="7255979" y="3028771"/>
            <a:ext cx="1215345" cy="1215345"/>
          </a:xfrm>
          <a:prstGeom prst="rect">
            <a:avLst/>
          </a:prstGeom>
          <a:noFill/>
        </p:spPr>
      </p:pic>
      <p:grpSp>
        <p:nvGrpSpPr>
          <p:cNvPr id="2" name="Group 9"/>
          <p:cNvGrpSpPr/>
          <p:nvPr>
            <p:custDataLst>
              <p:tags r:id="rId4"/>
            </p:custDataLst>
          </p:nvPr>
        </p:nvGrpSpPr>
        <p:grpSpPr>
          <a:xfrm>
            <a:off x="7711450" y="2094800"/>
            <a:ext cx="368565" cy="624667"/>
            <a:chOff x="6099559" y="1361841"/>
            <a:chExt cx="2650741" cy="3952200"/>
          </a:xfrm>
        </p:grpSpPr>
        <p:pic>
          <p:nvPicPr>
            <p:cNvPr id="41" name="Picture 5" descr="http://handspreca.com/wp-content/uploads/2009/12/vlingo-40-plus-bring-e2809cvlingo-everywheree2809d-for-blackberry-smartphone.jpg"/>
            <p:cNvPicPr>
              <a:picLocks noChangeAspect="1" noChangeArrowheads="1"/>
            </p:cNvPicPr>
            <p:nvPr/>
          </p:nvPicPr>
          <p:blipFill>
            <a:blip r:embed="rId16" cstate="screen">
              <a:clrChange>
                <a:clrFrom>
                  <a:srgbClr val="FFFFFF"/>
                </a:clrFrom>
                <a:clrTo>
                  <a:srgbClr val="FFFFFF">
                    <a:alpha val="0"/>
                  </a:srgbClr>
                </a:clrTo>
              </a:clrChange>
            </a:blip>
            <a:srcRect/>
            <a:stretch>
              <a:fillRect/>
            </a:stretch>
          </p:blipFill>
          <p:spPr bwMode="auto">
            <a:xfrm>
              <a:off x="6099559" y="1361841"/>
              <a:ext cx="2650741" cy="3952200"/>
            </a:xfrm>
            <a:prstGeom prst="rect">
              <a:avLst/>
            </a:prstGeom>
            <a:noFill/>
            <a:ln w="9525">
              <a:noFill/>
              <a:miter lim="800000"/>
              <a:headEnd/>
              <a:tailEnd/>
            </a:ln>
          </p:spPr>
        </p:pic>
        <p:sp>
          <p:nvSpPr>
            <p:cNvPr id="42" name="Rounded Rectangle 41"/>
            <p:cNvSpPr/>
            <p:nvPr/>
          </p:nvSpPr>
          <p:spPr bwMode="auto">
            <a:xfrm>
              <a:off x="6527800" y="2127250"/>
              <a:ext cx="1847850" cy="1397000"/>
            </a:xfrm>
            <a:prstGeom prst="roundRect">
              <a:avLst>
                <a:gd name="adj" fmla="val 5758"/>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sp>
          <p:nvSpPr>
            <p:cNvPr id="43" name="TextBox 42"/>
            <p:cNvSpPr txBox="1"/>
            <p:nvPr/>
          </p:nvSpPr>
          <p:spPr>
            <a:xfrm>
              <a:off x="6661150" y="2355849"/>
              <a:ext cx="1481363" cy="583353"/>
            </a:xfrm>
            <a:prstGeom prst="rect">
              <a:avLst/>
            </a:prstGeom>
            <a:noFill/>
          </p:spPr>
          <p:txBody>
            <a:bodyPr wrap="square" rtlCol="0">
              <a:spAutoFit/>
            </a:bodyPr>
            <a:lstStyle/>
            <a:p>
              <a:endParaRPr lang="en-US" sz="1200" dirty="0"/>
            </a:p>
          </p:txBody>
        </p:sp>
      </p:grpSp>
      <p:pic>
        <p:nvPicPr>
          <p:cNvPr id="44" name="Picture 236" descr="C:\Documents and Settings\ab04634\Local Settings\Temporary Internet Files\Content.IE5\G1C7RARP\MP900402149[1].jpg"/>
          <p:cNvPicPr>
            <a:picLocks noChangeAspect="1" noChangeArrowheads="1"/>
          </p:cNvPicPr>
          <p:nvPr>
            <p:custDataLst>
              <p:tags r:id="rId5"/>
            </p:custDataLst>
          </p:nvPr>
        </p:nvPicPr>
        <p:blipFill>
          <a:blip r:embed="rId17" cstate="screen">
            <a:clrChange>
              <a:clrFrom>
                <a:srgbClr val="FFFFFF"/>
              </a:clrFrom>
              <a:clrTo>
                <a:srgbClr val="FFFFFF">
                  <a:alpha val="0"/>
                </a:srgbClr>
              </a:clrTo>
            </a:clrChange>
          </a:blip>
          <a:srcRect/>
          <a:stretch>
            <a:fillRect/>
          </a:stretch>
        </p:blipFill>
        <p:spPr bwMode="auto">
          <a:xfrm>
            <a:off x="7150796" y="4402064"/>
            <a:ext cx="1581533" cy="1421623"/>
          </a:xfrm>
          <a:prstGeom prst="rect">
            <a:avLst/>
          </a:prstGeom>
          <a:noFill/>
        </p:spPr>
      </p:pic>
      <p:cxnSp>
        <p:nvCxnSpPr>
          <p:cNvPr id="45" name="Straight Connector 44"/>
          <p:cNvCxnSpPr/>
          <p:nvPr/>
        </p:nvCxnSpPr>
        <p:spPr bwMode="auto">
          <a:xfrm flipV="1">
            <a:off x="6135060" y="2407134"/>
            <a:ext cx="1576390" cy="2399751"/>
          </a:xfrm>
          <a:prstGeom prst="line">
            <a:avLst/>
          </a:prstGeom>
          <a:solidFill>
            <a:schemeClr val="accent1"/>
          </a:solidFill>
          <a:ln w="19050" cap="flat" cmpd="sng" algn="ctr">
            <a:solidFill>
              <a:schemeClr val="tx1"/>
            </a:solidFill>
            <a:prstDash val="solid"/>
            <a:round/>
            <a:headEnd type="none" w="med" len="med"/>
            <a:tailEnd type="arrow" w="med" len="med"/>
          </a:ln>
          <a:effectLst/>
        </p:spPr>
      </p:cxnSp>
      <p:cxnSp>
        <p:nvCxnSpPr>
          <p:cNvPr id="46" name="Straight Connector 45"/>
          <p:cNvCxnSpPr/>
          <p:nvPr/>
        </p:nvCxnSpPr>
        <p:spPr bwMode="auto">
          <a:xfrm flipV="1">
            <a:off x="6135060" y="3944674"/>
            <a:ext cx="1350261" cy="862211"/>
          </a:xfrm>
          <a:prstGeom prst="line">
            <a:avLst/>
          </a:prstGeom>
          <a:solidFill>
            <a:schemeClr val="accent1"/>
          </a:solidFill>
          <a:ln w="19050" cap="flat" cmpd="sng" algn="ctr">
            <a:solidFill>
              <a:schemeClr val="tx1"/>
            </a:solidFill>
            <a:prstDash val="solid"/>
            <a:round/>
            <a:headEnd type="none" w="med" len="med"/>
            <a:tailEnd type="arrow" w="med" len="med"/>
          </a:ln>
          <a:effectLst/>
        </p:spPr>
      </p:cxnSp>
      <p:cxnSp>
        <p:nvCxnSpPr>
          <p:cNvPr id="47" name="Straight Connector 46"/>
          <p:cNvCxnSpPr>
            <a:endCxn id="44" idx="1"/>
          </p:cNvCxnSpPr>
          <p:nvPr/>
        </p:nvCxnSpPr>
        <p:spPr bwMode="auto">
          <a:xfrm>
            <a:off x="6135060" y="4806885"/>
            <a:ext cx="1015736" cy="305991"/>
          </a:xfrm>
          <a:prstGeom prst="line">
            <a:avLst/>
          </a:prstGeom>
          <a:solidFill>
            <a:schemeClr val="accent1"/>
          </a:solidFill>
          <a:ln w="19050" cap="flat" cmpd="sng" algn="ctr">
            <a:solidFill>
              <a:schemeClr val="tx1"/>
            </a:solidFill>
            <a:prstDash val="solid"/>
            <a:round/>
            <a:headEnd type="none" w="med" len="med"/>
            <a:tailEnd type="arrow" w="med" len="med"/>
          </a:ln>
          <a:effectLst/>
        </p:spPr>
      </p:cxnSp>
      <p:grpSp>
        <p:nvGrpSpPr>
          <p:cNvPr id="3" name="Group 29"/>
          <p:cNvGrpSpPr/>
          <p:nvPr>
            <p:custDataLst>
              <p:tags r:id="rId6"/>
            </p:custDataLst>
          </p:nvPr>
        </p:nvGrpSpPr>
        <p:grpSpPr>
          <a:xfrm>
            <a:off x="416500" y="1357768"/>
            <a:ext cx="1074717" cy="584632"/>
            <a:chOff x="313339" y="1254087"/>
            <a:chExt cx="1074717" cy="584632"/>
          </a:xfrm>
        </p:grpSpPr>
        <p:pic>
          <p:nvPicPr>
            <p:cNvPr id="49" name="Picture 3" descr="C:\Documents and Settings\ab04634\Local Settings\Temporary Internet Files\Content.IE5\9ZQJHZW8\MC900434857[1].png"/>
            <p:cNvPicPr>
              <a:picLocks noChangeAspect="1" noChangeArrowheads="1"/>
            </p:cNvPicPr>
            <p:nvPr/>
          </p:nvPicPr>
          <p:blipFill>
            <a:blip r:embed="rId18" cstate="screen">
              <a:clrChange>
                <a:clrFrom>
                  <a:srgbClr val="000000">
                    <a:alpha val="0"/>
                  </a:srgbClr>
                </a:clrFrom>
                <a:clrTo>
                  <a:srgbClr val="000000">
                    <a:alpha val="0"/>
                  </a:srgbClr>
                </a:clrTo>
              </a:clrChange>
            </a:blip>
            <a:srcRect/>
            <a:stretch>
              <a:fillRect/>
            </a:stretch>
          </p:blipFill>
          <p:spPr bwMode="auto">
            <a:xfrm>
              <a:off x="620714" y="1254087"/>
              <a:ext cx="584632" cy="584632"/>
            </a:xfrm>
            <a:prstGeom prst="rect">
              <a:avLst/>
            </a:prstGeom>
            <a:noFill/>
            <a:scene3d>
              <a:camera prst="orthographicFront">
                <a:rot lat="0" lon="21299999" rev="0"/>
              </a:camera>
              <a:lightRig rig="threePt" dir="t"/>
            </a:scene3d>
          </p:spPr>
        </p:pic>
        <p:sp>
          <p:nvSpPr>
            <p:cNvPr id="50" name="TextBox 49"/>
            <p:cNvSpPr txBox="1"/>
            <p:nvPr/>
          </p:nvSpPr>
          <p:spPr>
            <a:xfrm>
              <a:off x="313339" y="1266868"/>
              <a:ext cx="1074717" cy="313932"/>
            </a:xfrm>
            <a:prstGeom prst="rect">
              <a:avLst/>
            </a:prstGeom>
            <a:noFill/>
          </p:spPr>
          <p:txBody>
            <a:bodyPr wrap="square" rtlCol="0">
              <a:spAutoFit/>
            </a:bodyPr>
            <a:lstStyle/>
            <a:p>
              <a:pPr>
                <a:buNone/>
              </a:pPr>
              <a:r>
                <a:rPr lang="en-US" sz="1600" i="1" dirty="0" smtClean="0">
                  <a:latin typeface="+mn-lt"/>
                </a:rPr>
                <a:t>GPS</a:t>
              </a:r>
              <a:endParaRPr lang="en-US" sz="1600" i="1" dirty="0">
                <a:latin typeface="+mn-lt"/>
              </a:endParaRPr>
            </a:p>
          </p:txBody>
        </p:sp>
      </p:grpSp>
      <p:pic>
        <p:nvPicPr>
          <p:cNvPr id="53" name="Picture 52" descr="cell tower 1.gif"/>
          <p:cNvPicPr>
            <a:picLocks noChangeAspect="1"/>
          </p:cNvPicPr>
          <p:nvPr>
            <p:custDataLst>
              <p:tags r:id="rId7"/>
            </p:custDataLst>
          </p:nvPr>
        </p:nvPicPr>
        <p:blipFill>
          <a:blip r:embed="rId19" cstate="screen">
            <a:clrChange>
              <a:clrFrom>
                <a:srgbClr val="FFFFFF"/>
              </a:clrFrom>
              <a:clrTo>
                <a:srgbClr val="FFFFFF">
                  <a:alpha val="0"/>
                </a:srgbClr>
              </a:clrTo>
            </a:clrChange>
          </a:blip>
          <a:srcRect r="60418" b="72027"/>
          <a:stretch>
            <a:fillRect/>
          </a:stretch>
        </p:blipFill>
        <p:spPr>
          <a:xfrm rot="13821139">
            <a:off x="1085603" y="1766726"/>
            <a:ext cx="514779" cy="496207"/>
          </a:xfrm>
          <a:prstGeom prst="rect">
            <a:avLst/>
          </a:prstGeom>
        </p:spPr>
      </p:pic>
      <p:sp>
        <p:nvSpPr>
          <p:cNvPr id="54" name="TextBox 53"/>
          <p:cNvSpPr txBox="1"/>
          <p:nvPr/>
        </p:nvSpPr>
        <p:spPr>
          <a:xfrm>
            <a:off x="993922" y="3177381"/>
            <a:ext cx="1566494" cy="341632"/>
          </a:xfrm>
          <a:prstGeom prst="rect">
            <a:avLst/>
          </a:prstGeom>
          <a:noFill/>
        </p:spPr>
        <p:txBody>
          <a:bodyPr wrap="square" rtlCol="0">
            <a:spAutoFit/>
          </a:bodyPr>
          <a:lstStyle/>
          <a:p>
            <a:pPr algn="ctr">
              <a:buNone/>
            </a:pPr>
            <a:r>
              <a:rPr lang="en-US" b="1" dirty="0" smtClean="0">
                <a:solidFill>
                  <a:schemeClr val="bg1"/>
                </a:solidFill>
                <a:effectLst>
                  <a:outerShdw blurRad="50800" dist="38100" dir="2700000" algn="tl" rotWithShape="0">
                    <a:prstClr val="black">
                      <a:alpha val="40000"/>
                    </a:prstClr>
                  </a:outerShdw>
                </a:effectLst>
                <a:latin typeface="+mn-lt"/>
              </a:rPr>
              <a:t>Recording</a:t>
            </a:r>
            <a:endParaRPr lang="en-US" b="1" dirty="0">
              <a:solidFill>
                <a:schemeClr val="bg1"/>
              </a:solidFill>
              <a:effectLst>
                <a:outerShdw blurRad="50800" dist="38100" dir="2700000" algn="tl" rotWithShape="0">
                  <a:prstClr val="black">
                    <a:alpha val="40000"/>
                  </a:prstClr>
                </a:outerShdw>
              </a:effectLst>
              <a:latin typeface="+mn-lt"/>
            </a:endParaRPr>
          </a:p>
        </p:txBody>
      </p:sp>
      <p:pic>
        <p:nvPicPr>
          <p:cNvPr id="55" name="Picture 54" descr="cell tower 1.gif"/>
          <p:cNvPicPr>
            <a:picLocks noChangeAspect="1"/>
          </p:cNvPicPr>
          <p:nvPr>
            <p:custDataLst>
              <p:tags r:id="rId8"/>
            </p:custDataLst>
          </p:nvPr>
        </p:nvPicPr>
        <p:blipFill>
          <a:blip r:embed="rId19" cstate="screen">
            <a:clrChange>
              <a:clrFrom>
                <a:srgbClr val="FFFFFF"/>
              </a:clrFrom>
              <a:clrTo>
                <a:srgbClr val="FFFFFF">
                  <a:alpha val="0"/>
                </a:srgbClr>
              </a:clrTo>
            </a:clrChange>
            <a:lum bright="-100000" contrast="-100000"/>
          </a:blip>
          <a:srcRect r="60418" b="72027"/>
          <a:stretch>
            <a:fillRect/>
          </a:stretch>
        </p:blipFill>
        <p:spPr>
          <a:xfrm rot="10000580">
            <a:off x="2222634" y="2430875"/>
            <a:ext cx="615535" cy="546469"/>
          </a:xfrm>
          <a:prstGeom prst="rect">
            <a:avLst/>
          </a:prstGeom>
        </p:spPr>
      </p:pic>
      <p:grpSp>
        <p:nvGrpSpPr>
          <p:cNvPr id="4" name="Group 7"/>
          <p:cNvGrpSpPr/>
          <p:nvPr>
            <p:custDataLst>
              <p:tags r:id="rId9"/>
            </p:custDataLst>
          </p:nvPr>
        </p:nvGrpSpPr>
        <p:grpSpPr>
          <a:xfrm>
            <a:off x="4770471" y="4154769"/>
            <a:ext cx="1364589" cy="1280892"/>
            <a:chOff x="5791200" y="4568558"/>
            <a:chExt cx="1364589" cy="1280892"/>
          </a:xfrm>
        </p:grpSpPr>
        <p:pic>
          <p:nvPicPr>
            <p:cNvPr id="58" name="Picture 5"/>
            <p:cNvPicPr>
              <a:picLocks noChangeAspect="1" noChangeArrowheads="1"/>
            </p:cNvPicPr>
            <p:nvPr/>
          </p:nvPicPr>
          <p:blipFill>
            <a:blip r:embed="rId20" cstate="screen"/>
            <a:srcRect t="7382" r="53912" b="39215"/>
            <a:stretch>
              <a:fillRect/>
            </a:stretch>
          </p:blipFill>
          <p:spPr bwMode="auto">
            <a:xfrm>
              <a:off x="5791200" y="4568558"/>
              <a:ext cx="569364" cy="1257553"/>
            </a:xfrm>
            <a:prstGeom prst="rect">
              <a:avLst/>
            </a:prstGeom>
            <a:noFill/>
            <a:ln w="9525">
              <a:noFill/>
              <a:miter lim="800000"/>
              <a:headEnd/>
              <a:tailEnd/>
            </a:ln>
          </p:spPr>
        </p:pic>
        <p:pic>
          <p:nvPicPr>
            <p:cNvPr id="59" name="Picture 5"/>
            <p:cNvPicPr>
              <a:picLocks noChangeAspect="1" noChangeArrowheads="1"/>
            </p:cNvPicPr>
            <p:nvPr/>
          </p:nvPicPr>
          <p:blipFill>
            <a:blip r:embed="rId20" cstate="screen"/>
            <a:srcRect t="7382" r="53912" b="39215"/>
            <a:stretch>
              <a:fillRect/>
            </a:stretch>
          </p:blipFill>
          <p:spPr bwMode="auto">
            <a:xfrm>
              <a:off x="6186885" y="4576735"/>
              <a:ext cx="569364" cy="1257553"/>
            </a:xfrm>
            <a:prstGeom prst="rect">
              <a:avLst/>
            </a:prstGeom>
            <a:noFill/>
            <a:ln w="9525">
              <a:noFill/>
              <a:miter lim="800000"/>
              <a:headEnd/>
              <a:tailEnd/>
            </a:ln>
          </p:spPr>
        </p:pic>
        <p:pic>
          <p:nvPicPr>
            <p:cNvPr id="60" name="Picture 5"/>
            <p:cNvPicPr>
              <a:picLocks noChangeAspect="1" noChangeArrowheads="1"/>
            </p:cNvPicPr>
            <p:nvPr/>
          </p:nvPicPr>
          <p:blipFill>
            <a:blip r:embed="rId20" cstate="screen"/>
            <a:srcRect t="7382" r="53912" b="39215"/>
            <a:stretch>
              <a:fillRect/>
            </a:stretch>
          </p:blipFill>
          <p:spPr bwMode="auto">
            <a:xfrm>
              <a:off x="6586425" y="4591897"/>
              <a:ext cx="569364" cy="1257553"/>
            </a:xfrm>
            <a:prstGeom prst="rect">
              <a:avLst/>
            </a:prstGeom>
            <a:noFill/>
            <a:ln w="9525">
              <a:noFill/>
              <a:miter lim="800000"/>
              <a:headEnd/>
              <a:tailEnd/>
            </a:ln>
          </p:spPr>
        </p:pic>
      </p:grpSp>
      <p:grpSp>
        <p:nvGrpSpPr>
          <p:cNvPr id="5" name="PPTShape_0"/>
          <p:cNvGrpSpPr/>
          <p:nvPr>
            <p:custDataLst>
              <p:tags r:id="rId10"/>
            </p:custDataLst>
          </p:nvPr>
        </p:nvGrpSpPr>
        <p:grpSpPr>
          <a:xfrm>
            <a:off x="3553852" y="1799058"/>
            <a:ext cx="2347218" cy="848298"/>
            <a:chOff x="620714" y="990421"/>
            <a:chExt cx="2347218" cy="848298"/>
          </a:xfrm>
        </p:grpSpPr>
        <p:pic>
          <p:nvPicPr>
            <p:cNvPr id="63" name="Picture 3" descr="C:\Documents and Settings\ab04634\Local Settings\Temporary Internet Files\Content.IE5\9ZQJHZW8\MC900434857[1].png"/>
            <p:cNvPicPr>
              <a:picLocks noChangeAspect="1" noChangeArrowheads="1"/>
            </p:cNvPicPr>
            <p:nvPr/>
          </p:nvPicPr>
          <p:blipFill>
            <a:blip r:embed="rId18" cstate="screen">
              <a:clrChange>
                <a:clrFrom>
                  <a:srgbClr val="000000">
                    <a:alpha val="0"/>
                  </a:srgbClr>
                </a:clrFrom>
                <a:clrTo>
                  <a:srgbClr val="000000">
                    <a:alpha val="0"/>
                  </a:srgbClr>
                </a:clrTo>
              </a:clrChange>
            </a:blip>
            <a:srcRect/>
            <a:stretch>
              <a:fillRect/>
            </a:stretch>
          </p:blipFill>
          <p:spPr bwMode="auto">
            <a:xfrm>
              <a:off x="620714" y="1254087"/>
              <a:ext cx="584632" cy="584632"/>
            </a:xfrm>
            <a:prstGeom prst="rect">
              <a:avLst/>
            </a:prstGeom>
            <a:noFill/>
            <a:scene3d>
              <a:camera prst="orthographicFront">
                <a:rot lat="0" lon="21299999" rev="0"/>
              </a:camera>
              <a:lightRig rig="threePt" dir="t"/>
            </a:scene3d>
          </p:spPr>
        </p:pic>
        <p:sp>
          <p:nvSpPr>
            <p:cNvPr id="64" name="TextBox 63"/>
            <p:cNvSpPr txBox="1"/>
            <p:nvPr/>
          </p:nvSpPr>
          <p:spPr>
            <a:xfrm>
              <a:off x="1195837" y="990421"/>
              <a:ext cx="1772095" cy="757130"/>
            </a:xfrm>
            <a:prstGeom prst="rect">
              <a:avLst/>
            </a:prstGeom>
            <a:noFill/>
          </p:spPr>
          <p:txBody>
            <a:bodyPr wrap="square" rtlCol="0">
              <a:spAutoFit/>
            </a:bodyPr>
            <a:lstStyle/>
            <a:p>
              <a:pPr>
                <a:buNone/>
              </a:pPr>
              <a:r>
                <a:rPr lang="en-US" sz="1600" i="1" dirty="0" smtClean="0">
                  <a:latin typeface="+mn-lt"/>
                </a:rPr>
                <a:t>Optional satellite communication</a:t>
              </a:r>
              <a:endParaRPr lang="en-US" sz="1600" i="1" dirty="0">
                <a:latin typeface="+mn-lt"/>
              </a:endParaRPr>
            </a:p>
          </p:txBody>
        </p:sp>
      </p:grpSp>
      <p:pic>
        <p:nvPicPr>
          <p:cNvPr id="65" name="Picture 64" descr="cell tower 1.gif"/>
          <p:cNvPicPr>
            <a:picLocks noChangeAspect="1"/>
          </p:cNvPicPr>
          <p:nvPr>
            <p:custDataLst>
              <p:tags r:id="rId11"/>
            </p:custDataLst>
          </p:nvPr>
        </p:nvPicPr>
        <p:blipFill>
          <a:blip r:embed="rId19" cstate="screen">
            <a:clrChange>
              <a:clrFrom>
                <a:srgbClr val="FFFFFF"/>
              </a:clrFrom>
              <a:clrTo>
                <a:srgbClr val="FFFFFF">
                  <a:alpha val="0"/>
                </a:srgbClr>
              </a:clrTo>
            </a:clrChange>
            <a:lum bright="-100000" contrast="-100000"/>
          </a:blip>
          <a:srcRect r="60418" b="72027"/>
          <a:stretch>
            <a:fillRect/>
          </a:stretch>
        </p:blipFill>
        <p:spPr>
          <a:xfrm rot="14299563">
            <a:off x="3831241" y="2492387"/>
            <a:ext cx="615535" cy="546469"/>
          </a:xfrm>
          <a:prstGeom prst="rect">
            <a:avLst/>
          </a:prstGeom>
        </p:spPr>
      </p:pic>
      <p:sp>
        <p:nvSpPr>
          <p:cNvPr id="71" name="Rectangle 70"/>
          <p:cNvSpPr/>
          <p:nvPr/>
        </p:nvSpPr>
        <p:spPr>
          <a:xfrm>
            <a:off x="86652" y="5215705"/>
            <a:ext cx="4061638" cy="954107"/>
          </a:xfrm>
          <a:prstGeom prst="rect">
            <a:avLst/>
          </a:prstGeom>
        </p:spPr>
        <p:txBody>
          <a:bodyPr wrap="square">
            <a:spAutoFit/>
          </a:bodyPr>
          <a:lstStyle/>
          <a:p>
            <a:pPr algn="l">
              <a:buNone/>
            </a:pPr>
            <a:r>
              <a:rPr lang="en-US" sz="1400" b="1" dirty="0" smtClean="0"/>
              <a:t>Note: Machines equipped with the optional satellite feature will still use cellular as the primary communication path and satellite will only be used when there is no cellular signal. </a:t>
            </a:r>
            <a:endParaRPr lang="en-US" sz="1400" b="1" dirty="0"/>
          </a:p>
        </p:txBody>
      </p:sp>
      <p:sp>
        <p:nvSpPr>
          <p:cNvPr id="72" name="TextBox 71"/>
          <p:cNvSpPr txBox="1"/>
          <p:nvPr/>
        </p:nvSpPr>
        <p:spPr>
          <a:xfrm>
            <a:off x="3923415" y="5461013"/>
            <a:ext cx="2921334" cy="221599"/>
          </a:xfrm>
          <a:prstGeom prst="rect">
            <a:avLst/>
          </a:prstGeom>
          <a:noFill/>
        </p:spPr>
        <p:txBody>
          <a:bodyPr wrap="square" lIns="0" tIns="0" rIns="0" bIns="0" rtlCol="0">
            <a:spAutoFit/>
          </a:bodyPr>
          <a:lstStyle/>
          <a:p>
            <a:pPr algn="ctr">
              <a:buNone/>
            </a:pPr>
            <a:r>
              <a:rPr lang="en-US" sz="1600" i="1" dirty="0" smtClean="0">
                <a:latin typeface="+mn-lt"/>
              </a:rPr>
              <a:t>John Deere Data Server</a:t>
            </a:r>
            <a:endParaRPr lang="en-US" sz="1600" i="1" dirty="0">
              <a:latin typeface="+mn-lt"/>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3000" fill="remove"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childTnLst>
                                </p:cTn>
                              </p:par>
                            </p:childTnLst>
                          </p:cTn>
                        </p:par>
                        <p:par>
                          <p:cTn id="8" fill="hold">
                            <p:stCondLst>
                              <p:cond delay="3000"/>
                            </p:stCondLst>
                            <p:childTnLst>
                              <p:par>
                                <p:cTn id="9" presetID="10" presetClass="entr" presetSubtype="0" repeatCount="5000" fill="remove"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1000"/>
                                        <p:tgtEl>
                                          <p:spTgt spid="54"/>
                                        </p:tgtEl>
                                      </p:cBhvr>
                                    </p:animEffect>
                                  </p:childTnLst>
                                </p:cTn>
                              </p:par>
                            </p:childTnLst>
                          </p:cTn>
                        </p:par>
                        <p:par>
                          <p:cTn id="12" fill="hold">
                            <p:stCondLst>
                              <p:cond delay="8000"/>
                            </p:stCondLst>
                            <p:childTnLst>
                              <p:par>
                                <p:cTn id="13" presetID="10" presetClass="entr" presetSubtype="0" repeatCount="4000" fill="remove"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1000"/>
                                        <p:tgtEl>
                                          <p:spTgt spid="55"/>
                                        </p:tgtEl>
                                      </p:cBhvr>
                                    </p:animEffect>
                                  </p:childTnLst>
                                </p:cTn>
                              </p:par>
                            </p:childTnLst>
                          </p:cTn>
                        </p:par>
                        <p:par>
                          <p:cTn id="16" fill="hold">
                            <p:stCondLst>
                              <p:cond delay="12000"/>
                            </p:stCondLst>
                            <p:childTnLst>
                              <p:par>
                                <p:cTn id="17" presetID="10" presetClass="entr" presetSubtype="0" repeatCount="4000" fill="remove"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1000"/>
                                        <p:tgtEl>
                                          <p:spTgt spid="65"/>
                                        </p:tgtEl>
                                      </p:cBhvr>
                                    </p:animEffect>
                                  </p:childTnLst>
                                </p:cTn>
                              </p:par>
                              <p:par>
                                <p:cTn id="20" presetID="10" presetClass="entr" presetSubtype="0" repeatCount="400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3571" name="Rectangle 3"/>
          <p:cNvSpPr>
            <a:spLocks noGrp="1" noChangeArrowheads="1"/>
          </p:cNvSpPr>
          <p:nvPr>
            <p:ph type="title"/>
          </p:nvPr>
        </p:nvSpPr>
        <p:spPr/>
        <p:txBody>
          <a:bodyPr/>
          <a:lstStyle/>
          <a:p>
            <a:r>
              <a:rPr lang="en-US" dirty="0" smtClean="0"/>
              <a:t>John Deere </a:t>
            </a:r>
            <a:r>
              <a:rPr lang="en-US" dirty="0" err="1" smtClean="0"/>
              <a:t>Telematics</a:t>
            </a:r>
            <a:r>
              <a:rPr lang="en-US" dirty="0" smtClean="0"/>
              <a:t> Contract</a:t>
            </a:r>
            <a:endParaRPr lang="en-US" dirty="0"/>
          </a:p>
        </p:txBody>
      </p:sp>
      <p:sp>
        <p:nvSpPr>
          <p:cNvPr id="5" name="Content Placeholder 4"/>
          <p:cNvSpPr>
            <a:spLocks noGrp="1"/>
          </p:cNvSpPr>
          <p:nvPr>
            <p:ph idx="1"/>
          </p:nvPr>
        </p:nvSpPr>
        <p:spPr/>
        <p:txBody>
          <a:bodyPr/>
          <a:lstStyle/>
          <a:p>
            <a:endParaRPr lang="en-US"/>
          </a:p>
        </p:txBody>
      </p:sp>
      <p:pic>
        <p:nvPicPr>
          <p:cNvPr id="168961" name="Picture 1" descr="S:\Training Center\LeConte\Loader Background\images\644front_half.jpg"/>
          <p:cNvPicPr>
            <a:picLocks noChangeAspect="1" noChangeArrowheads="1"/>
          </p:cNvPicPr>
          <p:nvPr>
            <p:custDataLst>
              <p:tags r:id="rId2"/>
            </p:custDataLst>
          </p:nvPr>
        </p:nvPicPr>
        <p:blipFill>
          <a:blip r:embed="rId6" cstate="print"/>
          <a:srcRect/>
          <a:stretch>
            <a:fillRect/>
          </a:stretch>
        </p:blipFill>
        <p:spPr bwMode="auto">
          <a:xfrm>
            <a:off x="0" y="1020725"/>
            <a:ext cx="2567386" cy="5120497"/>
          </a:xfrm>
          <a:prstGeom prst="rect">
            <a:avLst/>
          </a:prstGeom>
          <a:noFill/>
        </p:spPr>
      </p:pic>
      <p:pic>
        <p:nvPicPr>
          <p:cNvPr id="1026" name="Picture 2" descr="C:\Documents and Settings\tx18040\My Documents\JDLink\Qualcomm Transition\Webinar 4 - Oct10\Billing Website Screen Shots\Contract Close up.bmp"/>
          <p:cNvPicPr>
            <a:picLocks noChangeAspect="1" noChangeArrowheads="1"/>
          </p:cNvPicPr>
          <p:nvPr>
            <p:custDataLst>
              <p:tags r:id="rId3"/>
            </p:custDataLst>
          </p:nvPr>
        </p:nvPicPr>
        <p:blipFill>
          <a:blip r:embed="rId7" cstate="print"/>
          <a:srcRect l="1400" t="3322" r="1670" b="1274"/>
          <a:stretch>
            <a:fillRect/>
          </a:stretch>
        </p:blipFill>
        <p:spPr bwMode="auto">
          <a:xfrm>
            <a:off x="1477921" y="1561088"/>
            <a:ext cx="6996228" cy="3765827"/>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custDataLst>
              <p:tags r:id="rId2"/>
            </p:custDataLst>
          </p:nvPr>
        </p:nvGrpSpPr>
        <p:grpSpPr bwMode="auto">
          <a:xfrm>
            <a:off x="2668141" y="2716343"/>
            <a:ext cx="1660525" cy="517525"/>
            <a:chOff x="1741" y="2111"/>
            <a:chExt cx="1046" cy="326"/>
          </a:xfrm>
        </p:grpSpPr>
        <p:sp>
          <p:nvSpPr>
            <p:cNvPr id="7537667" name="Text Box 3"/>
            <p:cNvSpPr txBox="1">
              <a:spLocks noChangeArrowheads="1"/>
            </p:cNvSpPr>
            <p:nvPr/>
          </p:nvSpPr>
          <p:spPr bwMode="auto">
            <a:xfrm>
              <a:off x="2106" y="2111"/>
              <a:ext cx="681" cy="326"/>
            </a:xfrm>
            <a:prstGeom prst="rect">
              <a:avLst/>
            </a:prstGeom>
            <a:noFill/>
            <a:ln w="38100" algn="ctr">
              <a:noFill/>
              <a:miter lim="800000"/>
              <a:headEnd/>
              <a:tailEnd/>
            </a:ln>
            <a:effectLst/>
          </p:spPr>
          <p:txBody>
            <a:bodyPr wrap="none">
              <a:spAutoFit/>
            </a:bodyPr>
            <a:lstStyle/>
            <a:p>
              <a:pPr>
                <a:lnSpc>
                  <a:spcPct val="100000"/>
                </a:lnSpc>
                <a:spcBef>
                  <a:spcPct val="0"/>
                </a:spcBef>
                <a:buFontTx/>
                <a:buNone/>
              </a:pPr>
              <a:r>
                <a:rPr lang="en-US" sz="1400"/>
                <a:t>Alternator</a:t>
              </a:r>
            </a:p>
            <a:p>
              <a:pPr>
                <a:lnSpc>
                  <a:spcPct val="100000"/>
                </a:lnSpc>
                <a:spcBef>
                  <a:spcPct val="0"/>
                </a:spcBef>
                <a:buFontTx/>
                <a:buNone/>
              </a:pPr>
              <a:r>
                <a:rPr lang="en-US" sz="1400"/>
                <a:t>Connection</a:t>
              </a:r>
            </a:p>
          </p:txBody>
        </p:sp>
        <p:sp>
          <p:nvSpPr>
            <p:cNvPr id="7537668" name="Line 4"/>
            <p:cNvSpPr>
              <a:spLocks noChangeShapeType="1"/>
            </p:cNvSpPr>
            <p:nvPr/>
          </p:nvSpPr>
          <p:spPr bwMode="auto">
            <a:xfrm rot="16200000" flipV="1">
              <a:off x="1819" y="2192"/>
              <a:ext cx="1" cy="157"/>
            </a:xfrm>
            <a:prstGeom prst="line">
              <a:avLst/>
            </a:prstGeom>
            <a:noFill/>
            <a:ln w="12700">
              <a:solidFill>
                <a:schemeClr val="tx1"/>
              </a:solidFill>
              <a:round/>
              <a:headEnd/>
              <a:tailEnd/>
            </a:ln>
            <a:effectLst/>
          </p:spPr>
          <p:txBody>
            <a:bodyPr/>
            <a:lstStyle/>
            <a:p>
              <a:endParaRPr lang="en-US"/>
            </a:p>
          </p:txBody>
        </p:sp>
        <p:sp>
          <p:nvSpPr>
            <p:cNvPr id="7537669" name="Oval 5"/>
            <p:cNvSpPr>
              <a:spLocks noChangeArrowheads="1"/>
            </p:cNvSpPr>
            <p:nvPr/>
          </p:nvSpPr>
          <p:spPr bwMode="auto">
            <a:xfrm rot="16200000">
              <a:off x="1900" y="2162"/>
              <a:ext cx="210" cy="210"/>
            </a:xfrm>
            <a:prstGeom prst="ellipse">
              <a:avLst/>
            </a:prstGeom>
            <a:noFill/>
            <a:ln w="12700" algn="ctr">
              <a:solidFill>
                <a:schemeClr val="tx1"/>
              </a:solidFill>
              <a:round/>
              <a:headEnd/>
              <a:tailEnd/>
            </a:ln>
            <a:effectLst/>
          </p:spPr>
          <p:txBody>
            <a:bodyPr vert="eaVert" wrap="none" anchor="ctr"/>
            <a:lstStyle/>
            <a:p>
              <a:pPr algn="ctr">
                <a:lnSpc>
                  <a:spcPct val="100000"/>
                </a:lnSpc>
                <a:spcBef>
                  <a:spcPct val="0"/>
                </a:spcBef>
                <a:buFontTx/>
                <a:buNone/>
              </a:pPr>
              <a:endParaRPr lang="es-ES" sz="1200"/>
            </a:p>
          </p:txBody>
        </p:sp>
      </p:grpSp>
      <p:sp>
        <p:nvSpPr>
          <p:cNvPr id="7537670" name="Rectangle 6"/>
          <p:cNvSpPr>
            <a:spLocks noChangeArrowheads="1"/>
          </p:cNvSpPr>
          <p:nvPr/>
        </p:nvSpPr>
        <p:spPr bwMode="auto">
          <a:xfrm>
            <a:off x="1112391" y="1538418"/>
            <a:ext cx="3294062" cy="2989262"/>
          </a:xfrm>
          <a:prstGeom prst="rect">
            <a:avLst/>
          </a:prstGeom>
          <a:noFill/>
          <a:ln w="76200" algn="ctr">
            <a:solidFill>
              <a:srgbClr val="339966"/>
            </a:solidFill>
            <a:miter lim="800000"/>
            <a:headEnd/>
            <a:tailEnd type="none" w="lg" len="lg"/>
          </a:ln>
          <a:effectLst/>
        </p:spPr>
        <p:txBody>
          <a:bodyPr wrap="none" anchor="ctr">
            <a:spAutoFit/>
          </a:bodyPr>
          <a:lstStyle/>
          <a:p>
            <a:endParaRPr lang="en-US"/>
          </a:p>
        </p:txBody>
      </p:sp>
      <p:grpSp>
        <p:nvGrpSpPr>
          <p:cNvPr id="3" name="Group 7"/>
          <p:cNvGrpSpPr>
            <a:grpSpLocks/>
          </p:cNvGrpSpPr>
          <p:nvPr>
            <p:custDataLst>
              <p:tags r:id="rId3"/>
            </p:custDataLst>
          </p:nvPr>
        </p:nvGrpSpPr>
        <p:grpSpPr bwMode="auto">
          <a:xfrm>
            <a:off x="2431603" y="2000380"/>
            <a:ext cx="1887538" cy="527050"/>
            <a:chOff x="1778" y="1588"/>
            <a:chExt cx="1189" cy="351"/>
          </a:xfrm>
        </p:grpSpPr>
        <p:sp>
          <p:nvSpPr>
            <p:cNvPr id="7537672" name="Line 8"/>
            <p:cNvSpPr>
              <a:spLocks noChangeShapeType="1"/>
            </p:cNvSpPr>
            <p:nvPr/>
          </p:nvSpPr>
          <p:spPr bwMode="auto">
            <a:xfrm flipV="1">
              <a:off x="1779" y="1694"/>
              <a:ext cx="0" cy="245"/>
            </a:xfrm>
            <a:prstGeom prst="line">
              <a:avLst/>
            </a:prstGeom>
            <a:noFill/>
            <a:ln w="12700">
              <a:solidFill>
                <a:schemeClr val="tx1"/>
              </a:solidFill>
              <a:round/>
              <a:headEnd/>
              <a:tailEnd/>
            </a:ln>
            <a:effectLst/>
          </p:spPr>
          <p:txBody>
            <a:bodyPr/>
            <a:lstStyle/>
            <a:p>
              <a:endParaRPr lang="en-US"/>
            </a:p>
          </p:txBody>
        </p:sp>
        <p:sp>
          <p:nvSpPr>
            <p:cNvPr id="7537673" name="Line 9"/>
            <p:cNvSpPr>
              <a:spLocks noChangeShapeType="1"/>
            </p:cNvSpPr>
            <p:nvPr/>
          </p:nvSpPr>
          <p:spPr bwMode="auto">
            <a:xfrm>
              <a:off x="1778" y="1695"/>
              <a:ext cx="169" cy="0"/>
            </a:xfrm>
            <a:prstGeom prst="line">
              <a:avLst/>
            </a:prstGeom>
            <a:noFill/>
            <a:ln w="12700">
              <a:solidFill>
                <a:schemeClr val="tx1"/>
              </a:solidFill>
              <a:round/>
              <a:headEnd/>
              <a:tailEnd/>
            </a:ln>
            <a:effectLst/>
          </p:spPr>
          <p:txBody>
            <a:bodyPr/>
            <a:lstStyle/>
            <a:p>
              <a:endParaRPr lang="en-US"/>
            </a:p>
          </p:txBody>
        </p:sp>
        <p:sp>
          <p:nvSpPr>
            <p:cNvPr id="7537674" name="Text Box 10"/>
            <p:cNvSpPr txBox="1">
              <a:spLocks noChangeArrowheads="1"/>
            </p:cNvSpPr>
            <p:nvPr/>
          </p:nvSpPr>
          <p:spPr bwMode="auto">
            <a:xfrm>
              <a:off x="1914" y="1588"/>
              <a:ext cx="1053" cy="203"/>
            </a:xfrm>
            <a:prstGeom prst="rect">
              <a:avLst/>
            </a:prstGeom>
            <a:noFill/>
            <a:ln w="38100" algn="ctr">
              <a:noFill/>
              <a:miter lim="800000"/>
              <a:headEnd/>
              <a:tailEnd/>
            </a:ln>
            <a:effectLst/>
          </p:spPr>
          <p:txBody>
            <a:bodyPr wrap="none">
              <a:spAutoFit/>
            </a:bodyPr>
            <a:lstStyle/>
            <a:p>
              <a:pPr algn="ctr">
                <a:lnSpc>
                  <a:spcPct val="100000"/>
                </a:lnSpc>
                <a:spcBef>
                  <a:spcPct val="0"/>
                </a:spcBef>
                <a:buFontTx/>
                <a:buNone/>
              </a:pPr>
              <a:r>
                <a:rPr lang="en-US" sz="1400"/>
                <a:t>Power and Ground</a:t>
              </a:r>
            </a:p>
          </p:txBody>
        </p:sp>
      </p:grpSp>
      <p:pic>
        <p:nvPicPr>
          <p:cNvPr id="7537675" name="Picture 11" descr="GTLite (6)"/>
          <p:cNvPicPr>
            <a:picLocks noChangeAspect="1" noChangeArrowheads="1"/>
          </p:cNvPicPr>
          <p:nvPr>
            <p:custDataLst>
              <p:tags r:id="rId4"/>
            </p:custDataLst>
          </p:nvPr>
        </p:nvPicPr>
        <p:blipFill>
          <a:blip r:embed="rId9" cstate="print"/>
          <a:srcRect/>
          <a:stretch>
            <a:fillRect/>
          </a:stretch>
        </p:blipFill>
        <p:spPr bwMode="auto">
          <a:xfrm>
            <a:off x="1444178" y="2413130"/>
            <a:ext cx="1225550" cy="915988"/>
          </a:xfrm>
          <a:prstGeom prst="rect">
            <a:avLst/>
          </a:prstGeom>
          <a:noFill/>
          <a:ln w="9525">
            <a:solidFill>
              <a:schemeClr val="tx1"/>
            </a:solidFill>
            <a:miter lim="800000"/>
            <a:headEnd/>
            <a:tailEnd/>
          </a:ln>
        </p:spPr>
      </p:pic>
      <p:sp>
        <p:nvSpPr>
          <p:cNvPr id="7537676" name="Rectangle 12"/>
          <p:cNvSpPr>
            <a:spLocks noGrp="1" noChangeArrowheads="1"/>
          </p:cNvSpPr>
          <p:nvPr>
            <p:ph type="title"/>
          </p:nvPr>
        </p:nvSpPr>
        <p:spPr/>
        <p:txBody>
          <a:bodyPr/>
          <a:lstStyle/>
          <a:p>
            <a:r>
              <a:rPr lang="en-US" smtClean="0"/>
              <a:t>Express Components</a:t>
            </a:r>
            <a:endParaRPr lang="en-US" dirty="0"/>
          </a:p>
        </p:txBody>
      </p:sp>
      <p:sp>
        <p:nvSpPr>
          <p:cNvPr id="31" name="Content Placeholder 30"/>
          <p:cNvSpPr>
            <a:spLocks noGrp="1"/>
          </p:cNvSpPr>
          <p:nvPr>
            <p:ph sz="half" idx="1"/>
          </p:nvPr>
        </p:nvSpPr>
        <p:spPr/>
        <p:txBody>
          <a:bodyPr/>
          <a:lstStyle/>
          <a:p>
            <a:endParaRPr lang="en-US"/>
          </a:p>
        </p:txBody>
      </p:sp>
      <p:sp>
        <p:nvSpPr>
          <p:cNvPr id="25" name="Content Placeholder 24"/>
          <p:cNvSpPr>
            <a:spLocks noGrp="1"/>
          </p:cNvSpPr>
          <p:nvPr>
            <p:ph sz="half" idx="2"/>
          </p:nvPr>
        </p:nvSpPr>
        <p:spPr/>
        <p:txBody>
          <a:bodyPr/>
          <a:lstStyle/>
          <a:p>
            <a:pPr lvl="1"/>
            <a:r>
              <a:rPr lang="en-US" smtClean="0"/>
              <a:t>Combines functionality of a cellular transmitter, data logger and antenna</a:t>
            </a:r>
          </a:p>
          <a:p>
            <a:pPr lvl="1"/>
            <a:r>
              <a:rPr lang="en-US" smtClean="0"/>
              <a:t>Wired to the machine battery  and alternator </a:t>
            </a:r>
          </a:p>
          <a:p>
            <a:pPr lvl="1"/>
            <a:r>
              <a:rPr lang="en-US" smtClean="0"/>
              <a:t>Assisted-GPS (AGPS)  for location</a:t>
            </a:r>
          </a:p>
          <a:p>
            <a:pPr lvl="2"/>
            <a:r>
              <a:rPr lang="en-US" smtClean="0"/>
              <a:t>Possible to locate in buildings</a:t>
            </a:r>
          </a:p>
          <a:p>
            <a:endParaRPr lang="en-US" smtClean="0"/>
          </a:p>
          <a:p>
            <a:endParaRPr lang="en-US" dirty="0"/>
          </a:p>
        </p:txBody>
      </p:sp>
      <p:sp>
        <p:nvSpPr>
          <p:cNvPr id="32" name="Text Placeholder 31"/>
          <p:cNvSpPr>
            <a:spLocks noGrp="1"/>
          </p:cNvSpPr>
          <p:nvPr>
            <p:ph type="body" sz="quarter" idx="13"/>
          </p:nvPr>
        </p:nvSpPr>
        <p:spPr/>
        <p:txBody>
          <a:bodyPr/>
          <a:lstStyle/>
          <a:p>
            <a:endParaRPr lang="en-US"/>
          </a:p>
        </p:txBody>
      </p:sp>
      <p:sp>
        <p:nvSpPr>
          <p:cNvPr id="27" name="Text Placeholder 26"/>
          <p:cNvSpPr>
            <a:spLocks noGrp="1"/>
          </p:cNvSpPr>
          <p:nvPr>
            <p:ph type="body" sz="quarter" idx="14"/>
          </p:nvPr>
        </p:nvSpPr>
        <p:spPr/>
        <p:txBody>
          <a:bodyPr/>
          <a:lstStyle/>
          <a:p>
            <a:r>
              <a:rPr lang="en-US" smtClean="0"/>
              <a:t>JDLink Express Terminal</a:t>
            </a:r>
            <a:endParaRPr lang="en-US" dirty="0" smtClean="0"/>
          </a:p>
        </p:txBody>
      </p:sp>
      <p:grpSp>
        <p:nvGrpSpPr>
          <p:cNvPr id="4" name="Group 14"/>
          <p:cNvGrpSpPr>
            <a:grpSpLocks/>
          </p:cNvGrpSpPr>
          <p:nvPr>
            <p:custDataLst>
              <p:tags r:id="rId5"/>
            </p:custDataLst>
          </p:nvPr>
        </p:nvGrpSpPr>
        <p:grpSpPr bwMode="auto">
          <a:xfrm>
            <a:off x="3149153" y="4537205"/>
            <a:ext cx="1219200" cy="723900"/>
            <a:chOff x="1378" y="3258"/>
            <a:chExt cx="768" cy="456"/>
          </a:xfrm>
        </p:grpSpPr>
        <p:sp>
          <p:nvSpPr>
            <p:cNvPr id="7537679" name="Line 15"/>
            <p:cNvSpPr>
              <a:spLocks noChangeShapeType="1"/>
            </p:cNvSpPr>
            <p:nvPr/>
          </p:nvSpPr>
          <p:spPr bwMode="auto">
            <a:xfrm flipV="1">
              <a:off x="1765" y="3258"/>
              <a:ext cx="0" cy="240"/>
            </a:xfrm>
            <a:prstGeom prst="line">
              <a:avLst/>
            </a:prstGeom>
            <a:noFill/>
            <a:ln w="25400">
              <a:solidFill>
                <a:srgbClr val="339966"/>
              </a:solidFill>
              <a:round/>
              <a:headEnd/>
              <a:tailEnd type="triangle" w="med" len="med"/>
            </a:ln>
            <a:effectLst/>
          </p:spPr>
          <p:txBody>
            <a:bodyPr/>
            <a:lstStyle/>
            <a:p>
              <a:endParaRPr lang="en-US"/>
            </a:p>
          </p:txBody>
        </p:sp>
        <p:sp>
          <p:nvSpPr>
            <p:cNvPr id="7537680" name="Text Box 16"/>
            <p:cNvSpPr txBox="1">
              <a:spLocks noChangeArrowheads="1"/>
            </p:cNvSpPr>
            <p:nvPr/>
          </p:nvSpPr>
          <p:spPr bwMode="auto">
            <a:xfrm>
              <a:off x="1378" y="3498"/>
              <a:ext cx="768" cy="216"/>
            </a:xfrm>
            <a:prstGeom prst="rect">
              <a:avLst/>
            </a:prstGeom>
            <a:noFill/>
            <a:ln w="38100">
              <a:solidFill>
                <a:srgbClr val="339966"/>
              </a:solidFill>
              <a:miter lim="800000"/>
              <a:headEnd/>
              <a:tailEnd/>
            </a:ln>
            <a:effectLst/>
          </p:spPr>
          <p:txBody>
            <a:bodyPr>
              <a:spAutoFit/>
            </a:bodyPr>
            <a:lstStyle/>
            <a:p>
              <a:pPr algn="ctr" eaLnBrk="0" hangingPunct="0">
                <a:lnSpc>
                  <a:spcPct val="100000"/>
                </a:lnSpc>
                <a:spcBef>
                  <a:spcPct val="50000"/>
                </a:spcBef>
                <a:buFontTx/>
                <a:buNone/>
              </a:pPr>
              <a:r>
                <a:rPr lang="en-US" sz="1400" b="1">
                  <a:solidFill>
                    <a:srgbClr val="000000"/>
                  </a:solidFill>
                </a:rPr>
                <a:t>Express</a:t>
              </a:r>
            </a:p>
          </p:txBody>
        </p:sp>
      </p:grpSp>
      <p:sp>
        <p:nvSpPr>
          <p:cNvPr id="7537681" name="Text Box 17"/>
          <p:cNvSpPr txBox="1">
            <a:spLocks noChangeArrowheads="1"/>
          </p:cNvSpPr>
          <p:nvPr/>
        </p:nvSpPr>
        <p:spPr bwMode="auto">
          <a:xfrm>
            <a:off x="1653728" y="1625730"/>
            <a:ext cx="1992313" cy="336550"/>
          </a:xfrm>
          <a:prstGeom prst="rect">
            <a:avLst/>
          </a:prstGeom>
          <a:noFill/>
          <a:ln w="38100" algn="ctr">
            <a:noFill/>
            <a:miter lim="800000"/>
            <a:headEnd/>
            <a:tailEnd/>
          </a:ln>
          <a:effectLst/>
        </p:spPr>
        <p:txBody>
          <a:bodyPr wrap="none">
            <a:spAutoFit/>
          </a:bodyPr>
          <a:lstStyle/>
          <a:p>
            <a:pPr algn="ctr">
              <a:lnSpc>
                <a:spcPct val="100000"/>
              </a:lnSpc>
              <a:spcBef>
                <a:spcPct val="0"/>
              </a:spcBef>
              <a:buFontTx/>
              <a:buNone/>
            </a:pPr>
            <a:r>
              <a:rPr lang="en-US" sz="1600" b="1"/>
              <a:t>All Makes Solution</a:t>
            </a:r>
          </a:p>
        </p:txBody>
      </p:sp>
      <p:grpSp>
        <p:nvGrpSpPr>
          <p:cNvPr id="5" name="Group 18"/>
          <p:cNvGrpSpPr>
            <a:grpSpLocks/>
          </p:cNvGrpSpPr>
          <p:nvPr>
            <p:custDataLst>
              <p:tags r:id="rId6"/>
            </p:custDataLst>
          </p:nvPr>
        </p:nvGrpSpPr>
        <p:grpSpPr bwMode="auto">
          <a:xfrm>
            <a:off x="321818" y="1508255"/>
            <a:ext cx="4103690" cy="4479926"/>
            <a:chOff x="263" y="1218"/>
            <a:chExt cx="2585" cy="2822"/>
          </a:xfrm>
        </p:grpSpPr>
        <p:sp>
          <p:nvSpPr>
            <p:cNvPr id="7537683" name="Rectangle 19"/>
            <p:cNvSpPr>
              <a:spLocks noChangeArrowheads="1"/>
            </p:cNvSpPr>
            <p:nvPr/>
          </p:nvSpPr>
          <p:spPr bwMode="auto">
            <a:xfrm>
              <a:off x="745" y="1218"/>
              <a:ext cx="2103" cy="1921"/>
            </a:xfrm>
            <a:prstGeom prst="rect">
              <a:avLst/>
            </a:prstGeom>
            <a:solidFill>
              <a:srgbClr val="C0C0C0">
                <a:alpha val="61000"/>
              </a:srgbClr>
            </a:solidFill>
            <a:ln w="9525" algn="ctr">
              <a:noFill/>
              <a:miter lim="800000"/>
              <a:headEnd/>
              <a:tailEnd type="none" w="lg" len="lg"/>
            </a:ln>
            <a:effectLst/>
          </p:spPr>
          <p:txBody>
            <a:bodyPr anchor="ctr">
              <a:spAutoFit/>
            </a:bodyPr>
            <a:lstStyle/>
            <a:p>
              <a:endParaRPr lang="en-US"/>
            </a:p>
          </p:txBody>
        </p:sp>
        <p:grpSp>
          <p:nvGrpSpPr>
            <p:cNvPr id="6" name="Group 20"/>
            <p:cNvGrpSpPr>
              <a:grpSpLocks/>
            </p:cNvGrpSpPr>
            <p:nvPr/>
          </p:nvGrpSpPr>
          <p:grpSpPr bwMode="auto">
            <a:xfrm>
              <a:off x="263" y="2627"/>
              <a:ext cx="1705" cy="1413"/>
              <a:chOff x="263" y="2627"/>
              <a:chExt cx="1705" cy="1413"/>
            </a:xfrm>
          </p:grpSpPr>
          <p:sp>
            <p:nvSpPr>
              <p:cNvPr id="7537685" name="Rectangle 21"/>
              <p:cNvSpPr>
                <a:spLocks noChangeArrowheads="1"/>
              </p:cNvSpPr>
              <p:nvPr/>
            </p:nvSpPr>
            <p:spPr bwMode="auto">
              <a:xfrm>
                <a:off x="316" y="2627"/>
                <a:ext cx="1597" cy="1184"/>
              </a:xfrm>
              <a:prstGeom prst="rect">
                <a:avLst/>
              </a:prstGeom>
              <a:solidFill>
                <a:srgbClr val="339966"/>
              </a:solidFill>
              <a:ln w="9525">
                <a:miter lim="800000"/>
                <a:headEnd/>
                <a:tailEnd/>
              </a:ln>
              <a:effectLst/>
              <a:scene3d>
                <a:camera prst="legacyPerspectiveTop">
                  <a:rot lat="21299999" lon="0" rev="0"/>
                </a:camera>
                <a:lightRig rig="legacyFlat3" dir="b"/>
              </a:scene3d>
              <a:sp3d extrusionH="121893000" prstMaterial="legacyMatte">
                <a:bevelT w="13500" h="13500" prst="angle"/>
                <a:bevelB w="13500" h="13500" prst="angle"/>
                <a:extrusionClr>
                  <a:srgbClr val="339966"/>
                </a:extrusionClr>
              </a:sp3d>
            </p:spPr>
            <p:txBody>
              <a:bodyPr wrap="none" anchor="ctr">
                <a:flatTx/>
              </a:bodyPr>
              <a:lstStyle/>
              <a:p>
                <a:endParaRPr lang="en-US"/>
              </a:p>
            </p:txBody>
          </p:sp>
          <p:pic>
            <p:nvPicPr>
              <p:cNvPr id="7537686" name="Picture 22" descr="GTLite (6)"/>
              <p:cNvPicPr>
                <a:picLocks noChangeAspect="1" noChangeArrowheads="1"/>
              </p:cNvPicPr>
              <p:nvPr/>
            </p:nvPicPr>
            <p:blipFill>
              <a:blip r:embed="rId10" cstate="print"/>
              <a:srcRect/>
              <a:stretch>
                <a:fillRect/>
              </a:stretch>
            </p:blipFill>
            <p:spPr bwMode="auto">
              <a:xfrm>
                <a:off x="380" y="2677"/>
                <a:ext cx="1463" cy="1095"/>
              </a:xfrm>
              <a:prstGeom prst="rect">
                <a:avLst/>
              </a:prstGeom>
              <a:noFill/>
              <a:ln w="25400">
                <a:solidFill>
                  <a:schemeClr val="tx1"/>
                </a:solidFill>
                <a:miter lim="800000"/>
                <a:headEnd/>
                <a:tailEnd/>
              </a:ln>
            </p:spPr>
          </p:pic>
          <p:sp>
            <p:nvSpPr>
              <p:cNvPr id="7537687" name="Text Box 23"/>
              <p:cNvSpPr txBox="1">
                <a:spLocks noChangeArrowheads="1"/>
              </p:cNvSpPr>
              <p:nvPr/>
            </p:nvSpPr>
            <p:spPr bwMode="auto">
              <a:xfrm>
                <a:off x="263" y="3842"/>
                <a:ext cx="1705" cy="198"/>
              </a:xfrm>
              <a:prstGeom prst="rect">
                <a:avLst/>
              </a:prstGeom>
              <a:solidFill>
                <a:schemeClr val="bg1"/>
              </a:solidFill>
              <a:ln w="25400" algn="ctr">
                <a:noFill/>
                <a:miter lim="800000"/>
                <a:headEnd/>
                <a:tailEnd type="none" w="lg" len="lg"/>
              </a:ln>
              <a:effectLst/>
            </p:spPr>
            <p:txBody>
              <a:bodyPr wrap="none">
                <a:spAutoFit/>
              </a:bodyPr>
              <a:lstStyle/>
              <a:p>
                <a:pPr marL="342900" indent="-342900">
                  <a:buFontTx/>
                  <a:buNone/>
                </a:pPr>
                <a:r>
                  <a:rPr lang="en-US" sz="1600" i="1" dirty="0">
                    <a:latin typeface="+mn-lt"/>
                  </a:rPr>
                  <a:t>JDLink Express Terminal</a:t>
                </a: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5"/>
          <p:cNvSpPr>
            <a:spLocks noChangeShapeType="1"/>
          </p:cNvSpPr>
          <p:nvPr/>
        </p:nvSpPr>
        <p:spPr bwMode="auto">
          <a:xfrm>
            <a:off x="3778952" y="2585374"/>
            <a:ext cx="1533525" cy="0"/>
          </a:xfrm>
          <a:prstGeom prst="line">
            <a:avLst/>
          </a:prstGeom>
          <a:noFill/>
          <a:ln w="12700">
            <a:solidFill>
              <a:schemeClr val="tx1"/>
            </a:solidFill>
            <a:round/>
            <a:headEnd/>
            <a:tailEnd/>
          </a:ln>
        </p:spPr>
        <p:txBody>
          <a:bodyPr/>
          <a:lstStyle/>
          <a:p>
            <a:endParaRPr lang="en-US"/>
          </a:p>
        </p:txBody>
      </p:sp>
      <p:sp>
        <p:nvSpPr>
          <p:cNvPr id="9220" name="Line 50"/>
          <p:cNvSpPr>
            <a:spLocks noChangeShapeType="1"/>
          </p:cNvSpPr>
          <p:nvPr/>
        </p:nvSpPr>
        <p:spPr bwMode="auto">
          <a:xfrm>
            <a:off x="6552314" y="2675861"/>
            <a:ext cx="482600" cy="0"/>
          </a:xfrm>
          <a:prstGeom prst="line">
            <a:avLst/>
          </a:prstGeom>
          <a:noFill/>
          <a:ln w="9525">
            <a:solidFill>
              <a:schemeClr val="tx1"/>
            </a:solidFill>
            <a:round/>
            <a:headEnd/>
            <a:tailEnd/>
          </a:ln>
        </p:spPr>
        <p:txBody>
          <a:bodyPr/>
          <a:lstStyle/>
          <a:p>
            <a:endParaRPr lang="en-US"/>
          </a:p>
        </p:txBody>
      </p:sp>
      <p:sp>
        <p:nvSpPr>
          <p:cNvPr id="9221" name="Line 51"/>
          <p:cNvSpPr>
            <a:spLocks noChangeShapeType="1"/>
          </p:cNvSpPr>
          <p:nvPr/>
        </p:nvSpPr>
        <p:spPr bwMode="auto">
          <a:xfrm flipV="1">
            <a:off x="7022214" y="2180561"/>
            <a:ext cx="0" cy="482600"/>
          </a:xfrm>
          <a:prstGeom prst="line">
            <a:avLst/>
          </a:prstGeom>
          <a:noFill/>
          <a:ln w="9525">
            <a:solidFill>
              <a:schemeClr val="tx1"/>
            </a:solidFill>
            <a:round/>
            <a:headEnd/>
            <a:tailEnd/>
          </a:ln>
        </p:spPr>
        <p:txBody>
          <a:bodyPr/>
          <a:lstStyle/>
          <a:p>
            <a:endParaRPr lang="en-US"/>
          </a:p>
        </p:txBody>
      </p:sp>
      <p:sp>
        <p:nvSpPr>
          <p:cNvPr id="9222" name="Line 52"/>
          <p:cNvSpPr>
            <a:spLocks noChangeShapeType="1"/>
          </p:cNvSpPr>
          <p:nvPr/>
        </p:nvSpPr>
        <p:spPr bwMode="auto">
          <a:xfrm>
            <a:off x="7022214" y="2142461"/>
            <a:ext cx="584200" cy="0"/>
          </a:xfrm>
          <a:prstGeom prst="line">
            <a:avLst/>
          </a:prstGeom>
          <a:noFill/>
          <a:ln w="9525">
            <a:solidFill>
              <a:schemeClr val="tx1"/>
            </a:solidFill>
            <a:round/>
            <a:headEnd/>
            <a:tailEnd/>
          </a:ln>
        </p:spPr>
        <p:txBody>
          <a:bodyPr/>
          <a:lstStyle/>
          <a:p>
            <a:endParaRPr lang="en-US"/>
          </a:p>
        </p:txBody>
      </p:sp>
      <p:pic>
        <p:nvPicPr>
          <p:cNvPr id="9223" name="Picture 17"/>
          <p:cNvPicPr>
            <a:picLocks noChangeAspect="1" noChangeArrowheads="1"/>
          </p:cNvPicPr>
          <p:nvPr>
            <p:custDataLst>
              <p:tags r:id="rId2"/>
            </p:custDataLst>
          </p:nvPr>
        </p:nvPicPr>
        <p:blipFill>
          <a:blip r:embed="rId8" cstate="print"/>
          <a:srcRect/>
          <a:stretch>
            <a:fillRect/>
          </a:stretch>
        </p:blipFill>
        <p:spPr bwMode="auto">
          <a:xfrm>
            <a:off x="7619114" y="1913861"/>
            <a:ext cx="800100" cy="517525"/>
          </a:xfrm>
          <a:prstGeom prst="rect">
            <a:avLst/>
          </a:prstGeom>
          <a:noFill/>
          <a:ln w="1">
            <a:solidFill>
              <a:srgbClr val="4F81BD"/>
            </a:solidFill>
            <a:miter lim="800000"/>
            <a:headEnd/>
            <a:tailEnd/>
          </a:ln>
        </p:spPr>
      </p:pic>
      <p:pic>
        <p:nvPicPr>
          <p:cNvPr id="9224" name="Picture 48" descr="Satellite_Mech_2"/>
          <p:cNvPicPr>
            <a:picLocks noChangeAspect="1" noChangeArrowheads="1"/>
          </p:cNvPicPr>
          <p:nvPr>
            <p:custDataLst>
              <p:tags r:id="rId3"/>
            </p:custDataLst>
          </p:nvPr>
        </p:nvPicPr>
        <p:blipFill>
          <a:blip r:embed="rId9" cstate="print"/>
          <a:srcRect/>
          <a:stretch>
            <a:fillRect/>
          </a:stretch>
        </p:blipFill>
        <p:spPr bwMode="auto">
          <a:xfrm>
            <a:off x="5307714" y="2272636"/>
            <a:ext cx="1249363" cy="869950"/>
          </a:xfrm>
          <a:prstGeom prst="rect">
            <a:avLst/>
          </a:prstGeom>
          <a:noFill/>
          <a:ln w="9525">
            <a:noFill/>
            <a:miter lim="800000"/>
            <a:headEnd/>
            <a:tailEnd/>
          </a:ln>
        </p:spPr>
      </p:pic>
      <p:grpSp>
        <p:nvGrpSpPr>
          <p:cNvPr id="2" name="Group 57"/>
          <p:cNvGrpSpPr>
            <a:grpSpLocks/>
          </p:cNvGrpSpPr>
          <p:nvPr>
            <p:custDataLst>
              <p:tags r:id="rId4"/>
            </p:custDataLst>
          </p:nvPr>
        </p:nvGrpSpPr>
        <p:grpSpPr bwMode="auto">
          <a:xfrm>
            <a:off x="199139" y="1218536"/>
            <a:ext cx="4259263" cy="3065463"/>
            <a:chOff x="246" y="1002"/>
            <a:chExt cx="2683" cy="1931"/>
          </a:xfrm>
        </p:grpSpPr>
        <p:sp>
          <p:nvSpPr>
            <p:cNvPr id="9234" name="Text Box 26"/>
            <p:cNvSpPr txBox="1">
              <a:spLocks noChangeArrowheads="1"/>
            </p:cNvSpPr>
            <p:nvPr/>
          </p:nvSpPr>
          <p:spPr bwMode="auto">
            <a:xfrm>
              <a:off x="315" y="1843"/>
              <a:ext cx="751" cy="330"/>
            </a:xfrm>
            <a:prstGeom prst="rect">
              <a:avLst/>
            </a:prstGeom>
            <a:noFill/>
            <a:ln w="38100" algn="ctr">
              <a:noFill/>
              <a:miter lim="800000"/>
              <a:headEnd/>
              <a:tailEnd/>
            </a:ln>
          </p:spPr>
          <p:txBody>
            <a:bodyPr wrap="none">
              <a:spAutoFit/>
            </a:bodyPr>
            <a:lstStyle/>
            <a:p>
              <a:pPr>
                <a:buNone/>
              </a:pPr>
              <a:r>
                <a:rPr lang="en-US" sz="1400" b="0" dirty="0"/>
                <a:t>Vehicle CAN</a:t>
              </a:r>
            </a:p>
            <a:p>
              <a:pPr>
                <a:buNone/>
              </a:pPr>
              <a:r>
                <a:rPr lang="en-US" sz="1400" b="0" dirty="0"/>
                <a:t>Connection</a:t>
              </a:r>
            </a:p>
          </p:txBody>
        </p:sp>
        <p:grpSp>
          <p:nvGrpSpPr>
            <p:cNvPr id="3" name="Group 30"/>
            <p:cNvGrpSpPr>
              <a:grpSpLocks/>
            </p:cNvGrpSpPr>
            <p:nvPr/>
          </p:nvGrpSpPr>
          <p:grpSpPr bwMode="auto">
            <a:xfrm rot="10800000">
              <a:off x="347" y="2191"/>
              <a:ext cx="672" cy="432"/>
              <a:chOff x="960" y="2256"/>
              <a:chExt cx="672" cy="384"/>
            </a:xfrm>
          </p:grpSpPr>
          <p:sp>
            <p:nvSpPr>
              <p:cNvPr id="9254" name="Line 31"/>
              <p:cNvSpPr>
                <a:spLocks noChangeShapeType="1"/>
              </p:cNvSpPr>
              <p:nvPr/>
            </p:nvSpPr>
            <p:spPr bwMode="auto">
              <a:xfrm flipV="1">
                <a:off x="960" y="2304"/>
                <a:ext cx="96" cy="144"/>
              </a:xfrm>
              <a:prstGeom prst="line">
                <a:avLst/>
              </a:prstGeom>
              <a:noFill/>
              <a:ln w="12700">
                <a:solidFill>
                  <a:schemeClr val="tx1"/>
                </a:solidFill>
                <a:round/>
                <a:headEnd/>
                <a:tailEnd/>
              </a:ln>
            </p:spPr>
            <p:txBody>
              <a:bodyPr/>
              <a:lstStyle/>
              <a:p>
                <a:endParaRPr lang="en-US"/>
              </a:p>
            </p:txBody>
          </p:sp>
          <p:sp>
            <p:nvSpPr>
              <p:cNvPr id="9255" name="Line 32"/>
              <p:cNvSpPr>
                <a:spLocks noChangeShapeType="1"/>
              </p:cNvSpPr>
              <p:nvPr/>
            </p:nvSpPr>
            <p:spPr bwMode="auto">
              <a:xfrm>
                <a:off x="960" y="2448"/>
                <a:ext cx="96" cy="144"/>
              </a:xfrm>
              <a:prstGeom prst="line">
                <a:avLst/>
              </a:prstGeom>
              <a:noFill/>
              <a:ln w="12700">
                <a:solidFill>
                  <a:schemeClr val="tx1"/>
                </a:solidFill>
                <a:round/>
                <a:headEnd/>
                <a:tailEnd/>
              </a:ln>
            </p:spPr>
            <p:txBody>
              <a:bodyPr/>
              <a:lstStyle/>
              <a:p>
                <a:endParaRPr lang="en-US"/>
              </a:p>
            </p:txBody>
          </p:sp>
          <p:sp>
            <p:nvSpPr>
              <p:cNvPr id="9256" name="Line 33"/>
              <p:cNvSpPr>
                <a:spLocks noChangeShapeType="1"/>
              </p:cNvSpPr>
              <p:nvPr/>
            </p:nvSpPr>
            <p:spPr bwMode="auto">
              <a:xfrm>
                <a:off x="1056" y="2304"/>
                <a:ext cx="576" cy="0"/>
              </a:xfrm>
              <a:prstGeom prst="line">
                <a:avLst/>
              </a:prstGeom>
              <a:noFill/>
              <a:ln w="12700">
                <a:solidFill>
                  <a:schemeClr val="tx1"/>
                </a:solidFill>
                <a:round/>
                <a:headEnd/>
                <a:tailEnd/>
              </a:ln>
            </p:spPr>
            <p:txBody>
              <a:bodyPr/>
              <a:lstStyle/>
              <a:p>
                <a:endParaRPr lang="en-US"/>
              </a:p>
            </p:txBody>
          </p:sp>
          <p:sp>
            <p:nvSpPr>
              <p:cNvPr id="9257" name="Line 34"/>
              <p:cNvSpPr>
                <a:spLocks noChangeShapeType="1"/>
              </p:cNvSpPr>
              <p:nvPr/>
            </p:nvSpPr>
            <p:spPr bwMode="auto">
              <a:xfrm>
                <a:off x="960" y="2448"/>
                <a:ext cx="672" cy="0"/>
              </a:xfrm>
              <a:prstGeom prst="line">
                <a:avLst/>
              </a:prstGeom>
              <a:noFill/>
              <a:ln w="12700">
                <a:solidFill>
                  <a:schemeClr val="tx1"/>
                </a:solidFill>
                <a:round/>
                <a:headEnd/>
                <a:tailEnd/>
              </a:ln>
            </p:spPr>
            <p:txBody>
              <a:bodyPr/>
              <a:lstStyle/>
              <a:p>
                <a:endParaRPr lang="en-US"/>
              </a:p>
            </p:txBody>
          </p:sp>
          <p:sp>
            <p:nvSpPr>
              <p:cNvPr id="9258" name="Line 35"/>
              <p:cNvSpPr>
                <a:spLocks noChangeShapeType="1"/>
              </p:cNvSpPr>
              <p:nvPr/>
            </p:nvSpPr>
            <p:spPr bwMode="auto">
              <a:xfrm>
                <a:off x="1056" y="2592"/>
                <a:ext cx="576" cy="0"/>
              </a:xfrm>
              <a:prstGeom prst="line">
                <a:avLst/>
              </a:prstGeom>
              <a:noFill/>
              <a:ln w="12700">
                <a:solidFill>
                  <a:schemeClr val="tx1"/>
                </a:solidFill>
                <a:round/>
                <a:headEnd/>
                <a:tailEnd/>
              </a:ln>
            </p:spPr>
            <p:txBody>
              <a:bodyPr/>
              <a:lstStyle/>
              <a:p>
                <a:endParaRPr lang="en-US"/>
              </a:p>
            </p:txBody>
          </p:sp>
          <p:sp>
            <p:nvSpPr>
              <p:cNvPr id="9259" name="Line 36"/>
              <p:cNvSpPr>
                <a:spLocks noChangeShapeType="1"/>
              </p:cNvSpPr>
              <p:nvPr/>
            </p:nvSpPr>
            <p:spPr bwMode="auto">
              <a:xfrm flipH="1">
                <a:off x="1344" y="2256"/>
                <a:ext cx="144" cy="384"/>
              </a:xfrm>
              <a:prstGeom prst="line">
                <a:avLst/>
              </a:prstGeom>
              <a:noFill/>
              <a:ln w="9525">
                <a:solidFill>
                  <a:schemeClr val="tx1"/>
                </a:solidFill>
                <a:round/>
                <a:headEnd/>
                <a:tailEnd/>
              </a:ln>
            </p:spPr>
            <p:txBody>
              <a:bodyPr/>
              <a:lstStyle/>
              <a:p>
                <a:endParaRPr lang="en-US"/>
              </a:p>
            </p:txBody>
          </p:sp>
          <p:sp>
            <p:nvSpPr>
              <p:cNvPr id="9260" name="Line 37"/>
              <p:cNvSpPr>
                <a:spLocks noChangeShapeType="1"/>
              </p:cNvSpPr>
              <p:nvPr/>
            </p:nvSpPr>
            <p:spPr bwMode="auto">
              <a:xfrm flipH="1" flipV="1">
                <a:off x="1296" y="2544"/>
                <a:ext cx="48" cy="96"/>
              </a:xfrm>
              <a:prstGeom prst="line">
                <a:avLst/>
              </a:prstGeom>
              <a:noFill/>
              <a:ln w="9525">
                <a:solidFill>
                  <a:schemeClr val="tx1"/>
                </a:solidFill>
                <a:round/>
                <a:headEnd/>
                <a:tailEnd/>
              </a:ln>
            </p:spPr>
            <p:txBody>
              <a:bodyPr/>
              <a:lstStyle/>
              <a:p>
                <a:endParaRPr lang="en-US"/>
              </a:p>
            </p:txBody>
          </p:sp>
          <p:sp>
            <p:nvSpPr>
              <p:cNvPr id="9261" name="Line 38"/>
              <p:cNvSpPr>
                <a:spLocks noChangeShapeType="1"/>
              </p:cNvSpPr>
              <p:nvPr/>
            </p:nvSpPr>
            <p:spPr bwMode="auto">
              <a:xfrm>
                <a:off x="1488" y="2256"/>
                <a:ext cx="48" cy="96"/>
              </a:xfrm>
              <a:prstGeom prst="line">
                <a:avLst/>
              </a:prstGeom>
              <a:noFill/>
              <a:ln w="9525">
                <a:solidFill>
                  <a:schemeClr val="tx1"/>
                </a:solidFill>
                <a:round/>
                <a:headEnd/>
                <a:tailEnd/>
              </a:ln>
            </p:spPr>
            <p:txBody>
              <a:bodyPr/>
              <a:lstStyle/>
              <a:p>
                <a:endParaRPr lang="en-US"/>
              </a:p>
            </p:txBody>
          </p:sp>
        </p:grpSp>
        <p:sp>
          <p:nvSpPr>
            <p:cNvPr id="9236" name="Line 39"/>
            <p:cNvSpPr>
              <a:spLocks noChangeShapeType="1"/>
            </p:cNvSpPr>
            <p:nvPr/>
          </p:nvSpPr>
          <p:spPr bwMode="auto">
            <a:xfrm flipV="1">
              <a:off x="1249" y="2307"/>
              <a:ext cx="465" cy="0"/>
            </a:xfrm>
            <a:prstGeom prst="line">
              <a:avLst/>
            </a:prstGeom>
            <a:noFill/>
            <a:ln w="12700">
              <a:solidFill>
                <a:schemeClr val="tx1"/>
              </a:solidFill>
              <a:round/>
              <a:headEnd/>
              <a:tailEnd/>
            </a:ln>
          </p:spPr>
          <p:txBody>
            <a:bodyPr/>
            <a:lstStyle/>
            <a:p>
              <a:endParaRPr lang="en-US"/>
            </a:p>
          </p:txBody>
        </p:sp>
        <p:sp>
          <p:nvSpPr>
            <p:cNvPr id="9237" name="Line 244"/>
            <p:cNvSpPr>
              <a:spLocks noChangeShapeType="1"/>
            </p:cNvSpPr>
            <p:nvPr/>
          </p:nvSpPr>
          <p:spPr bwMode="auto">
            <a:xfrm flipV="1">
              <a:off x="2114" y="2362"/>
              <a:ext cx="0" cy="233"/>
            </a:xfrm>
            <a:prstGeom prst="line">
              <a:avLst/>
            </a:prstGeom>
            <a:noFill/>
            <a:ln w="12700">
              <a:solidFill>
                <a:schemeClr val="tx1"/>
              </a:solidFill>
              <a:round/>
              <a:headEnd/>
              <a:tailEnd/>
            </a:ln>
          </p:spPr>
          <p:txBody>
            <a:bodyPr/>
            <a:lstStyle/>
            <a:p>
              <a:endParaRPr lang="en-US"/>
            </a:p>
          </p:txBody>
        </p:sp>
        <p:sp>
          <p:nvSpPr>
            <p:cNvPr id="9238" name="Oval 245"/>
            <p:cNvSpPr>
              <a:spLocks noChangeArrowheads="1"/>
            </p:cNvSpPr>
            <p:nvPr/>
          </p:nvSpPr>
          <p:spPr bwMode="auto">
            <a:xfrm>
              <a:off x="2009" y="2594"/>
              <a:ext cx="210" cy="210"/>
            </a:xfrm>
            <a:prstGeom prst="ellipse">
              <a:avLst/>
            </a:prstGeom>
            <a:noFill/>
            <a:ln w="12700" algn="ctr">
              <a:solidFill>
                <a:schemeClr val="tx1"/>
              </a:solidFill>
              <a:round/>
              <a:headEnd/>
              <a:tailEnd/>
            </a:ln>
          </p:spPr>
          <p:txBody>
            <a:bodyPr wrap="none" anchor="ctr"/>
            <a:lstStyle/>
            <a:p>
              <a:pPr algn="ctr"/>
              <a:endParaRPr lang="en-US" sz="1200" b="0"/>
            </a:p>
          </p:txBody>
        </p:sp>
        <p:sp>
          <p:nvSpPr>
            <p:cNvPr id="9239" name="Text Box 246"/>
            <p:cNvSpPr txBox="1">
              <a:spLocks noChangeArrowheads="1"/>
            </p:cNvSpPr>
            <p:nvPr/>
          </p:nvSpPr>
          <p:spPr bwMode="auto">
            <a:xfrm>
              <a:off x="2202" y="2532"/>
              <a:ext cx="687" cy="330"/>
            </a:xfrm>
            <a:prstGeom prst="rect">
              <a:avLst/>
            </a:prstGeom>
            <a:noFill/>
            <a:ln w="38100" algn="ctr">
              <a:noFill/>
              <a:miter lim="800000"/>
              <a:headEnd/>
              <a:tailEnd/>
            </a:ln>
          </p:spPr>
          <p:txBody>
            <a:bodyPr wrap="none">
              <a:spAutoFit/>
            </a:bodyPr>
            <a:lstStyle/>
            <a:p>
              <a:pPr>
                <a:buNone/>
              </a:pPr>
              <a:r>
                <a:rPr lang="en-US" sz="1400" b="0" dirty="0"/>
                <a:t>Alternator</a:t>
              </a:r>
            </a:p>
            <a:p>
              <a:pPr>
                <a:buNone/>
              </a:pPr>
              <a:r>
                <a:rPr lang="en-US" sz="1400" b="0" dirty="0"/>
                <a:t>Connection</a:t>
              </a:r>
            </a:p>
          </p:txBody>
        </p:sp>
        <p:sp>
          <p:nvSpPr>
            <p:cNvPr id="9240" name="Line 249"/>
            <p:cNvSpPr>
              <a:spLocks noChangeShapeType="1"/>
            </p:cNvSpPr>
            <p:nvPr/>
          </p:nvSpPr>
          <p:spPr bwMode="auto">
            <a:xfrm>
              <a:off x="1553" y="2775"/>
              <a:ext cx="311" cy="0"/>
            </a:xfrm>
            <a:prstGeom prst="line">
              <a:avLst/>
            </a:prstGeom>
            <a:noFill/>
            <a:ln w="12700">
              <a:solidFill>
                <a:schemeClr val="tx1"/>
              </a:solidFill>
              <a:round/>
              <a:headEnd/>
              <a:tailEnd/>
            </a:ln>
          </p:spPr>
          <p:txBody>
            <a:bodyPr/>
            <a:lstStyle/>
            <a:p>
              <a:endParaRPr lang="en-US"/>
            </a:p>
          </p:txBody>
        </p:sp>
        <p:sp>
          <p:nvSpPr>
            <p:cNvPr id="9241" name="Rectangle 250"/>
            <p:cNvSpPr>
              <a:spLocks noChangeArrowheads="1"/>
            </p:cNvSpPr>
            <p:nvPr/>
          </p:nvSpPr>
          <p:spPr bwMode="auto">
            <a:xfrm>
              <a:off x="246" y="1158"/>
              <a:ext cx="771" cy="302"/>
            </a:xfrm>
            <a:prstGeom prst="rect">
              <a:avLst/>
            </a:prstGeom>
            <a:noFill/>
            <a:ln w="38100" algn="ctr">
              <a:noFill/>
              <a:miter lim="800000"/>
              <a:headEnd/>
              <a:tailEnd/>
            </a:ln>
          </p:spPr>
          <p:txBody>
            <a:bodyPr>
              <a:spAutoFit/>
            </a:bodyPr>
            <a:lstStyle/>
            <a:p>
              <a:pPr>
                <a:buNone/>
              </a:pPr>
              <a:r>
                <a:rPr lang="en-US" sz="1400" b="0" dirty="0"/>
                <a:t>Cellular/GPS Antenna</a:t>
              </a:r>
            </a:p>
          </p:txBody>
        </p:sp>
        <p:sp>
          <p:nvSpPr>
            <p:cNvPr id="9242" name="Line 251"/>
            <p:cNvSpPr>
              <a:spLocks noChangeShapeType="1"/>
            </p:cNvSpPr>
            <p:nvPr/>
          </p:nvSpPr>
          <p:spPr bwMode="auto">
            <a:xfrm flipV="1">
              <a:off x="2201" y="1542"/>
              <a:ext cx="0" cy="245"/>
            </a:xfrm>
            <a:prstGeom prst="line">
              <a:avLst/>
            </a:prstGeom>
            <a:noFill/>
            <a:ln w="12700">
              <a:solidFill>
                <a:schemeClr val="tx1"/>
              </a:solidFill>
              <a:round/>
              <a:headEnd/>
              <a:tailEnd/>
            </a:ln>
          </p:spPr>
          <p:txBody>
            <a:bodyPr/>
            <a:lstStyle/>
            <a:p>
              <a:endParaRPr lang="en-US"/>
            </a:p>
          </p:txBody>
        </p:sp>
        <p:sp>
          <p:nvSpPr>
            <p:cNvPr id="9243" name="Line 252"/>
            <p:cNvSpPr>
              <a:spLocks noChangeShapeType="1"/>
            </p:cNvSpPr>
            <p:nvPr/>
          </p:nvSpPr>
          <p:spPr bwMode="auto">
            <a:xfrm flipV="1">
              <a:off x="2200" y="1431"/>
              <a:ext cx="1" cy="112"/>
            </a:xfrm>
            <a:prstGeom prst="line">
              <a:avLst/>
            </a:prstGeom>
            <a:noFill/>
            <a:ln w="12700">
              <a:solidFill>
                <a:schemeClr val="tx1"/>
              </a:solidFill>
              <a:round/>
              <a:headEnd/>
              <a:tailEnd/>
            </a:ln>
          </p:spPr>
          <p:txBody>
            <a:bodyPr/>
            <a:lstStyle/>
            <a:p>
              <a:endParaRPr lang="en-US"/>
            </a:p>
          </p:txBody>
        </p:sp>
        <p:sp>
          <p:nvSpPr>
            <p:cNvPr id="9244" name="Text Box 253"/>
            <p:cNvSpPr txBox="1">
              <a:spLocks noChangeArrowheads="1"/>
            </p:cNvSpPr>
            <p:nvPr/>
          </p:nvSpPr>
          <p:spPr bwMode="auto">
            <a:xfrm>
              <a:off x="1867" y="1236"/>
              <a:ext cx="1062" cy="180"/>
            </a:xfrm>
            <a:prstGeom prst="rect">
              <a:avLst/>
            </a:prstGeom>
            <a:noFill/>
            <a:ln w="38100" algn="ctr">
              <a:noFill/>
              <a:miter lim="800000"/>
              <a:headEnd/>
              <a:tailEnd/>
            </a:ln>
          </p:spPr>
          <p:txBody>
            <a:bodyPr wrap="none">
              <a:spAutoFit/>
            </a:bodyPr>
            <a:lstStyle/>
            <a:p>
              <a:pPr algn="ctr">
                <a:buNone/>
              </a:pPr>
              <a:r>
                <a:rPr lang="en-US" sz="1400" b="0" dirty="0"/>
                <a:t>Power and Ground</a:t>
              </a:r>
            </a:p>
          </p:txBody>
        </p:sp>
        <p:sp>
          <p:nvSpPr>
            <p:cNvPr id="9245" name="Line 254"/>
            <p:cNvSpPr>
              <a:spLocks noChangeShapeType="1"/>
            </p:cNvSpPr>
            <p:nvPr/>
          </p:nvSpPr>
          <p:spPr bwMode="auto">
            <a:xfrm flipV="1">
              <a:off x="1334" y="2106"/>
              <a:ext cx="375" cy="2"/>
            </a:xfrm>
            <a:prstGeom prst="line">
              <a:avLst/>
            </a:prstGeom>
            <a:noFill/>
            <a:ln w="12700">
              <a:solidFill>
                <a:schemeClr val="tx1"/>
              </a:solidFill>
              <a:round/>
              <a:headEnd/>
              <a:tailEnd/>
            </a:ln>
          </p:spPr>
          <p:txBody>
            <a:bodyPr/>
            <a:lstStyle/>
            <a:p>
              <a:endParaRPr lang="en-US"/>
            </a:p>
          </p:txBody>
        </p:sp>
        <p:sp>
          <p:nvSpPr>
            <p:cNvPr id="9246" name="Line 257"/>
            <p:cNvSpPr>
              <a:spLocks noChangeShapeType="1"/>
            </p:cNvSpPr>
            <p:nvPr/>
          </p:nvSpPr>
          <p:spPr bwMode="auto">
            <a:xfrm flipV="1">
              <a:off x="1857" y="2343"/>
              <a:ext cx="8" cy="417"/>
            </a:xfrm>
            <a:prstGeom prst="line">
              <a:avLst/>
            </a:prstGeom>
            <a:noFill/>
            <a:ln w="12700">
              <a:solidFill>
                <a:schemeClr val="tx1"/>
              </a:solidFill>
              <a:round/>
              <a:headEnd/>
              <a:tailEnd/>
            </a:ln>
          </p:spPr>
          <p:txBody>
            <a:bodyPr/>
            <a:lstStyle/>
            <a:p>
              <a:endParaRPr lang="en-US"/>
            </a:p>
          </p:txBody>
        </p:sp>
        <p:sp>
          <p:nvSpPr>
            <p:cNvPr id="9247" name="Text Box 258"/>
            <p:cNvSpPr txBox="1">
              <a:spLocks noChangeArrowheads="1"/>
            </p:cNvSpPr>
            <p:nvPr/>
          </p:nvSpPr>
          <p:spPr bwMode="auto">
            <a:xfrm>
              <a:off x="1053" y="2603"/>
              <a:ext cx="476" cy="330"/>
            </a:xfrm>
            <a:prstGeom prst="rect">
              <a:avLst/>
            </a:prstGeom>
            <a:noFill/>
            <a:ln w="38100" algn="ctr">
              <a:noFill/>
              <a:miter lim="800000"/>
              <a:headEnd/>
              <a:tailEnd/>
            </a:ln>
          </p:spPr>
          <p:txBody>
            <a:bodyPr wrap="none">
              <a:spAutoFit/>
            </a:bodyPr>
            <a:lstStyle/>
            <a:p>
              <a:pPr algn="ctr">
                <a:buNone/>
              </a:pPr>
              <a:r>
                <a:rPr lang="en-US" sz="1400" b="0" dirty="0"/>
                <a:t>Sensor</a:t>
              </a:r>
            </a:p>
            <a:p>
              <a:pPr algn="ctr">
                <a:buNone/>
              </a:pPr>
              <a:r>
                <a:rPr lang="en-US" sz="1400" b="0" dirty="0"/>
                <a:t>Wiring</a:t>
              </a:r>
            </a:p>
          </p:txBody>
        </p:sp>
        <p:pic>
          <p:nvPicPr>
            <p:cNvPr id="9248" name="Picture 259" descr="Antenna (5)"/>
            <p:cNvPicPr>
              <a:picLocks noChangeAspect="1" noChangeArrowheads="1"/>
            </p:cNvPicPr>
            <p:nvPr/>
          </p:nvPicPr>
          <p:blipFill>
            <a:blip r:embed="rId10" cstate="print"/>
            <a:srcRect/>
            <a:stretch>
              <a:fillRect/>
            </a:stretch>
          </p:blipFill>
          <p:spPr bwMode="auto">
            <a:xfrm>
              <a:off x="1013" y="1355"/>
              <a:ext cx="616" cy="460"/>
            </a:xfrm>
            <a:prstGeom prst="rect">
              <a:avLst/>
            </a:prstGeom>
            <a:noFill/>
            <a:ln w="12700">
              <a:solidFill>
                <a:schemeClr val="tx1"/>
              </a:solidFill>
              <a:miter lim="800000"/>
              <a:headEnd/>
              <a:tailEnd/>
            </a:ln>
          </p:spPr>
        </p:pic>
        <p:sp>
          <p:nvSpPr>
            <p:cNvPr id="9249" name="Text Box 261"/>
            <p:cNvSpPr txBox="1">
              <a:spLocks noChangeArrowheads="1"/>
            </p:cNvSpPr>
            <p:nvPr/>
          </p:nvSpPr>
          <p:spPr bwMode="auto">
            <a:xfrm>
              <a:off x="815" y="1002"/>
              <a:ext cx="1356" cy="198"/>
            </a:xfrm>
            <a:prstGeom prst="rect">
              <a:avLst/>
            </a:prstGeom>
            <a:noFill/>
            <a:ln w="38100" algn="ctr">
              <a:noFill/>
              <a:miter lim="800000"/>
              <a:headEnd/>
              <a:tailEnd/>
            </a:ln>
          </p:spPr>
          <p:txBody>
            <a:bodyPr wrap="none">
              <a:spAutoFit/>
            </a:bodyPr>
            <a:lstStyle/>
            <a:p>
              <a:pPr algn="ctr">
                <a:buNone/>
              </a:pPr>
              <a:r>
                <a:rPr lang="en-US" sz="1600" dirty="0"/>
                <a:t>Cellular Only Solution</a:t>
              </a:r>
            </a:p>
          </p:txBody>
        </p:sp>
        <p:pic>
          <p:nvPicPr>
            <p:cNvPr id="9250" name="Picture 44" descr="MWG_Mech_2"/>
            <p:cNvPicPr>
              <a:picLocks noChangeAspect="1" noChangeArrowheads="1"/>
            </p:cNvPicPr>
            <p:nvPr/>
          </p:nvPicPr>
          <p:blipFill>
            <a:blip r:embed="rId11" cstate="print"/>
            <a:srcRect/>
            <a:stretch>
              <a:fillRect/>
            </a:stretch>
          </p:blipFill>
          <p:spPr bwMode="auto">
            <a:xfrm>
              <a:off x="1720" y="1784"/>
              <a:ext cx="787" cy="566"/>
            </a:xfrm>
            <a:prstGeom prst="rect">
              <a:avLst/>
            </a:prstGeom>
            <a:noFill/>
            <a:ln w="9525">
              <a:noFill/>
              <a:miter lim="800000"/>
              <a:headEnd/>
              <a:tailEnd/>
            </a:ln>
          </p:spPr>
        </p:pic>
        <p:sp>
          <p:nvSpPr>
            <p:cNvPr id="9251" name="Line 45"/>
            <p:cNvSpPr>
              <a:spLocks noChangeShapeType="1"/>
            </p:cNvSpPr>
            <p:nvPr/>
          </p:nvSpPr>
          <p:spPr bwMode="auto">
            <a:xfrm>
              <a:off x="1248" y="2304"/>
              <a:ext cx="0" cy="104"/>
            </a:xfrm>
            <a:prstGeom prst="line">
              <a:avLst/>
            </a:prstGeom>
            <a:noFill/>
            <a:ln w="9525">
              <a:solidFill>
                <a:schemeClr val="tx1"/>
              </a:solidFill>
              <a:round/>
              <a:headEnd/>
              <a:tailEnd/>
            </a:ln>
          </p:spPr>
          <p:txBody>
            <a:bodyPr/>
            <a:lstStyle/>
            <a:p>
              <a:endParaRPr lang="en-US"/>
            </a:p>
          </p:txBody>
        </p:sp>
        <p:sp>
          <p:nvSpPr>
            <p:cNvPr id="9252" name="Line 46"/>
            <p:cNvSpPr>
              <a:spLocks noChangeShapeType="1"/>
            </p:cNvSpPr>
            <p:nvPr/>
          </p:nvSpPr>
          <p:spPr bwMode="auto">
            <a:xfrm flipH="1">
              <a:off x="1008" y="2400"/>
              <a:ext cx="240" cy="0"/>
            </a:xfrm>
            <a:prstGeom prst="line">
              <a:avLst/>
            </a:prstGeom>
            <a:noFill/>
            <a:ln w="9525">
              <a:solidFill>
                <a:schemeClr val="tx1"/>
              </a:solidFill>
              <a:round/>
              <a:headEnd/>
              <a:tailEnd/>
            </a:ln>
          </p:spPr>
          <p:txBody>
            <a:bodyPr/>
            <a:lstStyle/>
            <a:p>
              <a:endParaRPr lang="en-US"/>
            </a:p>
          </p:txBody>
        </p:sp>
        <p:sp>
          <p:nvSpPr>
            <p:cNvPr id="9253" name="Line 47"/>
            <p:cNvSpPr>
              <a:spLocks noChangeShapeType="1"/>
            </p:cNvSpPr>
            <p:nvPr/>
          </p:nvSpPr>
          <p:spPr bwMode="auto">
            <a:xfrm flipV="1">
              <a:off x="1328" y="1824"/>
              <a:ext cx="0" cy="280"/>
            </a:xfrm>
            <a:prstGeom prst="line">
              <a:avLst/>
            </a:prstGeom>
            <a:noFill/>
            <a:ln w="9525">
              <a:solidFill>
                <a:schemeClr val="tx1"/>
              </a:solidFill>
              <a:round/>
              <a:headEnd/>
              <a:tailEnd/>
            </a:ln>
          </p:spPr>
          <p:txBody>
            <a:bodyPr/>
            <a:lstStyle/>
            <a:p>
              <a:endParaRPr lang="en-US"/>
            </a:p>
          </p:txBody>
        </p:sp>
      </p:grpSp>
      <p:sp>
        <p:nvSpPr>
          <p:cNvPr id="9226" name="Rectangle 2"/>
          <p:cNvSpPr>
            <a:spLocks noGrp="1" noChangeArrowheads="1"/>
          </p:cNvSpPr>
          <p:nvPr>
            <p:ph type="title"/>
          </p:nvPr>
        </p:nvSpPr>
        <p:spPr/>
        <p:txBody>
          <a:bodyPr/>
          <a:lstStyle/>
          <a:p>
            <a:r>
              <a:rPr lang="en-US" smtClean="0"/>
              <a:t>Select and Ultimate Components</a:t>
            </a:r>
            <a:endParaRPr lang="en-US" dirty="0" smtClean="0"/>
          </a:p>
        </p:txBody>
      </p:sp>
      <p:sp>
        <p:nvSpPr>
          <p:cNvPr id="9228" name="Text Box 24"/>
          <p:cNvSpPr txBox="1">
            <a:spLocks noChangeArrowheads="1"/>
          </p:cNvSpPr>
          <p:nvPr/>
        </p:nvSpPr>
        <p:spPr bwMode="auto">
          <a:xfrm>
            <a:off x="5490233" y="1216949"/>
            <a:ext cx="2438488" cy="313932"/>
          </a:xfrm>
          <a:prstGeom prst="rect">
            <a:avLst/>
          </a:prstGeom>
          <a:noFill/>
          <a:ln w="38100" algn="ctr">
            <a:noFill/>
            <a:miter lim="800000"/>
            <a:headEnd/>
            <a:tailEnd/>
          </a:ln>
        </p:spPr>
        <p:txBody>
          <a:bodyPr wrap="none">
            <a:spAutoFit/>
          </a:bodyPr>
          <a:lstStyle/>
          <a:p>
            <a:pPr algn="ctr">
              <a:buNone/>
            </a:pPr>
            <a:r>
              <a:rPr lang="en-US" sz="1600" dirty="0"/>
              <a:t>Satellite Module Solution</a:t>
            </a:r>
          </a:p>
        </p:txBody>
      </p:sp>
      <p:sp>
        <p:nvSpPr>
          <p:cNvPr id="50" name="Rectangle 49"/>
          <p:cNvSpPr/>
          <p:nvPr/>
        </p:nvSpPr>
        <p:spPr>
          <a:xfrm>
            <a:off x="4562017" y="5172046"/>
            <a:ext cx="3868367" cy="313932"/>
          </a:xfrm>
          <a:prstGeom prst="rect">
            <a:avLst/>
          </a:prstGeom>
        </p:spPr>
        <p:txBody>
          <a:bodyPr wrap="none">
            <a:spAutoFit/>
          </a:bodyPr>
          <a:lstStyle/>
          <a:p>
            <a:pPr>
              <a:buNone/>
            </a:pPr>
            <a:r>
              <a:rPr lang="en-US" sz="1600" i="1" dirty="0" smtClean="0">
                <a:latin typeface="+mn-lt"/>
              </a:rPr>
              <a:t>Modular </a:t>
            </a:r>
            <a:r>
              <a:rPr lang="en-US" sz="1600" i="1" dirty="0" err="1" smtClean="0">
                <a:latin typeface="+mn-lt"/>
              </a:rPr>
              <a:t>Telematics</a:t>
            </a:r>
            <a:r>
              <a:rPr lang="en-US" sz="1600" i="1" dirty="0" smtClean="0">
                <a:latin typeface="+mn-lt"/>
              </a:rPr>
              <a:t> Gateway (MTG)</a:t>
            </a:r>
          </a:p>
        </p:txBody>
      </p:sp>
      <p:sp>
        <p:nvSpPr>
          <p:cNvPr id="9229" name="Rectangle 260"/>
          <p:cNvSpPr>
            <a:spLocks noChangeArrowheads="1"/>
          </p:cNvSpPr>
          <p:nvPr/>
        </p:nvSpPr>
        <p:spPr bwMode="auto">
          <a:xfrm>
            <a:off x="222952" y="1199486"/>
            <a:ext cx="4224337" cy="3135313"/>
          </a:xfrm>
          <a:prstGeom prst="rect">
            <a:avLst/>
          </a:prstGeom>
          <a:solidFill>
            <a:srgbClr val="C0C0C0">
              <a:alpha val="74901"/>
            </a:srgbClr>
          </a:solidFill>
          <a:ln w="76200" algn="ctr">
            <a:solidFill>
              <a:srgbClr val="3366FF"/>
            </a:solidFill>
            <a:miter lim="800000"/>
            <a:headEnd/>
            <a:tailEnd/>
          </a:ln>
        </p:spPr>
        <p:txBody>
          <a:bodyPr wrap="none" anchor="ctr"/>
          <a:lstStyle/>
          <a:p>
            <a:pPr algn="ctr"/>
            <a:endParaRPr lang="en-US" sz="1200" b="0"/>
          </a:p>
        </p:txBody>
      </p:sp>
      <p:sp>
        <p:nvSpPr>
          <p:cNvPr id="9230" name="Rectangle 23"/>
          <p:cNvSpPr>
            <a:spLocks noChangeArrowheads="1"/>
          </p:cNvSpPr>
          <p:nvPr/>
        </p:nvSpPr>
        <p:spPr bwMode="auto">
          <a:xfrm>
            <a:off x="1774652" y="4525746"/>
            <a:ext cx="2847975" cy="1592262"/>
          </a:xfrm>
          <a:prstGeom prst="rect">
            <a:avLst/>
          </a:prstGeom>
          <a:solidFill>
            <a:srgbClr val="3366FF"/>
          </a:solidFill>
          <a:ln w="9525">
            <a:miter lim="800000"/>
            <a:headEnd/>
            <a:tailEnd/>
          </a:ln>
          <a:scene3d>
            <a:camera prst="legacyPerspectiveTop"/>
            <a:lightRig rig="legacyFlat3" dir="b"/>
          </a:scene3d>
          <a:sp3d extrusionH="121893000" prstMaterial="legacyMatte">
            <a:bevelT w="13500" h="13500" prst="angle"/>
            <a:bevelB w="13500" h="13500" prst="angle"/>
            <a:extrusionClr>
              <a:srgbClr val="3366FF"/>
            </a:extrusionClr>
          </a:sp3d>
        </p:spPr>
        <p:txBody>
          <a:bodyPr wrap="none" anchor="ctr">
            <a:flatTx/>
          </a:bodyPr>
          <a:lstStyle/>
          <a:p>
            <a:pPr algn="ctr">
              <a:lnSpc>
                <a:spcPct val="90000"/>
              </a:lnSpc>
              <a:spcBef>
                <a:spcPct val="20000"/>
              </a:spcBef>
              <a:buFontTx/>
              <a:buChar char="•"/>
            </a:pPr>
            <a:endParaRPr lang="en-US" b="0"/>
          </a:p>
        </p:txBody>
      </p:sp>
      <p:pic>
        <p:nvPicPr>
          <p:cNvPr id="9231" name="Picture 58" descr="MWG_Mech_2"/>
          <p:cNvPicPr>
            <a:picLocks noChangeAspect="1" noChangeArrowheads="1"/>
          </p:cNvPicPr>
          <p:nvPr>
            <p:custDataLst>
              <p:tags r:id="rId5"/>
            </p:custDataLst>
          </p:nvPr>
        </p:nvPicPr>
        <p:blipFill>
          <a:blip r:embed="rId12" cstate="print"/>
          <a:srcRect/>
          <a:stretch>
            <a:fillRect/>
          </a:stretch>
        </p:blipFill>
        <p:spPr bwMode="auto">
          <a:xfrm>
            <a:off x="1935258" y="4603785"/>
            <a:ext cx="2519784" cy="1387600"/>
          </a:xfrm>
          <a:prstGeom prst="rect">
            <a:avLst/>
          </a:prstGeom>
          <a:noFill/>
          <a:ln w="9525">
            <a:noFill/>
            <a:miter lim="800000"/>
            <a:headEnd/>
            <a:tailEnd/>
          </a:ln>
        </p:spPr>
      </p:pic>
      <p:sp>
        <p:nvSpPr>
          <p:cNvPr id="51" name="Rectangle 250"/>
          <p:cNvSpPr>
            <a:spLocks noChangeArrowheads="1"/>
          </p:cNvSpPr>
          <p:nvPr/>
        </p:nvSpPr>
        <p:spPr bwMode="auto">
          <a:xfrm>
            <a:off x="7107939" y="1618882"/>
            <a:ext cx="1630363" cy="286232"/>
          </a:xfrm>
          <a:prstGeom prst="rect">
            <a:avLst/>
          </a:prstGeom>
          <a:noFill/>
          <a:ln w="38100" algn="ctr">
            <a:noFill/>
            <a:miter lim="800000"/>
            <a:headEnd/>
            <a:tailEnd/>
          </a:ln>
        </p:spPr>
        <p:txBody>
          <a:bodyPr>
            <a:spAutoFit/>
          </a:bodyPr>
          <a:lstStyle/>
          <a:p>
            <a:pPr>
              <a:buNone/>
            </a:pPr>
            <a:r>
              <a:rPr lang="en-US" sz="1400" b="0" dirty="0"/>
              <a:t>Satellite Antenna</a:t>
            </a:r>
          </a:p>
        </p:txBody>
      </p:sp>
      <p:sp>
        <p:nvSpPr>
          <p:cNvPr id="9233" name="Rectangle 43"/>
          <p:cNvSpPr>
            <a:spLocks noChangeArrowheads="1"/>
          </p:cNvSpPr>
          <p:nvPr/>
        </p:nvSpPr>
        <p:spPr bwMode="auto">
          <a:xfrm>
            <a:off x="4612389" y="1229649"/>
            <a:ext cx="4340225" cy="3135312"/>
          </a:xfrm>
          <a:prstGeom prst="rect">
            <a:avLst/>
          </a:prstGeom>
          <a:solidFill>
            <a:srgbClr val="C0C0C0">
              <a:alpha val="74901"/>
            </a:srgbClr>
          </a:solidFill>
          <a:ln w="76200" algn="ctr">
            <a:solidFill>
              <a:srgbClr val="FFCC00"/>
            </a:solidFill>
            <a:miter lim="800000"/>
            <a:headEnd/>
            <a:tailEnd/>
          </a:ln>
        </p:spPr>
        <p:txBody>
          <a:bodyPr wrap="none" anchor="ctr"/>
          <a:lstStyle/>
          <a:p>
            <a:pPr algn="ctr">
              <a:lnSpc>
                <a:spcPct val="90000"/>
              </a:lnSpc>
              <a:spcBef>
                <a:spcPct val="20000"/>
              </a:spcBef>
              <a:buFontTx/>
              <a:buChar char="•"/>
            </a:pPr>
            <a:endParaRPr lang="en-US" b="0"/>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25"/>
          <p:cNvSpPr>
            <a:spLocks noChangeShapeType="1"/>
          </p:cNvSpPr>
          <p:nvPr/>
        </p:nvSpPr>
        <p:spPr bwMode="auto">
          <a:xfrm>
            <a:off x="3778952" y="2585374"/>
            <a:ext cx="1533525" cy="0"/>
          </a:xfrm>
          <a:prstGeom prst="line">
            <a:avLst/>
          </a:prstGeom>
          <a:noFill/>
          <a:ln w="12700">
            <a:solidFill>
              <a:schemeClr val="tx1"/>
            </a:solidFill>
            <a:round/>
            <a:headEnd/>
            <a:tailEnd/>
          </a:ln>
        </p:spPr>
        <p:txBody>
          <a:bodyPr/>
          <a:lstStyle/>
          <a:p>
            <a:endParaRPr lang="en-US"/>
          </a:p>
        </p:txBody>
      </p:sp>
      <p:sp>
        <p:nvSpPr>
          <p:cNvPr id="50" name="Line 50"/>
          <p:cNvSpPr>
            <a:spLocks noChangeShapeType="1"/>
          </p:cNvSpPr>
          <p:nvPr/>
        </p:nvSpPr>
        <p:spPr bwMode="auto">
          <a:xfrm>
            <a:off x="6552314" y="2675861"/>
            <a:ext cx="482600" cy="0"/>
          </a:xfrm>
          <a:prstGeom prst="line">
            <a:avLst/>
          </a:prstGeom>
          <a:noFill/>
          <a:ln w="9525">
            <a:solidFill>
              <a:schemeClr val="tx1"/>
            </a:solidFill>
            <a:round/>
            <a:headEnd/>
            <a:tailEnd/>
          </a:ln>
        </p:spPr>
        <p:txBody>
          <a:bodyPr/>
          <a:lstStyle/>
          <a:p>
            <a:endParaRPr lang="en-US"/>
          </a:p>
        </p:txBody>
      </p:sp>
      <p:sp>
        <p:nvSpPr>
          <p:cNvPr id="51" name="Line 51"/>
          <p:cNvSpPr>
            <a:spLocks noChangeShapeType="1"/>
          </p:cNvSpPr>
          <p:nvPr/>
        </p:nvSpPr>
        <p:spPr bwMode="auto">
          <a:xfrm flipV="1">
            <a:off x="7022214" y="2180561"/>
            <a:ext cx="0" cy="482600"/>
          </a:xfrm>
          <a:prstGeom prst="line">
            <a:avLst/>
          </a:prstGeom>
          <a:noFill/>
          <a:ln w="9525">
            <a:solidFill>
              <a:schemeClr val="tx1"/>
            </a:solidFill>
            <a:round/>
            <a:headEnd/>
            <a:tailEnd/>
          </a:ln>
        </p:spPr>
        <p:txBody>
          <a:bodyPr/>
          <a:lstStyle/>
          <a:p>
            <a:endParaRPr lang="en-US"/>
          </a:p>
        </p:txBody>
      </p:sp>
      <p:sp>
        <p:nvSpPr>
          <p:cNvPr id="52" name="Line 52"/>
          <p:cNvSpPr>
            <a:spLocks noChangeShapeType="1"/>
          </p:cNvSpPr>
          <p:nvPr/>
        </p:nvSpPr>
        <p:spPr bwMode="auto">
          <a:xfrm>
            <a:off x="7022214" y="2142461"/>
            <a:ext cx="584200" cy="0"/>
          </a:xfrm>
          <a:prstGeom prst="line">
            <a:avLst/>
          </a:prstGeom>
          <a:noFill/>
          <a:ln w="9525">
            <a:solidFill>
              <a:schemeClr val="tx1"/>
            </a:solidFill>
            <a:round/>
            <a:headEnd/>
            <a:tailEnd/>
          </a:ln>
        </p:spPr>
        <p:txBody>
          <a:bodyPr/>
          <a:lstStyle/>
          <a:p>
            <a:endParaRPr lang="en-US"/>
          </a:p>
        </p:txBody>
      </p:sp>
      <p:pic>
        <p:nvPicPr>
          <p:cNvPr id="53" name="Picture 17"/>
          <p:cNvPicPr>
            <a:picLocks noChangeAspect="1" noChangeArrowheads="1"/>
          </p:cNvPicPr>
          <p:nvPr>
            <p:custDataLst>
              <p:tags r:id="rId2"/>
            </p:custDataLst>
          </p:nvPr>
        </p:nvPicPr>
        <p:blipFill>
          <a:blip r:embed="rId8" cstate="print"/>
          <a:srcRect/>
          <a:stretch>
            <a:fillRect/>
          </a:stretch>
        </p:blipFill>
        <p:spPr bwMode="auto">
          <a:xfrm>
            <a:off x="7619114" y="1913861"/>
            <a:ext cx="800100" cy="517525"/>
          </a:xfrm>
          <a:prstGeom prst="rect">
            <a:avLst/>
          </a:prstGeom>
          <a:noFill/>
          <a:ln w="1">
            <a:solidFill>
              <a:srgbClr val="4F81BD"/>
            </a:solidFill>
            <a:miter lim="800000"/>
            <a:headEnd/>
            <a:tailEnd/>
          </a:ln>
        </p:spPr>
      </p:pic>
      <p:pic>
        <p:nvPicPr>
          <p:cNvPr id="54" name="Picture 48" descr="Satellite_Mech_2"/>
          <p:cNvPicPr>
            <a:picLocks noChangeAspect="1" noChangeArrowheads="1"/>
          </p:cNvPicPr>
          <p:nvPr>
            <p:custDataLst>
              <p:tags r:id="rId3"/>
            </p:custDataLst>
          </p:nvPr>
        </p:nvPicPr>
        <p:blipFill>
          <a:blip r:embed="rId9" cstate="print"/>
          <a:srcRect/>
          <a:stretch>
            <a:fillRect/>
          </a:stretch>
        </p:blipFill>
        <p:spPr bwMode="auto">
          <a:xfrm>
            <a:off x="5307714" y="2272636"/>
            <a:ext cx="1249363" cy="869950"/>
          </a:xfrm>
          <a:prstGeom prst="rect">
            <a:avLst/>
          </a:prstGeom>
          <a:noFill/>
          <a:ln w="9525">
            <a:noFill/>
            <a:miter lim="800000"/>
            <a:headEnd/>
            <a:tailEnd/>
          </a:ln>
        </p:spPr>
      </p:pic>
      <p:grpSp>
        <p:nvGrpSpPr>
          <p:cNvPr id="2" name="Group 57"/>
          <p:cNvGrpSpPr>
            <a:grpSpLocks/>
          </p:cNvGrpSpPr>
          <p:nvPr>
            <p:custDataLst>
              <p:tags r:id="rId4"/>
            </p:custDataLst>
          </p:nvPr>
        </p:nvGrpSpPr>
        <p:grpSpPr bwMode="auto">
          <a:xfrm>
            <a:off x="199139" y="1218536"/>
            <a:ext cx="4259263" cy="3065463"/>
            <a:chOff x="246" y="1002"/>
            <a:chExt cx="2683" cy="1931"/>
          </a:xfrm>
        </p:grpSpPr>
        <p:sp>
          <p:nvSpPr>
            <p:cNvPr id="56" name="Text Box 26"/>
            <p:cNvSpPr txBox="1">
              <a:spLocks noChangeArrowheads="1"/>
            </p:cNvSpPr>
            <p:nvPr/>
          </p:nvSpPr>
          <p:spPr bwMode="auto">
            <a:xfrm>
              <a:off x="315" y="1843"/>
              <a:ext cx="751" cy="330"/>
            </a:xfrm>
            <a:prstGeom prst="rect">
              <a:avLst/>
            </a:prstGeom>
            <a:noFill/>
            <a:ln w="38100" algn="ctr">
              <a:noFill/>
              <a:miter lim="800000"/>
              <a:headEnd/>
              <a:tailEnd/>
            </a:ln>
          </p:spPr>
          <p:txBody>
            <a:bodyPr wrap="none">
              <a:spAutoFit/>
            </a:bodyPr>
            <a:lstStyle/>
            <a:p>
              <a:pPr>
                <a:buNone/>
              </a:pPr>
              <a:r>
                <a:rPr lang="en-US" sz="1400" b="0" dirty="0"/>
                <a:t>Vehicle CAN</a:t>
              </a:r>
            </a:p>
            <a:p>
              <a:pPr>
                <a:buNone/>
              </a:pPr>
              <a:r>
                <a:rPr lang="en-US" sz="1400" b="0" dirty="0"/>
                <a:t>Connection</a:t>
              </a:r>
            </a:p>
          </p:txBody>
        </p:sp>
        <p:grpSp>
          <p:nvGrpSpPr>
            <p:cNvPr id="3" name="Group 30"/>
            <p:cNvGrpSpPr>
              <a:grpSpLocks/>
            </p:cNvGrpSpPr>
            <p:nvPr/>
          </p:nvGrpSpPr>
          <p:grpSpPr bwMode="auto">
            <a:xfrm rot="10800000">
              <a:off x="347" y="2191"/>
              <a:ext cx="672" cy="432"/>
              <a:chOff x="960" y="2256"/>
              <a:chExt cx="672" cy="384"/>
            </a:xfrm>
          </p:grpSpPr>
          <p:sp>
            <p:nvSpPr>
              <p:cNvPr id="76" name="Line 31"/>
              <p:cNvSpPr>
                <a:spLocks noChangeShapeType="1"/>
              </p:cNvSpPr>
              <p:nvPr/>
            </p:nvSpPr>
            <p:spPr bwMode="auto">
              <a:xfrm flipV="1">
                <a:off x="960" y="2304"/>
                <a:ext cx="96" cy="144"/>
              </a:xfrm>
              <a:prstGeom prst="line">
                <a:avLst/>
              </a:prstGeom>
              <a:noFill/>
              <a:ln w="12700">
                <a:solidFill>
                  <a:schemeClr val="tx1"/>
                </a:solidFill>
                <a:round/>
                <a:headEnd/>
                <a:tailEnd/>
              </a:ln>
            </p:spPr>
            <p:txBody>
              <a:bodyPr/>
              <a:lstStyle/>
              <a:p>
                <a:endParaRPr lang="en-US"/>
              </a:p>
            </p:txBody>
          </p:sp>
          <p:sp>
            <p:nvSpPr>
              <p:cNvPr id="77" name="Line 32"/>
              <p:cNvSpPr>
                <a:spLocks noChangeShapeType="1"/>
              </p:cNvSpPr>
              <p:nvPr/>
            </p:nvSpPr>
            <p:spPr bwMode="auto">
              <a:xfrm>
                <a:off x="960" y="2448"/>
                <a:ext cx="96" cy="144"/>
              </a:xfrm>
              <a:prstGeom prst="line">
                <a:avLst/>
              </a:prstGeom>
              <a:noFill/>
              <a:ln w="12700">
                <a:solidFill>
                  <a:schemeClr val="tx1"/>
                </a:solidFill>
                <a:round/>
                <a:headEnd/>
                <a:tailEnd/>
              </a:ln>
            </p:spPr>
            <p:txBody>
              <a:bodyPr/>
              <a:lstStyle/>
              <a:p>
                <a:endParaRPr lang="en-US"/>
              </a:p>
            </p:txBody>
          </p:sp>
          <p:sp>
            <p:nvSpPr>
              <p:cNvPr id="78" name="Line 33"/>
              <p:cNvSpPr>
                <a:spLocks noChangeShapeType="1"/>
              </p:cNvSpPr>
              <p:nvPr/>
            </p:nvSpPr>
            <p:spPr bwMode="auto">
              <a:xfrm>
                <a:off x="1056" y="2304"/>
                <a:ext cx="576" cy="0"/>
              </a:xfrm>
              <a:prstGeom prst="line">
                <a:avLst/>
              </a:prstGeom>
              <a:noFill/>
              <a:ln w="12700">
                <a:solidFill>
                  <a:schemeClr val="tx1"/>
                </a:solidFill>
                <a:round/>
                <a:headEnd/>
                <a:tailEnd/>
              </a:ln>
            </p:spPr>
            <p:txBody>
              <a:bodyPr/>
              <a:lstStyle/>
              <a:p>
                <a:endParaRPr lang="en-US"/>
              </a:p>
            </p:txBody>
          </p:sp>
          <p:sp>
            <p:nvSpPr>
              <p:cNvPr id="79" name="Line 34"/>
              <p:cNvSpPr>
                <a:spLocks noChangeShapeType="1"/>
              </p:cNvSpPr>
              <p:nvPr/>
            </p:nvSpPr>
            <p:spPr bwMode="auto">
              <a:xfrm>
                <a:off x="960" y="2448"/>
                <a:ext cx="672" cy="0"/>
              </a:xfrm>
              <a:prstGeom prst="line">
                <a:avLst/>
              </a:prstGeom>
              <a:noFill/>
              <a:ln w="12700">
                <a:solidFill>
                  <a:schemeClr val="tx1"/>
                </a:solidFill>
                <a:round/>
                <a:headEnd/>
                <a:tailEnd/>
              </a:ln>
            </p:spPr>
            <p:txBody>
              <a:bodyPr/>
              <a:lstStyle/>
              <a:p>
                <a:endParaRPr lang="en-US"/>
              </a:p>
            </p:txBody>
          </p:sp>
          <p:sp>
            <p:nvSpPr>
              <p:cNvPr id="80" name="Line 35"/>
              <p:cNvSpPr>
                <a:spLocks noChangeShapeType="1"/>
              </p:cNvSpPr>
              <p:nvPr/>
            </p:nvSpPr>
            <p:spPr bwMode="auto">
              <a:xfrm>
                <a:off x="1056" y="2592"/>
                <a:ext cx="576" cy="0"/>
              </a:xfrm>
              <a:prstGeom prst="line">
                <a:avLst/>
              </a:prstGeom>
              <a:noFill/>
              <a:ln w="12700">
                <a:solidFill>
                  <a:schemeClr val="tx1"/>
                </a:solidFill>
                <a:round/>
                <a:headEnd/>
                <a:tailEnd/>
              </a:ln>
            </p:spPr>
            <p:txBody>
              <a:bodyPr/>
              <a:lstStyle/>
              <a:p>
                <a:endParaRPr lang="en-US"/>
              </a:p>
            </p:txBody>
          </p:sp>
          <p:sp>
            <p:nvSpPr>
              <p:cNvPr id="81" name="Line 36"/>
              <p:cNvSpPr>
                <a:spLocks noChangeShapeType="1"/>
              </p:cNvSpPr>
              <p:nvPr/>
            </p:nvSpPr>
            <p:spPr bwMode="auto">
              <a:xfrm flipH="1">
                <a:off x="1344" y="2256"/>
                <a:ext cx="144" cy="384"/>
              </a:xfrm>
              <a:prstGeom prst="line">
                <a:avLst/>
              </a:prstGeom>
              <a:noFill/>
              <a:ln w="9525">
                <a:solidFill>
                  <a:schemeClr val="tx1"/>
                </a:solidFill>
                <a:round/>
                <a:headEnd/>
                <a:tailEnd/>
              </a:ln>
            </p:spPr>
            <p:txBody>
              <a:bodyPr/>
              <a:lstStyle/>
              <a:p>
                <a:endParaRPr lang="en-US"/>
              </a:p>
            </p:txBody>
          </p:sp>
          <p:sp>
            <p:nvSpPr>
              <p:cNvPr id="82" name="Line 37"/>
              <p:cNvSpPr>
                <a:spLocks noChangeShapeType="1"/>
              </p:cNvSpPr>
              <p:nvPr/>
            </p:nvSpPr>
            <p:spPr bwMode="auto">
              <a:xfrm flipH="1" flipV="1">
                <a:off x="1296" y="2544"/>
                <a:ext cx="48" cy="96"/>
              </a:xfrm>
              <a:prstGeom prst="line">
                <a:avLst/>
              </a:prstGeom>
              <a:noFill/>
              <a:ln w="9525">
                <a:solidFill>
                  <a:schemeClr val="tx1"/>
                </a:solidFill>
                <a:round/>
                <a:headEnd/>
                <a:tailEnd/>
              </a:ln>
            </p:spPr>
            <p:txBody>
              <a:bodyPr/>
              <a:lstStyle/>
              <a:p>
                <a:endParaRPr lang="en-US"/>
              </a:p>
            </p:txBody>
          </p:sp>
          <p:sp>
            <p:nvSpPr>
              <p:cNvPr id="83" name="Line 38"/>
              <p:cNvSpPr>
                <a:spLocks noChangeShapeType="1"/>
              </p:cNvSpPr>
              <p:nvPr/>
            </p:nvSpPr>
            <p:spPr bwMode="auto">
              <a:xfrm>
                <a:off x="1488" y="2256"/>
                <a:ext cx="48" cy="96"/>
              </a:xfrm>
              <a:prstGeom prst="line">
                <a:avLst/>
              </a:prstGeom>
              <a:noFill/>
              <a:ln w="9525">
                <a:solidFill>
                  <a:schemeClr val="tx1"/>
                </a:solidFill>
                <a:round/>
                <a:headEnd/>
                <a:tailEnd/>
              </a:ln>
            </p:spPr>
            <p:txBody>
              <a:bodyPr/>
              <a:lstStyle/>
              <a:p>
                <a:endParaRPr lang="en-US"/>
              </a:p>
            </p:txBody>
          </p:sp>
        </p:grpSp>
        <p:sp>
          <p:nvSpPr>
            <p:cNvPr id="58" name="Line 39"/>
            <p:cNvSpPr>
              <a:spLocks noChangeShapeType="1"/>
            </p:cNvSpPr>
            <p:nvPr/>
          </p:nvSpPr>
          <p:spPr bwMode="auto">
            <a:xfrm flipV="1">
              <a:off x="1249" y="2307"/>
              <a:ext cx="465" cy="0"/>
            </a:xfrm>
            <a:prstGeom prst="line">
              <a:avLst/>
            </a:prstGeom>
            <a:noFill/>
            <a:ln w="12700">
              <a:solidFill>
                <a:schemeClr val="tx1"/>
              </a:solidFill>
              <a:round/>
              <a:headEnd/>
              <a:tailEnd/>
            </a:ln>
          </p:spPr>
          <p:txBody>
            <a:bodyPr/>
            <a:lstStyle/>
            <a:p>
              <a:endParaRPr lang="en-US"/>
            </a:p>
          </p:txBody>
        </p:sp>
        <p:sp>
          <p:nvSpPr>
            <p:cNvPr id="59" name="Line 244"/>
            <p:cNvSpPr>
              <a:spLocks noChangeShapeType="1"/>
            </p:cNvSpPr>
            <p:nvPr/>
          </p:nvSpPr>
          <p:spPr bwMode="auto">
            <a:xfrm flipV="1">
              <a:off x="2114" y="2362"/>
              <a:ext cx="0" cy="233"/>
            </a:xfrm>
            <a:prstGeom prst="line">
              <a:avLst/>
            </a:prstGeom>
            <a:noFill/>
            <a:ln w="12700">
              <a:solidFill>
                <a:schemeClr val="tx1"/>
              </a:solidFill>
              <a:round/>
              <a:headEnd/>
              <a:tailEnd/>
            </a:ln>
          </p:spPr>
          <p:txBody>
            <a:bodyPr/>
            <a:lstStyle/>
            <a:p>
              <a:endParaRPr lang="en-US"/>
            </a:p>
          </p:txBody>
        </p:sp>
        <p:sp>
          <p:nvSpPr>
            <p:cNvPr id="60" name="Oval 245"/>
            <p:cNvSpPr>
              <a:spLocks noChangeArrowheads="1"/>
            </p:cNvSpPr>
            <p:nvPr/>
          </p:nvSpPr>
          <p:spPr bwMode="auto">
            <a:xfrm>
              <a:off x="2009" y="2594"/>
              <a:ext cx="210" cy="210"/>
            </a:xfrm>
            <a:prstGeom prst="ellipse">
              <a:avLst/>
            </a:prstGeom>
            <a:noFill/>
            <a:ln w="12700" algn="ctr">
              <a:solidFill>
                <a:schemeClr val="tx1"/>
              </a:solidFill>
              <a:round/>
              <a:headEnd/>
              <a:tailEnd/>
            </a:ln>
          </p:spPr>
          <p:txBody>
            <a:bodyPr wrap="none" anchor="ctr"/>
            <a:lstStyle/>
            <a:p>
              <a:pPr algn="ctr"/>
              <a:endParaRPr lang="en-US" sz="1200" b="0"/>
            </a:p>
          </p:txBody>
        </p:sp>
        <p:sp>
          <p:nvSpPr>
            <p:cNvPr id="61" name="Text Box 246"/>
            <p:cNvSpPr txBox="1">
              <a:spLocks noChangeArrowheads="1"/>
            </p:cNvSpPr>
            <p:nvPr/>
          </p:nvSpPr>
          <p:spPr bwMode="auto">
            <a:xfrm>
              <a:off x="2202" y="2532"/>
              <a:ext cx="687" cy="330"/>
            </a:xfrm>
            <a:prstGeom prst="rect">
              <a:avLst/>
            </a:prstGeom>
            <a:noFill/>
            <a:ln w="38100" algn="ctr">
              <a:noFill/>
              <a:miter lim="800000"/>
              <a:headEnd/>
              <a:tailEnd/>
            </a:ln>
          </p:spPr>
          <p:txBody>
            <a:bodyPr wrap="none">
              <a:spAutoFit/>
            </a:bodyPr>
            <a:lstStyle/>
            <a:p>
              <a:pPr>
                <a:buNone/>
              </a:pPr>
              <a:r>
                <a:rPr lang="en-US" sz="1400" b="0" dirty="0"/>
                <a:t>Alternator</a:t>
              </a:r>
            </a:p>
            <a:p>
              <a:pPr>
                <a:buNone/>
              </a:pPr>
              <a:r>
                <a:rPr lang="en-US" sz="1400" b="0" dirty="0"/>
                <a:t>Connection</a:t>
              </a:r>
            </a:p>
          </p:txBody>
        </p:sp>
        <p:sp>
          <p:nvSpPr>
            <p:cNvPr id="62" name="Line 249"/>
            <p:cNvSpPr>
              <a:spLocks noChangeShapeType="1"/>
            </p:cNvSpPr>
            <p:nvPr/>
          </p:nvSpPr>
          <p:spPr bwMode="auto">
            <a:xfrm>
              <a:off x="1553" y="2775"/>
              <a:ext cx="311" cy="0"/>
            </a:xfrm>
            <a:prstGeom prst="line">
              <a:avLst/>
            </a:prstGeom>
            <a:noFill/>
            <a:ln w="12700">
              <a:solidFill>
                <a:schemeClr val="tx1"/>
              </a:solidFill>
              <a:round/>
              <a:headEnd/>
              <a:tailEnd/>
            </a:ln>
          </p:spPr>
          <p:txBody>
            <a:bodyPr/>
            <a:lstStyle/>
            <a:p>
              <a:endParaRPr lang="en-US"/>
            </a:p>
          </p:txBody>
        </p:sp>
        <p:sp>
          <p:nvSpPr>
            <p:cNvPr id="63" name="Rectangle 250"/>
            <p:cNvSpPr>
              <a:spLocks noChangeArrowheads="1"/>
            </p:cNvSpPr>
            <p:nvPr/>
          </p:nvSpPr>
          <p:spPr bwMode="auto">
            <a:xfrm>
              <a:off x="246" y="1158"/>
              <a:ext cx="771" cy="302"/>
            </a:xfrm>
            <a:prstGeom prst="rect">
              <a:avLst/>
            </a:prstGeom>
            <a:noFill/>
            <a:ln w="38100" algn="ctr">
              <a:noFill/>
              <a:miter lim="800000"/>
              <a:headEnd/>
              <a:tailEnd/>
            </a:ln>
          </p:spPr>
          <p:txBody>
            <a:bodyPr>
              <a:spAutoFit/>
            </a:bodyPr>
            <a:lstStyle/>
            <a:p>
              <a:pPr>
                <a:buNone/>
              </a:pPr>
              <a:r>
                <a:rPr lang="en-US" sz="1400" b="0" dirty="0"/>
                <a:t>Cellular/GPS Antenna</a:t>
              </a:r>
            </a:p>
          </p:txBody>
        </p:sp>
        <p:sp>
          <p:nvSpPr>
            <p:cNvPr id="64" name="Line 251"/>
            <p:cNvSpPr>
              <a:spLocks noChangeShapeType="1"/>
            </p:cNvSpPr>
            <p:nvPr/>
          </p:nvSpPr>
          <p:spPr bwMode="auto">
            <a:xfrm flipV="1">
              <a:off x="2201" y="1542"/>
              <a:ext cx="0" cy="245"/>
            </a:xfrm>
            <a:prstGeom prst="line">
              <a:avLst/>
            </a:prstGeom>
            <a:noFill/>
            <a:ln w="12700">
              <a:solidFill>
                <a:schemeClr val="tx1"/>
              </a:solidFill>
              <a:round/>
              <a:headEnd/>
              <a:tailEnd/>
            </a:ln>
          </p:spPr>
          <p:txBody>
            <a:bodyPr/>
            <a:lstStyle/>
            <a:p>
              <a:endParaRPr lang="en-US"/>
            </a:p>
          </p:txBody>
        </p:sp>
        <p:sp>
          <p:nvSpPr>
            <p:cNvPr id="65" name="Line 252"/>
            <p:cNvSpPr>
              <a:spLocks noChangeShapeType="1"/>
            </p:cNvSpPr>
            <p:nvPr/>
          </p:nvSpPr>
          <p:spPr bwMode="auto">
            <a:xfrm flipV="1">
              <a:off x="2200" y="1431"/>
              <a:ext cx="1" cy="112"/>
            </a:xfrm>
            <a:prstGeom prst="line">
              <a:avLst/>
            </a:prstGeom>
            <a:noFill/>
            <a:ln w="12700">
              <a:solidFill>
                <a:schemeClr val="tx1"/>
              </a:solidFill>
              <a:round/>
              <a:headEnd/>
              <a:tailEnd/>
            </a:ln>
          </p:spPr>
          <p:txBody>
            <a:bodyPr/>
            <a:lstStyle/>
            <a:p>
              <a:endParaRPr lang="en-US"/>
            </a:p>
          </p:txBody>
        </p:sp>
        <p:sp>
          <p:nvSpPr>
            <p:cNvPr id="66" name="Text Box 253"/>
            <p:cNvSpPr txBox="1">
              <a:spLocks noChangeArrowheads="1"/>
            </p:cNvSpPr>
            <p:nvPr/>
          </p:nvSpPr>
          <p:spPr bwMode="auto">
            <a:xfrm>
              <a:off x="1867" y="1236"/>
              <a:ext cx="1062" cy="180"/>
            </a:xfrm>
            <a:prstGeom prst="rect">
              <a:avLst/>
            </a:prstGeom>
            <a:noFill/>
            <a:ln w="38100" algn="ctr">
              <a:noFill/>
              <a:miter lim="800000"/>
              <a:headEnd/>
              <a:tailEnd/>
            </a:ln>
          </p:spPr>
          <p:txBody>
            <a:bodyPr wrap="none">
              <a:spAutoFit/>
            </a:bodyPr>
            <a:lstStyle/>
            <a:p>
              <a:pPr algn="ctr">
                <a:buNone/>
              </a:pPr>
              <a:r>
                <a:rPr lang="en-US" sz="1400" b="0" dirty="0"/>
                <a:t>Power and Ground</a:t>
              </a:r>
            </a:p>
          </p:txBody>
        </p:sp>
        <p:sp>
          <p:nvSpPr>
            <p:cNvPr id="67" name="Line 254"/>
            <p:cNvSpPr>
              <a:spLocks noChangeShapeType="1"/>
            </p:cNvSpPr>
            <p:nvPr/>
          </p:nvSpPr>
          <p:spPr bwMode="auto">
            <a:xfrm flipV="1">
              <a:off x="1334" y="2106"/>
              <a:ext cx="375" cy="2"/>
            </a:xfrm>
            <a:prstGeom prst="line">
              <a:avLst/>
            </a:prstGeom>
            <a:noFill/>
            <a:ln w="12700">
              <a:solidFill>
                <a:schemeClr val="tx1"/>
              </a:solidFill>
              <a:round/>
              <a:headEnd/>
              <a:tailEnd/>
            </a:ln>
          </p:spPr>
          <p:txBody>
            <a:bodyPr/>
            <a:lstStyle/>
            <a:p>
              <a:endParaRPr lang="en-US"/>
            </a:p>
          </p:txBody>
        </p:sp>
        <p:sp>
          <p:nvSpPr>
            <p:cNvPr id="68" name="Line 257"/>
            <p:cNvSpPr>
              <a:spLocks noChangeShapeType="1"/>
            </p:cNvSpPr>
            <p:nvPr/>
          </p:nvSpPr>
          <p:spPr bwMode="auto">
            <a:xfrm flipV="1">
              <a:off x="1857" y="2343"/>
              <a:ext cx="8" cy="417"/>
            </a:xfrm>
            <a:prstGeom prst="line">
              <a:avLst/>
            </a:prstGeom>
            <a:noFill/>
            <a:ln w="12700">
              <a:solidFill>
                <a:schemeClr val="tx1"/>
              </a:solidFill>
              <a:round/>
              <a:headEnd/>
              <a:tailEnd/>
            </a:ln>
          </p:spPr>
          <p:txBody>
            <a:bodyPr/>
            <a:lstStyle/>
            <a:p>
              <a:endParaRPr lang="en-US"/>
            </a:p>
          </p:txBody>
        </p:sp>
        <p:sp>
          <p:nvSpPr>
            <p:cNvPr id="69" name="Text Box 258"/>
            <p:cNvSpPr txBox="1">
              <a:spLocks noChangeArrowheads="1"/>
            </p:cNvSpPr>
            <p:nvPr/>
          </p:nvSpPr>
          <p:spPr bwMode="auto">
            <a:xfrm>
              <a:off x="1053" y="2603"/>
              <a:ext cx="476" cy="330"/>
            </a:xfrm>
            <a:prstGeom prst="rect">
              <a:avLst/>
            </a:prstGeom>
            <a:noFill/>
            <a:ln w="38100" algn="ctr">
              <a:noFill/>
              <a:miter lim="800000"/>
              <a:headEnd/>
              <a:tailEnd/>
            </a:ln>
          </p:spPr>
          <p:txBody>
            <a:bodyPr wrap="none">
              <a:spAutoFit/>
            </a:bodyPr>
            <a:lstStyle/>
            <a:p>
              <a:pPr algn="ctr">
                <a:buNone/>
              </a:pPr>
              <a:r>
                <a:rPr lang="en-US" sz="1400" b="0" dirty="0"/>
                <a:t>Sensor</a:t>
              </a:r>
            </a:p>
            <a:p>
              <a:pPr algn="ctr">
                <a:buNone/>
              </a:pPr>
              <a:r>
                <a:rPr lang="en-US" sz="1400" b="0" dirty="0"/>
                <a:t>Wiring</a:t>
              </a:r>
            </a:p>
          </p:txBody>
        </p:sp>
        <p:pic>
          <p:nvPicPr>
            <p:cNvPr id="70" name="Picture 259" descr="Antenna (5)"/>
            <p:cNvPicPr>
              <a:picLocks noChangeAspect="1" noChangeArrowheads="1"/>
            </p:cNvPicPr>
            <p:nvPr/>
          </p:nvPicPr>
          <p:blipFill>
            <a:blip r:embed="rId10" cstate="print"/>
            <a:srcRect/>
            <a:stretch>
              <a:fillRect/>
            </a:stretch>
          </p:blipFill>
          <p:spPr bwMode="auto">
            <a:xfrm>
              <a:off x="1013" y="1355"/>
              <a:ext cx="616" cy="460"/>
            </a:xfrm>
            <a:prstGeom prst="rect">
              <a:avLst/>
            </a:prstGeom>
            <a:noFill/>
            <a:ln w="12700">
              <a:solidFill>
                <a:schemeClr val="tx1"/>
              </a:solidFill>
              <a:miter lim="800000"/>
              <a:headEnd/>
              <a:tailEnd/>
            </a:ln>
          </p:spPr>
        </p:pic>
        <p:sp>
          <p:nvSpPr>
            <p:cNvPr id="71" name="Text Box 261"/>
            <p:cNvSpPr txBox="1">
              <a:spLocks noChangeArrowheads="1"/>
            </p:cNvSpPr>
            <p:nvPr/>
          </p:nvSpPr>
          <p:spPr bwMode="auto">
            <a:xfrm>
              <a:off x="815" y="1002"/>
              <a:ext cx="1356" cy="198"/>
            </a:xfrm>
            <a:prstGeom prst="rect">
              <a:avLst/>
            </a:prstGeom>
            <a:noFill/>
            <a:ln w="38100" algn="ctr">
              <a:noFill/>
              <a:miter lim="800000"/>
              <a:headEnd/>
              <a:tailEnd/>
            </a:ln>
          </p:spPr>
          <p:txBody>
            <a:bodyPr wrap="none">
              <a:spAutoFit/>
            </a:bodyPr>
            <a:lstStyle/>
            <a:p>
              <a:pPr algn="ctr">
                <a:buNone/>
              </a:pPr>
              <a:r>
                <a:rPr lang="en-US" sz="1600" dirty="0"/>
                <a:t>Cellular Only Solution</a:t>
              </a:r>
            </a:p>
          </p:txBody>
        </p:sp>
        <p:pic>
          <p:nvPicPr>
            <p:cNvPr id="72" name="Picture 44" descr="MWG_Mech_2"/>
            <p:cNvPicPr>
              <a:picLocks noChangeAspect="1" noChangeArrowheads="1"/>
            </p:cNvPicPr>
            <p:nvPr/>
          </p:nvPicPr>
          <p:blipFill>
            <a:blip r:embed="rId11" cstate="print"/>
            <a:srcRect/>
            <a:stretch>
              <a:fillRect/>
            </a:stretch>
          </p:blipFill>
          <p:spPr bwMode="auto">
            <a:xfrm>
              <a:off x="1720" y="1784"/>
              <a:ext cx="787" cy="566"/>
            </a:xfrm>
            <a:prstGeom prst="rect">
              <a:avLst/>
            </a:prstGeom>
            <a:noFill/>
            <a:ln w="9525">
              <a:noFill/>
              <a:miter lim="800000"/>
              <a:headEnd/>
              <a:tailEnd/>
            </a:ln>
          </p:spPr>
        </p:pic>
        <p:sp>
          <p:nvSpPr>
            <p:cNvPr id="73" name="Line 45"/>
            <p:cNvSpPr>
              <a:spLocks noChangeShapeType="1"/>
            </p:cNvSpPr>
            <p:nvPr/>
          </p:nvSpPr>
          <p:spPr bwMode="auto">
            <a:xfrm>
              <a:off x="1248" y="2304"/>
              <a:ext cx="0" cy="104"/>
            </a:xfrm>
            <a:prstGeom prst="line">
              <a:avLst/>
            </a:prstGeom>
            <a:noFill/>
            <a:ln w="9525">
              <a:solidFill>
                <a:schemeClr val="tx1"/>
              </a:solidFill>
              <a:round/>
              <a:headEnd/>
              <a:tailEnd/>
            </a:ln>
          </p:spPr>
          <p:txBody>
            <a:bodyPr/>
            <a:lstStyle/>
            <a:p>
              <a:endParaRPr lang="en-US"/>
            </a:p>
          </p:txBody>
        </p:sp>
        <p:sp>
          <p:nvSpPr>
            <p:cNvPr id="74" name="Line 46"/>
            <p:cNvSpPr>
              <a:spLocks noChangeShapeType="1"/>
            </p:cNvSpPr>
            <p:nvPr/>
          </p:nvSpPr>
          <p:spPr bwMode="auto">
            <a:xfrm flipH="1">
              <a:off x="1008" y="2400"/>
              <a:ext cx="240" cy="0"/>
            </a:xfrm>
            <a:prstGeom prst="line">
              <a:avLst/>
            </a:prstGeom>
            <a:noFill/>
            <a:ln w="9525">
              <a:solidFill>
                <a:schemeClr val="tx1"/>
              </a:solidFill>
              <a:round/>
              <a:headEnd/>
              <a:tailEnd/>
            </a:ln>
          </p:spPr>
          <p:txBody>
            <a:bodyPr/>
            <a:lstStyle/>
            <a:p>
              <a:endParaRPr lang="en-US"/>
            </a:p>
          </p:txBody>
        </p:sp>
        <p:sp>
          <p:nvSpPr>
            <p:cNvPr id="75" name="Line 47"/>
            <p:cNvSpPr>
              <a:spLocks noChangeShapeType="1"/>
            </p:cNvSpPr>
            <p:nvPr/>
          </p:nvSpPr>
          <p:spPr bwMode="auto">
            <a:xfrm flipV="1">
              <a:off x="1328" y="1824"/>
              <a:ext cx="0" cy="280"/>
            </a:xfrm>
            <a:prstGeom prst="line">
              <a:avLst/>
            </a:prstGeom>
            <a:noFill/>
            <a:ln w="9525">
              <a:solidFill>
                <a:schemeClr val="tx1"/>
              </a:solidFill>
              <a:round/>
              <a:headEnd/>
              <a:tailEnd/>
            </a:ln>
          </p:spPr>
          <p:txBody>
            <a:bodyPr/>
            <a:lstStyle/>
            <a:p>
              <a:endParaRPr lang="en-US"/>
            </a:p>
          </p:txBody>
        </p:sp>
      </p:grpSp>
      <p:sp>
        <p:nvSpPr>
          <p:cNvPr id="84" name="Text Box 24"/>
          <p:cNvSpPr txBox="1">
            <a:spLocks noChangeArrowheads="1"/>
          </p:cNvSpPr>
          <p:nvPr/>
        </p:nvSpPr>
        <p:spPr bwMode="auto">
          <a:xfrm>
            <a:off x="5490233" y="1216949"/>
            <a:ext cx="2438488" cy="313932"/>
          </a:xfrm>
          <a:prstGeom prst="rect">
            <a:avLst/>
          </a:prstGeom>
          <a:noFill/>
          <a:ln w="38100" algn="ctr">
            <a:noFill/>
            <a:miter lim="800000"/>
            <a:headEnd/>
            <a:tailEnd/>
          </a:ln>
        </p:spPr>
        <p:txBody>
          <a:bodyPr wrap="none">
            <a:spAutoFit/>
          </a:bodyPr>
          <a:lstStyle/>
          <a:p>
            <a:pPr algn="ctr">
              <a:buNone/>
            </a:pPr>
            <a:r>
              <a:rPr lang="en-US" sz="1600" dirty="0"/>
              <a:t>Satellite Module Solution</a:t>
            </a:r>
          </a:p>
        </p:txBody>
      </p:sp>
      <p:sp>
        <p:nvSpPr>
          <p:cNvPr id="86" name="Rectangle 260"/>
          <p:cNvSpPr>
            <a:spLocks noChangeArrowheads="1"/>
          </p:cNvSpPr>
          <p:nvPr/>
        </p:nvSpPr>
        <p:spPr bwMode="auto">
          <a:xfrm>
            <a:off x="222952" y="1199486"/>
            <a:ext cx="4224337" cy="3135313"/>
          </a:xfrm>
          <a:prstGeom prst="rect">
            <a:avLst/>
          </a:prstGeom>
          <a:solidFill>
            <a:srgbClr val="C0C0C0">
              <a:alpha val="74901"/>
            </a:srgbClr>
          </a:solidFill>
          <a:ln w="76200" algn="ctr">
            <a:solidFill>
              <a:srgbClr val="3366FF"/>
            </a:solidFill>
            <a:miter lim="800000"/>
            <a:headEnd/>
            <a:tailEnd/>
          </a:ln>
        </p:spPr>
        <p:txBody>
          <a:bodyPr wrap="none" anchor="ctr"/>
          <a:lstStyle/>
          <a:p>
            <a:pPr algn="ctr"/>
            <a:endParaRPr lang="en-US" sz="1200" b="0"/>
          </a:p>
        </p:txBody>
      </p:sp>
      <p:sp>
        <p:nvSpPr>
          <p:cNvPr id="10250" name="Rectangle 2"/>
          <p:cNvSpPr>
            <a:spLocks noGrp="1" noChangeArrowheads="1"/>
          </p:cNvSpPr>
          <p:nvPr>
            <p:ph type="title"/>
          </p:nvPr>
        </p:nvSpPr>
        <p:spPr/>
        <p:txBody>
          <a:bodyPr/>
          <a:lstStyle/>
          <a:p>
            <a:r>
              <a:rPr lang="en-US" smtClean="0"/>
              <a:t>Select and Ultimate Components</a:t>
            </a:r>
            <a:endParaRPr lang="en-US" dirty="0" smtClean="0"/>
          </a:p>
        </p:txBody>
      </p:sp>
      <p:sp>
        <p:nvSpPr>
          <p:cNvPr id="47" name="Rectangle 46"/>
          <p:cNvSpPr/>
          <p:nvPr/>
        </p:nvSpPr>
        <p:spPr>
          <a:xfrm>
            <a:off x="2966480" y="4861486"/>
            <a:ext cx="4572000" cy="1274195"/>
          </a:xfrm>
          <a:prstGeom prst="rect">
            <a:avLst/>
          </a:prstGeom>
        </p:spPr>
        <p:txBody>
          <a:bodyPr>
            <a:spAutoFit/>
          </a:bodyPr>
          <a:lstStyle/>
          <a:p>
            <a:pPr eaLnBrk="1" hangingPunct="1">
              <a:lnSpc>
                <a:spcPct val="80000"/>
              </a:lnSpc>
              <a:spcBef>
                <a:spcPct val="0"/>
              </a:spcBef>
              <a:spcAft>
                <a:spcPts val="0"/>
              </a:spcAft>
              <a:buFontTx/>
              <a:buNone/>
            </a:pPr>
            <a:r>
              <a:rPr lang="en-US" sz="1600" i="1" dirty="0" smtClean="0">
                <a:latin typeface="+mn-lt"/>
              </a:rPr>
              <a:t>Low Profile Antenna </a:t>
            </a:r>
          </a:p>
          <a:p>
            <a:pPr>
              <a:lnSpc>
                <a:spcPct val="100000"/>
              </a:lnSpc>
              <a:spcBef>
                <a:spcPct val="0"/>
              </a:spcBef>
              <a:spcAft>
                <a:spcPts val="0"/>
              </a:spcAft>
            </a:pPr>
            <a:r>
              <a:rPr lang="en-US" sz="1600" i="1" dirty="0" smtClean="0">
                <a:latin typeface="+mn-lt"/>
              </a:rPr>
              <a:t> GPS receiver for location</a:t>
            </a:r>
          </a:p>
          <a:p>
            <a:pPr>
              <a:lnSpc>
                <a:spcPct val="100000"/>
              </a:lnSpc>
              <a:spcBef>
                <a:spcPct val="0"/>
              </a:spcBef>
              <a:spcAft>
                <a:spcPts val="0"/>
              </a:spcAft>
            </a:pPr>
            <a:r>
              <a:rPr lang="en-US" sz="1600" i="1" dirty="0" smtClean="0">
                <a:latin typeface="+mn-lt"/>
              </a:rPr>
              <a:t> Cellular antenna for data transmission</a:t>
            </a:r>
          </a:p>
          <a:p>
            <a:pPr>
              <a:lnSpc>
                <a:spcPct val="100000"/>
              </a:lnSpc>
              <a:spcBef>
                <a:spcPct val="0"/>
              </a:spcBef>
              <a:spcAft>
                <a:spcPts val="0"/>
              </a:spcAft>
            </a:pPr>
            <a:r>
              <a:rPr lang="en-US" sz="1600" i="1" dirty="0" smtClean="0">
                <a:latin typeface="+mn-lt"/>
              </a:rPr>
              <a:t> Transmits through plastic, glass or fiberglass</a:t>
            </a:r>
          </a:p>
        </p:txBody>
      </p:sp>
      <p:sp>
        <p:nvSpPr>
          <p:cNvPr id="10254" name="Rectangle 23"/>
          <p:cNvSpPr>
            <a:spLocks noChangeArrowheads="1"/>
          </p:cNvSpPr>
          <p:nvPr/>
        </p:nvSpPr>
        <p:spPr bwMode="auto">
          <a:xfrm>
            <a:off x="836613" y="3697865"/>
            <a:ext cx="2111375" cy="1363662"/>
          </a:xfrm>
          <a:prstGeom prst="rect">
            <a:avLst/>
          </a:prstGeom>
          <a:solidFill>
            <a:srgbClr val="3366FF"/>
          </a:solidFill>
          <a:ln w="9525">
            <a:miter lim="800000"/>
            <a:headEnd/>
            <a:tailEnd/>
          </a:ln>
          <a:scene3d>
            <a:camera prst="legacyPerspectiveTop"/>
            <a:lightRig rig="legacyFlat3" dir="b"/>
          </a:scene3d>
          <a:sp3d extrusionH="121893000" prstMaterial="legacyMatte">
            <a:bevelT w="13500" h="13500" prst="angle"/>
            <a:bevelB w="13500" h="13500" prst="angle"/>
            <a:extrusionClr>
              <a:srgbClr val="3366FF"/>
            </a:extrusionClr>
          </a:sp3d>
        </p:spPr>
        <p:txBody>
          <a:bodyPr wrap="none" anchor="ctr">
            <a:flatTx/>
          </a:bodyPr>
          <a:lstStyle/>
          <a:p>
            <a:pPr algn="ctr">
              <a:lnSpc>
                <a:spcPct val="90000"/>
              </a:lnSpc>
              <a:spcBef>
                <a:spcPct val="20000"/>
              </a:spcBef>
              <a:buFontTx/>
              <a:buChar char="•"/>
            </a:pPr>
            <a:endParaRPr lang="en-US" b="0"/>
          </a:p>
        </p:txBody>
      </p:sp>
      <p:pic>
        <p:nvPicPr>
          <p:cNvPr id="10256" name="Picture 106" descr="Antenna (5)"/>
          <p:cNvPicPr>
            <a:picLocks noChangeAspect="1" noChangeArrowheads="1"/>
          </p:cNvPicPr>
          <p:nvPr>
            <p:custDataLst>
              <p:tags r:id="rId5"/>
            </p:custDataLst>
          </p:nvPr>
        </p:nvPicPr>
        <p:blipFill>
          <a:blip r:embed="rId12" cstate="print"/>
          <a:srcRect/>
          <a:stretch>
            <a:fillRect/>
          </a:stretch>
        </p:blipFill>
        <p:spPr bwMode="auto">
          <a:xfrm>
            <a:off x="951578" y="3784301"/>
            <a:ext cx="1876682" cy="1201904"/>
          </a:xfrm>
          <a:prstGeom prst="rect">
            <a:avLst/>
          </a:prstGeom>
          <a:noFill/>
          <a:ln w="25400">
            <a:noFill/>
            <a:miter lim="800000"/>
            <a:headEnd/>
            <a:tailEnd/>
          </a:ln>
        </p:spPr>
      </p:pic>
      <p:sp>
        <p:nvSpPr>
          <p:cNvPr id="87" name="Rectangle 250"/>
          <p:cNvSpPr>
            <a:spLocks noChangeArrowheads="1"/>
          </p:cNvSpPr>
          <p:nvPr/>
        </p:nvSpPr>
        <p:spPr bwMode="auto">
          <a:xfrm>
            <a:off x="7107939" y="1618882"/>
            <a:ext cx="1630363" cy="286232"/>
          </a:xfrm>
          <a:prstGeom prst="rect">
            <a:avLst/>
          </a:prstGeom>
          <a:noFill/>
          <a:ln w="38100" algn="ctr">
            <a:noFill/>
            <a:miter lim="800000"/>
            <a:headEnd/>
            <a:tailEnd/>
          </a:ln>
        </p:spPr>
        <p:txBody>
          <a:bodyPr>
            <a:spAutoFit/>
          </a:bodyPr>
          <a:lstStyle/>
          <a:p>
            <a:pPr>
              <a:buNone/>
            </a:pPr>
            <a:r>
              <a:rPr lang="en-US" sz="1400" b="0" dirty="0"/>
              <a:t>Satellite Antenna</a:t>
            </a:r>
          </a:p>
        </p:txBody>
      </p:sp>
      <p:sp>
        <p:nvSpPr>
          <p:cNvPr id="85" name="Rectangle 43"/>
          <p:cNvSpPr>
            <a:spLocks noChangeArrowheads="1"/>
          </p:cNvSpPr>
          <p:nvPr/>
        </p:nvSpPr>
        <p:spPr bwMode="auto">
          <a:xfrm>
            <a:off x="4612389" y="1229649"/>
            <a:ext cx="4340225" cy="3135312"/>
          </a:xfrm>
          <a:prstGeom prst="rect">
            <a:avLst/>
          </a:prstGeom>
          <a:solidFill>
            <a:srgbClr val="C0C0C0">
              <a:alpha val="74901"/>
            </a:srgbClr>
          </a:solidFill>
          <a:ln w="76200" algn="ctr">
            <a:solidFill>
              <a:srgbClr val="FFCC00"/>
            </a:solidFill>
            <a:miter lim="800000"/>
            <a:headEnd/>
            <a:tailEnd/>
          </a:ln>
        </p:spPr>
        <p:txBody>
          <a:bodyPr wrap="none" anchor="ctr"/>
          <a:lstStyle/>
          <a:p>
            <a:pPr algn="ctr">
              <a:lnSpc>
                <a:spcPct val="90000"/>
              </a:lnSpc>
              <a:spcBef>
                <a:spcPct val="20000"/>
              </a:spcBef>
              <a:buFontTx/>
              <a:buChar char="•"/>
            </a:pPr>
            <a:endParaRPr lang="en-US" b="0"/>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250"/>
          <p:cNvSpPr>
            <a:spLocks noChangeArrowheads="1"/>
          </p:cNvSpPr>
          <p:nvPr/>
        </p:nvSpPr>
        <p:spPr bwMode="auto">
          <a:xfrm>
            <a:off x="7107939" y="1618882"/>
            <a:ext cx="1630363" cy="286232"/>
          </a:xfrm>
          <a:prstGeom prst="rect">
            <a:avLst/>
          </a:prstGeom>
          <a:noFill/>
          <a:ln w="38100" algn="ctr">
            <a:noFill/>
            <a:miter lim="800000"/>
            <a:headEnd/>
            <a:tailEnd/>
          </a:ln>
        </p:spPr>
        <p:txBody>
          <a:bodyPr>
            <a:spAutoFit/>
          </a:bodyPr>
          <a:lstStyle/>
          <a:p>
            <a:pPr>
              <a:buNone/>
            </a:pPr>
            <a:r>
              <a:rPr lang="en-US" sz="1400" b="0" dirty="0"/>
              <a:t>Satellite Antenna</a:t>
            </a:r>
          </a:p>
        </p:txBody>
      </p:sp>
      <p:sp>
        <p:nvSpPr>
          <p:cNvPr id="45" name="Line 25"/>
          <p:cNvSpPr>
            <a:spLocks noChangeShapeType="1"/>
          </p:cNvSpPr>
          <p:nvPr/>
        </p:nvSpPr>
        <p:spPr bwMode="auto">
          <a:xfrm>
            <a:off x="3778952" y="2585374"/>
            <a:ext cx="1533525" cy="0"/>
          </a:xfrm>
          <a:prstGeom prst="line">
            <a:avLst/>
          </a:prstGeom>
          <a:noFill/>
          <a:ln w="12700">
            <a:solidFill>
              <a:schemeClr val="tx1"/>
            </a:solidFill>
            <a:round/>
            <a:headEnd/>
            <a:tailEnd/>
          </a:ln>
        </p:spPr>
        <p:txBody>
          <a:bodyPr/>
          <a:lstStyle/>
          <a:p>
            <a:endParaRPr lang="en-US"/>
          </a:p>
        </p:txBody>
      </p:sp>
      <p:sp>
        <p:nvSpPr>
          <p:cNvPr id="47" name="Line 50"/>
          <p:cNvSpPr>
            <a:spLocks noChangeShapeType="1"/>
          </p:cNvSpPr>
          <p:nvPr/>
        </p:nvSpPr>
        <p:spPr bwMode="auto">
          <a:xfrm>
            <a:off x="6552314" y="2675861"/>
            <a:ext cx="482600" cy="0"/>
          </a:xfrm>
          <a:prstGeom prst="line">
            <a:avLst/>
          </a:prstGeom>
          <a:noFill/>
          <a:ln w="9525">
            <a:solidFill>
              <a:schemeClr val="tx1"/>
            </a:solidFill>
            <a:round/>
            <a:headEnd/>
            <a:tailEnd/>
          </a:ln>
        </p:spPr>
        <p:txBody>
          <a:bodyPr/>
          <a:lstStyle/>
          <a:p>
            <a:endParaRPr lang="en-US"/>
          </a:p>
        </p:txBody>
      </p:sp>
      <p:sp>
        <p:nvSpPr>
          <p:cNvPr id="48" name="Line 51"/>
          <p:cNvSpPr>
            <a:spLocks noChangeShapeType="1"/>
          </p:cNvSpPr>
          <p:nvPr/>
        </p:nvSpPr>
        <p:spPr bwMode="auto">
          <a:xfrm flipV="1">
            <a:off x="7022214" y="2180561"/>
            <a:ext cx="0" cy="482600"/>
          </a:xfrm>
          <a:prstGeom prst="line">
            <a:avLst/>
          </a:prstGeom>
          <a:noFill/>
          <a:ln w="9525">
            <a:solidFill>
              <a:schemeClr val="tx1"/>
            </a:solidFill>
            <a:round/>
            <a:headEnd/>
            <a:tailEnd/>
          </a:ln>
        </p:spPr>
        <p:txBody>
          <a:bodyPr/>
          <a:lstStyle/>
          <a:p>
            <a:endParaRPr lang="en-US"/>
          </a:p>
        </p:txBody>
      </p:sp>
      <p:sp>
        <p:nvSpPr>
          <p:cNvPr id="49" name="Line 52"/>
          <p:cNvSpPr>
            <a:spLocks noChangeShapeType="1"/>
          </p:cNvSpPr>
          <p:nvPr/>
        </p:nvSpPr>
        <p:spPr bwMode="auto">
          <a:xfrm>
            <a:off x="7022214" y="2142461"/>
            <a:ext cx="584200" cy="0"/>
          </a:xfrm>
          <a:prstGeom prst="line">
            <a:avLst/>
          </a:prstGeom>
          <a:noFill/>
          <a:ln w="9525">
            <a:solidFill>
              <a:schemeClr val="tx1"/>
            </a:solidFill>
            <a:round/>
            <a:headEnd/>
            <a:tailEnd/>
          </a:ln>
        </p:spPr>
        <p:txBody>
          <a:bodyPr/>
          <a:lstStyle/>
          <a:p>
            <a:endParaRPr lang="en-US"/>
          </a:p>
        </p:txBody>
      </p:sp>
      <p:pic>
        <p:nvPicPr>
          <p:cNvPr id="50" name="Picture 17"/>
          <p:cNvPicPr>
            <a:picLocks noChangeAspect="1" noChangeArrowheads="1"/>
          </p:cNvPicPr>
          <p:nvPr>
            <p:custDataLst>
              <p:tags r:id="rId2"/>
            </p:custDataLst>
          </p:nvPr>
        </p:nvPicPr>
        <p:blipFill>
          <a:blip r:embed="rId8" cstate="print"/>
          <a:srcRect/>
          <a:stretch>
            <a:fillRect/>
          </a:stretch>
        </p:blipFill>
        <p:spPr bwMode="auto">
          <a:xfrm>
            <a:off x="7619114" y="1913861"/>
            <a:ext cx="800100" cy="517525"/>
          </a:xfrm>
          <a:prstGeom prst="rect">
            <a:avLst/>
          </a:prstGeom>
          <a:noFill/>
          <a:ln w="1">
            <a:solidFill>
              <a:srgbClr val="4F81BD"/>
            </a:solidFill>
            <a:miter lim="800000"/>
            <a:headEnd/>
            <a:tailEnd/>
          </a:ln>
        </p:spPr>
      </p:pic>
      <p:pic>
        <p:nvPicPr>
          <p:cNvPr id="51" name="Picture 48" descr="Satellite_Mech_2"/>
          <p:cNvPicPr>
            <a:picLocks noChangeAspect="1" noChangeArrowheads="1"/>
          </p:cNvPicPr>
          <p:nvPr>
            <p:custDataLst>
              <p:tags r:id="rId3"/>
            </p:custDataLst>
          </p:nvPr>
        </p:nvPicPr>
        <p:blipFill>
          <a:blip r:embed="rId9" cstate="print"/>
          <a:srcRect/>
          <a:stretch>
            <a:fillRect/>
          </a:stretch>
        </p:blipFill>
        <p:spPr bwMode="auto">
          <a:xfrm>
            <a:off x="5307714" y="2272636"/>
            <a:ext cx="1249363" cy="869950"/>
          </a:xfrm>
          <a:prstGeom prst="rect">
            <a:avLst/>
          </a:prstGeom>
          <a:noFill/>
          <a:ln w="9525">
            <a:noFill/>
            <a:miter lim="800000"/>
            <a:headEnd/>
            <a:tailEnd/>
          </a:ln>
        </p:spPr>
      </p:pic>
      <p:grpSp>
        <p:nvGrpSpPr>
          <p:cNvPr id="2" name="Group 57"/>
          <p:cNvGrpSpPr>
            <a:grpSpLocks/>
          </p:cNvGrpSpPr>
          <p:nvPr>
            <p:custDataLst>
              <p:tags r:id="rId4"/>
            </p:custDataLst>
          </p:nvPr>
        </p:nvGrpSpPr>
        <p:grpSpPr bwMode="auto">
          <a:xfrm>
            <a:off x="199139" y="1218536"/>
            <a:ext cx="4259263" cy="3065463"/>
            <a:chOff x="246" y="1002"/>
            <a:chExt cx="2683" cy="1931"/>
          </a:xfrm>
        </p:grpSpPr>
        <p:sp>
          <p:nvSpPr>
            <p:cNvPr id="53" name="Text Box 26"/>
            <p:cNvSpPr txBox="1">
              <a:spLocks noChangeArrowheads="1"/>
            </p:cNvSpPr>
            <p:nvPr/>
          </p:nvSpPr>
          <p:spPr bwMode="auto">
            <a:xfrm>
              <a:off x="315" y="1843"/>
              <a:ext cx="751" cy="330"/>
            </a:xfrm>
            <a:prstGeom prst="rect">
              <a:avLst/>
            </a:prstGeom>
            <a:noFill/>
            <a:ln w="38100" algn="ctr">
              <a:noFill/>
              <a:miter lim="800000"/>
              <a:headEnd/>
              <a:tailEnd/>
            </a:ln>
          </p:spPr>
          <p:txBody>
            <a:bodyPr wrap="none">
              <a:spAutoFit/>
            </a:bodyPr>
            <a:lstStyle/>
            <a:p>
              <a:pPr>
                <a:buNone/>
              </a:pPr>
              <a:r>
                <a:rPr lang="en-US" sz="1400" b="0" dirty="0"/>
                <a:t>Vehicle CAN</a:t>
              </a:r>
            </a:p>
            <a:p>
              <a:pPr>
                <a:buNone/>
              </a:pPr>
              <a:r>
                <a:rPr lang="en-US" sz="1400" b="0" dirty="0"/>
                <a:t>Connection</a:t>
              </a:r>
            </a:p>
          </p:txBody>
        </p:sp>
        <p:grpSp>
          <p:nvGrpSpPr>
            <p:cNvPr id="3" name="Group 30"/>
            <p:cNvGrpSpPr>
              <a:grpSpLocks/>
            </p:cNvGrpSpPr>
            <p:nvPr/>
          </p:nvGrpSpPr>
          <p:grpSpPr bwMode="auto">
            <a:xfrm rot="10800000">
              <a:off x="347" y="2191"/>
              <a:ext cx="672" cy="432"/>
              <a:chOff x="960" y="2256"/>
              <a:chExt cx="672" cy="384"/>
            </a:xfrm>
          </p:grpSpPr>
          <p:sp>
            <p:nvSpPr>
              <p:cNvPr id="73" name="Line 31"/>
              <p:cNvSpPr>
                <a:spLocks noChangeShapeType="1"/>
              </p:cNvSpPr>
              <p:nvPr/>
            </p:nvSpPr>
            <p:spPr bwMode="auto">
              <a:xfrm flipV="1">
                <a:off x="960" y="2304"/>
                <a:ext cx="96" cy="144"/>
              </a:xfrm>
              <a:prstGeom prst="line">
                <a:avLst/>
              </a:prstGeom>
              <a:noFill/>
              <a:ln w="12700">
                <a:solidFill>
                  <a:schemeClr val="tx1"/>
                </a:solidFill>
                <a:round/>
                <a:headEnd/>
                <a:tailEnd/>
              </a:ln>
            </p:spPr>
            <p:txBody>
              <a:bodyPr/>
              <a:lstStyle/>
              <a:p>
                <a:endParaRPr lang="en-US"/>
              </a:p>
            </p:txBody>
          </p:sp>
          <p:sp>
            <p:nvSpPr>
              <p:cNvPr id="74" name="Line 32"/>
              <p:cNvSpPr>
                <a:spLocks noChangeShapeType="1"/>
              </p:cNvSpPr>
              <p:nvPr/>
            </p:nvSpPr>
            <p:spPr bwMode="auto">
              <a:xfrm>
                <a:off x="960" y="2448"/>
                <a:ext cx="96" cy="144"/>
              </a:xfrm>
              <a:prstGeom prst="line">
                <a:avLst/>
              </a:prstGeom>
              <a:noFill/>
              <a:ln w="12700">
                <a:solidFill>
                  <a:schemeClr val="tx1"/>
                </a:solidFill>
                <a:round/>
                <a:headEnd/>
                <a:tailEnd/>
              </a:ln>
            </p:spPr>
            <p:txBody>
              <a:bodyPr/>
              <a:lstStyle/>
              <a:p>
                <a:endParaRPr lang="en-US"/>
              </a:p>
            </p:txBody>
          </p:sp>
          <p:sp>
            <p:nvSpPr>
              <p:cNvPr id="75" name="Line 33"/>
              <p:cNvSpPr>
                <a:spLocks noChangeShapeType="1"/>
              </p:cNvSpPr>
              <p:nvPr/>
            </p:nvSpPr>
            <p:spPr bwMode="auto">
              <a:xfrm>
                <a:off x="1056" y="2304"/>
                <a:ext cx="576" cy="0"/>
              </a:xfrm>
              <a:prstGeom prst="line">
                <a:avLst/>
              </a:prstGeom>
              <a:noFill/>
              <a:ln w="12700">
                <a:solidFill>
                  <a:schemeClr val="tx1"/>
                </a:solidFill>
                <a:round/>
                <a:headEnd/>
                <a:tailEnd/>
              </a:ln>
            </p:spPr>
            <p:txBody>
              <a:bodyPr/>
              <a:lstStyle/>
              <a:p>
                <a:endParaRPr lang="en-US"/>
              </a:p>
            </p:txBody>
          </p:sp>
          <p:sp>
            <p:nvSpPr>
              <p:cNvPr id="76" name="Line 34"/>
              <p:cNvSpPr>
                <a:spLocks noChangeShapeType="1"/>
              </p:cNvSpPr>
              <p:nvPr/>
            </p:nvSpPr>
            <p:spPr bwMode="auto">
              <a:xfrm>
                <a:off x="960" y="2448"/>
                <a:ext cx="672" cy="0"/>
              </a:xfrm>
              <a:prstGeom prst="line">
                <a:avLst/>
              </a:prstGeom>
              <a:noFill/>
              <a:ln w="12700">
                <a:solidFill>
                  <a:schemeClr val="tx1"/>
                </a:solidFill>
                <a:round/>
                <a:headEnd/>
                <a:tailEnd/>
              </a:ln>
            </p:spPr>
            <p:txBody>
              <a:bodyPr/>
              <a:lstStyle/>
              <a:p>
                <a:endParaRPr lang="en-US"/>
              </a:p>
            </p:txBody>
          </p:sp>
          <p:sp>
            <p:nvSpPr>
              <p:cNvPr id="77" name="Line 35"/>
              <p:cNvSpPr>
                <a:spLocks noChangeShapeType="1"/>
              </p:cNvSpPr>
              <p:nvPr/>
            </p:nvSpPr>
            <p:spPr bwMode="auto">
              <a:xfrm>
                <a:off x="1056" y="2592"/>
                <a:ext cx="576" cy="0"/>
              </a:xfrm>
              <a:prstGeom prst="line">
                <a:avLst/>
              </a:prstGeom>
              <a:noFill/>
              <a:ln w="12700">
                <a:solidFill>
                  <a:schemeClr val="tx1"/>
                </a:solidFill>
                <a:round/>
                <a:headEnd/>
                <a:tailEnd/>
              </a:ln>
            </p:spPr>
            <p:txBody>
              <a:bodyPr/>
              <a:lstStyle/>
              <a:p>
                <a:endParaRPr lang="en-US"/>
              </a:p>
            </p:txBody>
          </p:sp>
          <p:sp>
            <p:nvSpPr>
              <p:cNvPr id="78" name="Line 36"/>
              <p:cNvSpPr>
                <a:spLocks noChangeShapeType="1"/>
              </p:cNvSpPr>
              <p:nvPr/>
            </p:nvSpPr>
            <p:spPr bwMode="auto">
              <a:xfrm flipH="1">
                <a:off x="1344" y="2256"/>
                <a:ext cx="144" cy="384"/>
              </a:xfrm>
              <a:prstGeom prst="line">
                <a:avLst/>
              </a:prstGeom>
              <a:noFill/>
              <a:ln w="9525">
                <a:solidFill>
                  <a:schemeClr val="tx1"/>
                </a:solidFill>
                <a:round/>
                <a:headEnd/>
                <a:tailEnd/>
              </a:ln>
            </p:spPr>
            <p:txBody>
              <a:bodyPr/>
              <a:lstStyle/>
              <a:p>
                <a:endParaRPr lang="en-US"/>
              </a:p>
            </p:txBody>
          </p:sp>
          <p:sp>
            <p:nvSpPr>
              <p:cNvPr id="79" name="Line 37"/>
              <p:cNvSpPr>
                <a:spLocks noChangeShapeType="1"/>
              </p:cNvSpPr>
              <p:nvPr/>
            </p:nvSpPr>
            <p:spPr bwMode="auto">
              <a:xfrm flipH="1" flipV="1">
                <a:off x="1296" y="2544"/>
                <a:ext cx="48" cy="96"/>
              </a:xfrm>
              <a:prstGeom prst="line">
                <a:avLst/>
              </a:prstGeom>
              <a:noFill/>
              <a:ln w="9525">
                <a:solidFill>
                  <a:schemeClr val="tx1"/>
                </a:solidFill>
                <a:round/>
                <a:headEnd/>
                <a:tailEnd/>
              </a:ln>
            </p:spPr>
            <p:txBody>
              <a:bodyPr/>
              <a:lstStyle/>
              <a:p>
                <a:endParaRPr lang="en-US"/>
              </a:p>
            </p:txBody>
          </p:sp>
          <p:sp>
            <p:nvSpPr>
              <p:cNvPr id="80" name="Line 38"/>
              <p:cNvSpPr>
                <a:spLocks noChangeShapeType="1"/>
              </p:cNvSpPr>
              <p:nvPr/>
            </p:nvSpPr>
            <p:spPr bwMode="auto">
              <a:xfrm>
                <a:off x="1488" y="2256"/>
                <a:ext cx="48" cy="96"/>
              </a:xfrm>
              <a:prstGeom prst="line">
                <a:avLst/>
              </a:prstGeom>
              <a:noFill/>
              <a:ln w="9525">
                <a:solidFill>
                  <a:schemeClr val="tx1"/>
                </a:solidFill>
                <a:round/>
                <a:headEnd/>
                <a:tailEnd/>
              </a:ln>
            </p:spPr>
            <p:txBody>
              <a:bodyPr/>
              <a:lstStyle/>
              <a:p>
                <a:endParaRPr lang="en-US"/>
              </a:p>
            </p:txBody>
          </p:sp>
        </p:grpSp>
        <p:sp>
          <p:nvSpPr>
            <p:cNvPr id="55" name="Line 39"/>
            <p:cNvSpPr>
              <a:spLocks noChangeShapeType="1"/>
            </p:cNvSpPr>
            <p:nvPr/>
          </p:nvSpPr>
          <p:spPr bwMode="auto">
            <a:xfrm flipV="1">
              <a:off x="1249" y="2307"/>
              <a:ext cx="465" cy="0"/>
            </a:xfrm>
            <a:prstGeom prst="line">
              <a:avLst/>
            </a:prstGeom>
            <a:noFill/>
            <a:ln w="12700">
              <a:solidFill>
                <a:schemeClr val="tx1"/>
              </a:solidFill>
              <a:round/>
              <a:headEnd/>
              <a:tailEnd/>
            </a:ln>
          </p:spPr>
          <p:txBody>
            <a:bodyPr/>
            <a:lstStyle/>
            <a:p>
              <a:endParaRPr lang="en-US"/>
            </a:p>
          </p:txBody>
        </p:sp>
        <p:sp>
          <p:nvSpPr>
            <p:cNvPr id="56" name="Line 244"/>
            <p:cNvSpPr>
              <a:spLocks noChangeShapeType="1"/>
            </p:cNvSpPr>
            <p:nvPr/>
          </p:nvSpPr>
          <p:spPr bwMode="auto">
            <a:xfrm flipV="1">
              <a:off x="2114" y="2362"/>
              <a:ext cx="0" cy="233"/>
            </a:xfrm>
            <a:prstGeom prst="line">
              <a:avLst/>
            </a:prstGeom>
            <a:noFill/>
            <a:ln w="12700">
              <a:solidFill>
                <a:schemeClr val="tx1"/>
              </a:solidFill>
              <a:round/>
              <a:headEnd/>
              <a:tailEnd/>
            </a:ln>
          </p:spPr>
          <p:txBody>
            <a:bodyPr/>
            <a:lstStyle/>
            <a:p>
              <a:endParaRPr lang="en-US"/>
            </a:p>
          </p:txBody>
        </p:sp>
        <p:sp>
          <p:nvSpPr>
            <p:cNvPr id="57" name="Oval 245"/>
            <p:cNvSpPr>
              <a:spLocks noChangeArrowheads="1"/>
            </p:cNvSpPr>
            <p:nvPr/>
          </p:nvSpPr>
          <p:spPr bwMode="auto">
            <a:xfrm>
              <a:off x="2009" y="2594"/>
              <a:ext cx="210" cy="210"/>
            </a:xfrm>
            <a:prstGeom prst="ellipse">
              <a:avLst/>
            </a:prstGeom>
            <a:noFill/>
            <a:ln w="12700" algn="ctr">
              <a:solidFill>
                <a:schemeClr val="tx1"/>
              </a:solidFill>
              <a:round/>
              <a:headEnd/>
              <a:tailEnd/>
            </a:ln>
          </p:spPr>
          <p:txBody>
            <a:bodyPr wrap="none" anchor="ctr"/>
            <a:lstStyle/>
            <a:p>
              <a:pPr algn="ctr"/>
              <a:endParaRPr lang="en-US" sz="1200" b="0"/>
            </a:p>
          </p:txBody>
        </p:sp>
        <p:sp>
          <p:nvSpPr>
            <p:cNvPr id="58" name="Text Box 246"/>
            <p:cNvSpPr txBox="1">
              <a:spLocks noChangeArrowheads="1"/>
            </p:cNvSpPr>
            <p:nvPr/>
          </p:nvSpPr>
          <p:spPr bwMode="auto">
            <a:xfrm>
              <a:off x="2202" y="2532"/>
              <a:ext cx="687" cy="330"/>
            </a:xfrm>
            <a:prstGeom prst="rect">
              <a:avLst/>
            </a:prstGeom>
            <a:noFill/>
            <a:ln w="38100" algn="ctr">
              <a:noFill/>
              <a:miter lim="800000"/>
              <a:headEnd/>
              <a:tailEnd/>
            </a:ln>
          </p:spPr>
          <p:txBody>
            <a:bodyPr wrap="none">
              <a:spAutoFit/>
            </a:bodyPr>
            <a:lstStyle/>
            <a:p>
              <a:pPr>
                <a:buNone/>
              </a:pPr>
              <a:r>
                <a:rPr lang="en-US" sz="1400" b="0" dirty="0"/>
                <a:t>Alternator</a:t>
              </a:r>
            </a:p>
            <a:p>
              <a:pPr>
                <a:buNone/>
              </a:pPr>
              <a:r>
                <a:rPr lang="en-US" sz="1400" b="0" dirty="0"/>
                <a:t>Connection</a:t>
              </a:r>
            </a:p>
          </p:txBody>
        </p:sp>
        <p:sp>
          <p:nvSpPr>
            <p:cNvPr id="59" name="Line 249"/>
            <p:cNvSpPr>
              <a:spLocks noChangeShapeType="1"/>
            </p:cNvSpPr>
            <p:nvPr/>
          </p:nvSpPr>
          <p:spPr bwMode="auto">
            <a:xfrm>
              <a:off x="1553" y="2775"/>
              <a:ext cx="311" cy="0"/>
            </a:xfrm>
            <a:prstGeom prst="line">
              <a:avLst/>
            </a:prstGeom>
            <a:noFill/>
            <a:ln w="12700">
              <a:solidFill>
                <a:schemeClr val="tx1"/>
              </a:solidFill>
              <a:round/>
              <a:headEnd/>
              <a:tailEnd/>
            </a:ln>
          </p:spPr>
          <p:txBody>
            <a:bodyPr/>
            <a:lstStyle/>
            <a:p>
              <a:endParaRPr lang="en-US"/>
            </a:p>
          </p:txBody>
        </p:sp>
        <p:sp>
          <p:nvSpPr>
            <p:cNvPr id="60" name="Rectangle 250"/>
            <p:cNvSpPr>
              <a:spLocks noChangeArrowheads="1"/>
            </p:cNvSpPr>
            <p:nvPr/>
          </p:nvSpPr>
          <p:spPr bwMode="auto">
            <a:xfrm>
              <a:off x="246" y="1158"/>
              <a:ext cx="771" cy="302"/>
            </a:xfrm>
            <a:prstGeom prst="rect">
              <a:avLst/>
            </a:prstGeom>
            <a:noFill/>
            <a:ln w="38100" algn="ctr">
              <a:noFill/>
              <a:miter lim="800000"/>
              <a:headEnd/>
              <a:tailEnd/>
            </a:ln>
          </p:spPr>
          <p:txBody>
            <a:bodyPr>
              <a:spAutoFit/>
            </a:bodyPr>
            <a:lstStyle/>
            <a:p>
              <a:pPr>
                <a:buNone/>
              </a:pPr>
              <a:r>
                <a:rPr lang="en-US" sz="1400" b="0" dirty="0"/>
                <a:t>Cellular/GPS Antenna</a:t>
              </a:r>
            </a:p>
          </p:txBody>
        </p:sp>
        <p:sp>
          <p:nvSpPr>
            <p:cNvPr id="61" name="Line 251"/>
            <p:cNvSpPr>
              <a:spLocks noChangeShapeType="1"/>
            </p:cNvSpPr>
            <p:nvPr/>
          </p:nvSpPr>
          <p:spPr bwMode="auto">
            <a:xfrm flipV="1">
              <a:off x="2201" y="1542"/>
              <a:ext cx="0" cy="245"/>
            </a:xfrm>
            <a:prstGeom prst="line">
              <a:avLst/>
            </a:prstGeom>
            <a:noFill/>
            <a:ln w="12700">
              <a:solidFill>
                <a:schemeClr val="tx1"/>
              </a:solidFill>
              <a:round/>
              <a:headEnd/>
              <a:tailEnd/>
            </a:ln>
          </p:spPr>
          <p:txBody>
            <a:bodyPr/>
            <a:lstStyle/>
            <a:p>
              <a:endParaRPr lang="en-US"/>
            </a:p>
          </p:txBody>
        </p:sp>
        <p:sp>
          <p:nvSpPr>
            <p:cNvPr id="62" name="Line 252"/>
            <p:cNvSpPr>
              <a:spLocks noChangeShapeType="1"/>
            </p:cNvSpPr>
            <p:nvPr/>
          </p:nvSpPr>
          <p:spPr bwMode="auto">
            <a:xfrm flipV="1">
              <a:off x="2200" y="1431"/>
              <a:ext cx="1" cy="112"/>
            </a:xfrm>
            <a:prstGeom prst="line">
              <a:avLst/>
            </a:prstGeom>
            <a:noFill/>
            <a:ln w="12700">
              <a:solidFill>
                <a:schemeClr val="tx1"/>
              </a:solidFill>
              <a:round/>
              <a:headEnd/>
              <a:tailEnd/>
            </a:ln>
          </p:spPr>
          <p:txBody>
            <a:bodyPr/>
            <a:lstStyle/>
            <a:p>
              <a:endParaRPr lang="en-US"/>
            </a:p>
          </p:txBody>
        </p:sp>
        <p:sp>
          <p:nvSpPr>
            <p:cNvPr id="63" name="Text Box 253"/>
            <p:cNvSpPr txBox="1">
              <a:spLocks noChangeArrowheads="1"/>
            </p:cNvSpPr>
            <p:nvPr/>
          </p:nvSpPr>
          <p:spPr bwMode="auto">
            <a:xfrm>
              <a:off x="1867" y="1236"/>
              <a:ext cx="1062" cy="180"/>
            </a:xfrm>
            <a:prstGeom prst="rect">
              <a:avLst/>
            </a:prstGeom>
            <a:noFill/>
            <a:ln w="38100" algn="ctr">
              <a:noFill/>
              <a:miter lim="800000"/>
              <a:headEnd/>
              <a:tailEnd/>
            </a:ln>
          </p:spPr>
          <p:txBody>
            <a:bodyPr wrap="none">
              <a:spAutoFit/>
            </a:bodyPr>
            <a:lstStyle/>
            <a:p>
              <a:pPr algn="ctr">
                <a:buNone/>
              </a:pPr>
              <a:r>
                <a:rPr lang="en-US" sz="1400" b="0" dirty="0"/>
                <a:t>Power and Ground</a:t>
              </a:r>
            </a:p>
          </p:txBody>
        </p:sp>
        <p:sp>
          <p:nvSpPr>
            <p:cNvPr id="64" name="Line 254"/>
            <p:cNvSpPr>
              <a:spLocks noChangeShapeType="1"/>
            </p:cNvSpPr>
            <p:nvPr/>
          </p:nvSpPr>
          <p:spPr bwMode="auto">
            <a:xfrm flipV="1">
              <a:off x="1334" y="2106"/>
              <a:ext cx="375" cy="2"/>
            </a:xfrm>
            <a:prstGeom prst="line">
              <a:avLst/>
            </a:prstGeom>
            <a:noFill/>
            <a:ln w="12700">
              <a:solidFill>
                <a:schemeClr val="tx1"/>
              </a:solidFill>
              <a:round/>
              <a:headEnd/>
              <a:tailEnd/>
            </a:ln>
          </p:spPr>
          <p:txBody>
            <a:bodyPr/>
            <a:lstStyle/>
            <a:p>
              <a:endParaRPr lang="en-US"/>
            </a:p>
          </p:txBody>
        </p:sp>
        <p:sp>
          <p:nvSpPr>
            <p:cNvPr id="65" name="Line 257"/>
            <p:cNvSpPr>
              <a:spLocks noChangeShapeType="1"/>
            </p:cNvSpPr>
            <p:nvPr/>
          </p:nvSpPr>
          <p:spPr bwMode="auto">
            <a:xfrm flipV="1">
              <a:off x="1857" y="2343"/>
              <a:ext cx="8" cy="417"/>
            </a:xfrm>
            <a:prstGeom prst="line">
              <a:avLst/>
            </a:prstGeom>
            <a:noFill/>
            <a:ln w="12700">
              <a:solidFill>
                <a:schemeClr val="tx1"/>
              </a:solidFill>
              <a:round/>
              <a:headEnd/>
              <a:tailEnd/>
            </a:ln>
          </p:spPr>
          <p:txBody>
            <a:bodyPr/>
            <a:lstStyle/>
            <a:p>
              <a:endParaRPr lang="en-US"/>
            </a:p>
          </p:txBody>
        </p:sp>
        <p:sp>
          <p:nvSpPr>
            <p:cNvPr id="66" name="Text Box 258"/>
            <p:cNvSpPr txBox="1">
              <a:spLocks noChangeArrowheads="1"/>
            </p:cNvSpPr>
            <p:nvPr/>
          </p:nvSpPr>
          <p:spPr bwMode="auto">
            <a:xfrm>
              <a:off x="1053" y="2603"/>
              <a:ext cx="476" cy="330"/>
            </a:xfrm>
            <a:prstGeom prst="rect">
              <a:avLst/>
            </a:prstGeom>
            <a:noFill/>
            <a:ln w="38100" algn="ctr">
              <a:noFill/>
              <a:miter lim="800000"/>
              <a:headEnd/>
              <a:tailEnd/>
            </a:ln>
          </p:spPr>
          <p:txBody>
            <a:bodyPr wrap="none">
              <a:spAutoFit/>
            </a:bodyPr>
            <a:lstStyle/>
            <a:p>
              <a:pPr algn="ctr">
                <a:buNone/>
              </a:pPr>
              <a:r>
                <a:rPr lang="en-US" sz="1400" b="0" dirty="0"/>
                <a:t>Sensor</a:t>
              </a:r>
            </a:p>
            <a:p>
              <a:pPr algn="ctr">
                <a:buNone/>
              </a:pPr>
              <a:r>
                <a:rPr lang="en-US" sz="1400" b="0" dirty="0"/>
                <a:t>Wiring</a:t>
              </a:r>
            </a:p>
          </p:txBody>
        </p:sp>
        <p:pic>
          <p:nvPicPr>
            <p:cNvPr id="67" name="Picture 259" descr="Antenna (5)"/>
            <p:cNvPicPr>
              <a:picLocks noChangeAspect="1" noChangeArrowheads="1"/>
            </p:cNvPicPr>
            <p:nvPr/>
          </p:nvPicPr>
          <p:blipFill>
            <a:blip r:embed="rId10" cstate="print"/>
            <a:srcRect/>
            <a:stretch>
              <a:fillRect/>
            </a:stretch>
          </p:blipFill>
          <p:spPr bwMode="auto">
            <a:xfrm>
              <a:off x="1013" y="1355"/>
              <a:ext cx="616" cy="460"/>
            </a:xfrm>
            <a:prstGeom prst="rect">
              <a:avLst/>
            </a:prstGeom>
            <a:noFill/>
            <a:ln w="12700">
              <a:solidFill>
                <a:schemeClr val="tx1"/>
              </a:solidFill>
              <a:miter lim="800000"/>
              <a:headEnd/>
              <a:tailEnd/>
            </a:ln>
          </p:spPr>
        </p:pic>
        <p:sp>
          <p:nvSpPr>
            <p:cNvPr id="68" name="Text Box 261"/>
            <p:cNvSpPr txBox="1">
              <a:spLocks noChangeArrowheads="1"/>
            </p:cNvSpPr>
            <p:nvPr/>
          </p:nvSpPr>
          <p:spPr bwMode="auto">
            <a:xfrm>
              <a:off x="815" y="1002"/>
              <a:ext cx="1356" cy="198"/>
            </a:xfrm>
            <a:prstGeom prst="rect">
              <a:avLst/>
            </a:prstGeom>
            <a:noFill/>
            <a:ln w="38100" algn="ctr">
              <a:noFill/>
              <a:miter lim="800000"/>
              <a:headEnd/>
              <a:tailEnd/>
            </a:ln>
          </p:spPr>
          <p:txBody>
            <a:bodyPr wrap="none">
              <a:spAutoFit/>
            </a:bodyPr>
            <a:lstStyle/>
            <a:p>
              <a:pPr algn="ctr">
                <a:buNone/>
              </a:pPr>
              <a:r>
                <a:rPr lang="en-US" sz="1600" dirty="0"/>
                <a:t>Cellular Only Solution</a:t>
              </a:r>
            </a:p>
          </p:txBody>
        </p:sp>
        <p:pic>
          <p:nvPicPr>
            <p:cNvPr id="69" name="Picture 44" descr="MWG_Mech_2"/>
            <p:cNvPicPr>
              <a:picLocks noChangeAspect="1" noChangeArrowheads="1"/>
            </p:cNvPicPr>
            <p:nvPr/>
          </p:nvPicPr>
          <p:blipFill>
            <a:blip r:embed="rId11" cstate="print"/>
            <a:srcRect/>
            <a:stretch>
              <a:fillRect/>
            </a:stretch>
          </p:blipFill>
          <p:spPr bwMode="auto">
            <a:xfrm>
              <a:off x="1720" y="1784"/>
              <a:ext cx="787" cy="566"/>
            </a:xfrm>
            <a:prstGeom prst="rect">
              <a:avLst/>
            </a:prstGeom>
            <a:noFill/>
            <a:ln w="9525">
              <a:noFill/>
              <a:miter lim="800000"/>
              <a:headEnd/>
              <a:tailEnd/>
            </a:ln>
          </p:spPr>
        </p:pic>
        <p:sp>
          <p:nvSpPr>
            <p:cNvPr id="70" name="Line 45"/>
            <p:cNvSpPr>
              <a:spLocks noChangeShapeType="1"/>
            </p:cNvSpPr>
            <p:nvPr/>
          </p:nvSpPr>
          <p:spPr bwMode="auto">
            <a:xfrm>
              <a:off x="1248" y="2304"/>
              <a:ext cx="0" cy="104"/>
            </a:xfrm>
            <a:prstGeom prst="line">
              <a:avLst/>
            </a:prstGeom>
            <a:noFill/>
            <a:ln w="9525">
              <a:solidFill>
                <a:schemeClr val="tx1"/>
              </a:solidFill>
              <a:round/>
              <a:headEnd/>
              <a:tailEnd/>
            </a:ln>
          </p:spPr>
          <p:txBody>
            <a:bodyPr/>
            <a:lstStyle/>
            <a:p>
              <a:endParaRPr lang="en-US"/>
            </a:p>
          </p:txBody>
        </p:sp>
        <p:sp>
          <p:nvSpPr>
            <p:cNvPr id="71" name="Line 46"/>
            <p:cNvSpPr>
              <a:spLocks noChangeShapeType="1"/>
            </p:cNvSpPr>
            <p:nvPr/>
          </p:nvSpPr>
          <p:spPr bwMode="auto">
            <a:xfrm flipH="1">
              <a:off x="1008" y="2400"/>
              <a:ext cx="240" cy="0"/>
            </a:xfrm>
            <a:prstGeom prst="line">
              <a:avLst/>
            </a:prstGeom>
            <a:noFill/>
            <a:ln w="9525">
              <a:solidFill>
                <a:schemeClr val="tx1"/>
              </a:solidFill>
              <a:round/>
              <a:headEnd/>
              <a:tailEnd/>
            </a:ln>
          </p:spPr>
          <p:txBody>
            <a:bodyPr/>
            <a:lstStyle/>
            <a:p>
              <a:endParaRPr lang="en-US"/>
            </a:p>
          </p:txBody>
        </p:sp>
        <p:sp>
          <p:nvSpPr>
            <p:cNvPr id="72" name="Line 47"/>
            <p:cNvSpPr>
              <a:spLocks noChangeShapeType="1"/>
            </p:cNvSpPr>
            <p:nvPr/>
          </p:nvSpPr>
          <p:spPr bwMode="auto">
            <a:xfrm flipV="1">
              <a:off x="1328" y="1824"/>
              <a:ext cx="0" cy="280"/>
            </a:xfrm>
            <a:prstGeom prst="line">
              <a:avLst/>
            </a:prstGeom>
            <a:noFill/>
            <a:ln w="9525">
              <a:solidFill>
                <a:schemeClr val="tx1"/>
              </a:solidFill>
              <a:round/>
              <a:headEnd/>
              <a:tailEnd/>
            </a:ln>
          </p:spPr>
          <p:txBody>
            <a:bodyPr/>
            <a:lstStyle/>
            <a:p>
              <a:endParaRPr lang="en-US"/>
            </a:p>
          </p:txBody>
        </p:sp>
      </p:grpSp>
      <p:sp>
        <p:nvSpPr>
          <p:cNvPr id="81" name="Text Box 24"/>
          <p:cNvSpPr txBox="1">
            <a:spLocks noChangeArrowheads="1"/>
          </p:cNvSpPr>
          <p:nvPr/>
        </p:nvSpPr>
        <p:spPr bwMode="auto">
          <a:xfrm>
            <a:off x="5490233" y="1216949"/>
            <a:ext cx="2438488" cy="313932"/>
          </a:xfrm>
          <a:prstGeom prst="rect">
            <a:avLst/>
          </a:prstGeom>
          <a:noFill/>
          <a:ln w="38100" algn="ctr">
            <a:noFill/>
            <a:miter lim="800000"/>
            <a:headEnd/>
            <a:tailEnd/>
          </a:ln>
        </p:spPr>
        <p:txBody>
          <a:bodyPr wrap="none">
            <a:spAutoFit/>
          </a:bodyPr>
          <a:lstStyle/>
          <a:p>
            <a:pPr algn="ctr">
              <a:buNone/>
            </a:pPr>
            <a:r>
              <a:rPr lang="en-US" sz="1600" dirty="0"/>
              <a:t>Satellite Module Solution</a:t>
            </a:r>
          </a:p>
        </p:txBody>
      </p:sp>
      <p:sp>
        <p:nvSpPr>
          <p:cNvPr id="83" name="Rectangle 260"/>
          <p:cNvSpPr>
            <a:spLocks noChangeArrowheads="1"/>
          </p:cNvSpPr>
          <p:nvPr/>
        </p:nvSpPr>
        <p:spPr bwMode="auto">
          <a:xfrm>
            <a:off x="222952" y="1199486"/>
            <a:ext cx="4224337" cy="3135313"/>
          </a:xfrm>
          <a:prstGeom prst="rect">
            <a:avLst/>
          </a:prstGeom>
          <a:solidFill>
            <a:srgbClr val="C0C0C0">
              <a:alpha val="74901"/>
            </a:srgbClr>
          </a:solidFill>
          <a:ln w="76200" algn="ctr">
            <a:solidFill>
              <a:srgbClr val="3366FF"/>
            </a:solidFill>
            <a:miter lim="800000"/>
            <a:headEnd/>
            <a:tailEnd/>
          </a:ln>
        </p:spPr>
        <p:txBody>
          <a:bodyPr wrap="none" anchor="ctr"/>
          <a:lstStyle/>
          <a:p>
            <a:pPr algn="ctr"/>
            <a:endParaRPr lang="en-US" sz="1200" b="0"/>
          </a:p>
        </p:txBody>
      </p:sp>
      <p:sp>
        <p:nvSpPr>
          <p:cNvPr id="12298" name="Rectangle 2"/>
          <p:cNvSpPr>
            <a:spLocks noGrp="1" noChangeArrowheads="1"/>
          </p:cNvSpPr>
          <p:nvPr>
            <p:ph type="title"/>
          </p:nvPr>
        </p:nvSpPr>
        <p:spPr/>
        <p:txBody>
          <a:bodyPr/>
          <a:lstStyle/>
          <a:p>
            <a:r>
              <a:rPr lang="en-US" smtClean="0"/>
              <a:t>Select and Ultimate Components</a:t>
            </a:r>
            <a:endParaRPr lang="en-US" dirty="0" smtClean="0"/>
          </a:p>
        </p:txBody>
      </p:sp>
      <p:sp>
        <p:nvSpPr>
          <p:cNvPr id="82" name="Rectangle 43"/>
          <p:cNvSpPr>
            <a:spLocks noChangeArrowheads="1"/>
          </p:cNvSpPr>
          <p:nvPr/>
        </p:nvSpPr>
        <p:spPr bwMode="auto">
          <a:xfrm>
            <a:off x="4612389" y="1229649"/>
            <a:ext cx="4340225" cy="3135312"/>
          </a:xfrm>
          <a:prstGeom prst="rect">
            <a:avLst/>
          </a:prstGeom>
          <a:solidFill>
            <a:srgbClr val="C0C0C0">
              <a:alpha val="74901"/>
            </a:srgbClr>
          </a:solidFill>
          <a:ln w="76200" algn="ctr">
            <a:solidFill>
              <a:srgbClr val="FFCC00"/>
            </a:solidFill>
            <a:miter lim="800000"/>
            <a:headEnd/>
            <a:tailEnd/>
          </a:ln>
        </p:spPr>
        <p:txBody>
          <a:bodyPr wrap="none" anchor="ctr"/>
          <a:lstStyle/>
          <a:p>
            <a:pPr algn="ctr">
              <a:lnSpc>
                <a:spcPct val="90000"/>
              </a:lnSpc>
              <a:spcBef>
                <a:spcPct val="20000"/>
              </a:spcBef>
              <a:buFontTx/>
              <a:buChar char="•"/>
            </a:pPr>
            <a:endParaRPr lang="en-US" b="0"/>
          </a:p>
        </p:txBody>
      </p:sp>
      <p:sp>
        <p:nvSpPr>
          <p:cNvPr id="12303" name="Rectangle 29"/>
          <p:cNvSpPr>
            <a:spLocks noChangeArrowheads="1"/>
          </p:cNvSpPr>
          <p:nvPr/>
        </p:nvSpPr>
        <p:spPr bwMode="auto">
          <a:xfrm>
            <a:off x="4857433" y="4324895"/>
            <a:ext cx="2184400" cy="1374775"/>
          </a:xfrm>
          <a:prstGeom prst="rect">
            <a:avLst/>
          </a:prstGeom>
          <a:solidFill>
            <a:srgbClr val="3366FF"/>
          </a:solidFill>
          <a:ln w="9525">
            <a:miter lim="800000"/>
            <a:headEnd/>
            <a:tailEnd/>
          </a:ln>
          <a:scene3d>
            <a:camera prst="legacyPerspectiveTop"/>
            <a:lightRig rig="legacyFlat3" dir="b"/>
          </a:scene3d>
          <a:sp3d extrusionH="121893000" prstMaterial="legacyMatte">
            <a:bevelT w="13500" h="13500" prst="angle"/>
            <a:bevelB w="13500" h="13500" prst="angle"/>
            <a:extrusionClr>
              <a:srgbClr val="3366FF"/>
            </a:extrusionClr>
          </a:sp3d>
        </p:spPr>
        <p:txBody>
          <a:bodyPr wrap="none" anchor="ctr">
            <a:flatTx/>
          </a:bodyPr>
          <a:lstStyle/>
          <a:p>
            <a:pPr algn="ctr">
              <a:lnSpc>
                <a:spcPct val="90000"/>
              </a:lnSpc>
              <a:spcBef>
                <a:spcPct val="20000"/>
              </a:spcBef>
              <a:buFontTx/>
              <a:buChar char="•"/>
            </a:pPr>
            <a:endParaRPr lang="en-US" b="0"/>
          </a:p>
        </p:txBody>
      </p:sp>
      <p:pic>
        <p:nvPicPr>
          <p:cNvPr id="12304" name="Picture 45" descr="Satellite_Mech_2"/>
          <p:cNvPicPr>
            <a:picLocks noChangeAspect="1" noChangeArrowheads="1"/>
          </p:cNvPicPr>
          <p:nvPr>
            <p:custDataLst>
              <p:tags r:id="rId5"/>
            </p:custDataLst>
          </p:nvPr>
        </p:nvPicPr>
        <p:blipFill>
          <a:blip r:embed="rId12" cstate="print"/>
          <a:srcRect/>
          <a:stretch>
            <a:fillRect/>
          </a:stretch>
        </p:blipFill>
        <p:spPr bwMode="auto">
          <a:xfrm>
            <a:off x="4992439" y="4401048"/>
            <a:ext cx="1911214" cy="1212944"/>
          </a:xfrm>
          <a:prstGeom prst="rect">
            <a:avLst/>
          </a:prstGeom>
          <a:noFill/>
          <a:ln w="9525">
            <a:noFill/>
            <a:miter lim="800000"/>
            <a:headEnd/>
            <a:tailEnd/>
          </a:ln>
        </p:spPr>
      </p:pic>
      <p:sp>
        <p:nvSpPr>
          <p:cNvPr id="88" name="Rectangle 87"/>
          <p:cNvSpPr/>
          <p:nvPr/>
        </p:nvSpPr>
        <p:spPr>
          <a:xfrm>
            <a:off x="776170" y="4987806"/>
            <a:ext cx="4901618" cy="1077218"/>
          </a:xfrm>
          <a:prstGeom prst="rect">
            <a:avLst/>
          </a:prstGeom>
        </p:spPr>
        <p:txBody>
          <a:bodyPr wrap="square">
            <a:spAutoFit/>
          </a:bodyPr>
          <a:lstStyle/>
          <a:p>
            <a:pPr>
              <a:lnSpc>
                <a:spcPct val="100000"/>
              </a:lnSpc>
              <a:spcBef>
                <a:spcPct val="0"/>
              </a:spcBef>
              <a:spcAft>
                <a:spcPts val="0"/>
              </a:spcAft>
              <a:buNone/>
            </a:pPr>
            <a:r>
              <a:rPr lang="en-US" sz="1600" i="1" dirty="0" smtClean="0">
                <a:latin typeface="+mn-lt"/>
              </a:rPr>
              <a:t>Optional Satellite Module</a:t>
            </a:r>
          </a:p>
          <a:p>
            <a:pPr>
              <a:lnSpc>
                <a:spcPct val="100000"/>
              </a:lnSpc>
              <a:spcBef>
                <a:spcPct val="0"/>
              </a:spcBef>
              <a:spcAft>
                <a:spcPts val="0"/>
              </a:spcAft>
            </a:pPr>
            <a:r>
              <a:rPr lang="en-US" sz="1600" i="1" dirty="0" smtClean="0">
                <a:latin typeface="+mn-lt"/>
              </a:rPr>
              <a:t> Available later in 2011</a:t>
            </a:r>
          </a:p>
          <a:p>
            <a:pPr>
              <a:lnSpc>
                <a:spcPct val="100000"/>
              </a:lnSpc>
              <a:spcBef>
                <a:spcPct val="0"/>
              </a:spcBef>
              <a:spcAft>
                <a:spcPts val="0"/>
              </a:spcAft>
            </a:pPr>
            <a:r>
              <a:rPr lang="en-US" sz="1600" i="1" dirty="0" smtClean="0">
                <a:latin typeface="+mn-lt"/>
              </a:rPr>
              <a:t> Provides Satellite data transmission </a:t>
            </a:r>
          </a:p>
          <a:p>
            <a:pPr>
              <a:lnSpc>
                <a:spcPct val="100000"/>
              </a:lnSpc>
              <a:spcBef>
                <a:spcPct val="0"/>
              </a:spcBef>
              <a:spcAft>
                <a:spcPts val="0"/>
              </a:spcAft>
            </a:pPr>
            <a:r>
              <a:rPr lang="en-US" sz="1600" i="1" dirty="0" smtClean="0">
                <a:latin typeface="+mn-lt"/>
              </a:rPr>
              <a:t> Cellular is always primary communication</a:t>
            </a: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43"/>
          <p:cNvSpPr>
            <a:spLocks noChangeArrowheads="1"/>
          </p:cNvSpPr>
          <p:nvPr/>
        </p:nvSpPr>
        <p:spPr bwMode="auto">
          <a:xfrm>
            <a:off x="4612389" y="1229649"/>
            <a:ext cx="4340225" cy="3135312"/>
          </a:xfrm>
          <a:prstGeom prst="rect">
            <a:avLst/>
          </a:prstGeom>
          <a:solidFill>
            <a:srgbClr val="C0C0C0">
              <a:alpha val="74901"/>
            </a:srgbClr>
          </a:solidFill>
          <a:ln w="76200" algn="ctr">
            <a:solidFill>
              <a:srgbClr val="FFCC00"/>
            </a:solidFill>
            <a:miter lim="800000"/>
            <a:headEnd/>
            <a:tailEnd/>
          </a:ln>
        </p:spPr>
        <p:txBody>
          <a:bodyPr wrap="none" anchor="ctr"/>
          <a:lstStyle/>
          <a:p>
            <a:pPr algn="ctr">
              <a:lnSpc>
                <a:spcPct val="90000"/>
              </a:lnSpc>
              <a:spcBef>
                <a:spcPct val="20000"/>
              </a:spcBef>
              <a:buFontTx/>
              <a:buChar char="•"/>
            </a:pPr>
            <a:endParaRPr lang="en-US" b="0"/>
          </a:p>
        </p:txBody>
      </p:sp>
      <p:sp>
        <p:nvSpPr>
          <p:cNvPr id="45" name="Line 25"/>
          <p:cNvSpPr>
            <a:spLocks noChangeShapeType="1"/>
          </p:cNvSpPr>
          <p:nvPr/>
        </p:nvSpPr>
        <p:spPr bwMode="auto">
          <a:xfrm>
            <a:off x="3778952" y="2585374"/>
            <a:ext cx="1533525" cy="0"/>
          </a:xfrm>
          <a:prstGeom prst="line">
            <a:avLst/>
          </a:prstGeom>
          <a:noFill/>
          <a:ln w="12700">
            <a:solidFill>
              <a:schemeClr val="tx1"/>
            </a:solidFill>
            <a:round/>
            <a:headEnd/>
            <a:tailEnd/>
          </a:ln>
        </p:spPr>
        <p:txBody>
          <a:bodyPr/>
          <a:lstStyle/>
          <a:p>
            <a:endParaRPr lang="en-US"/>
          </a:p>
        </p:txBody>
      </p:sp>
      <p:sp>
        <p:nvSpPr>
          <p:cNvPr id="46" name="Rectangle 250"/>
          <p:cNvSpPr>
            <a:spLocks noChangeArrowheads="1"/>
          </p:cNvSpPr>
          <p:nvPr/>
        </p:nvSpPr>
        <p:spPr bwMode="auto">
          <a:xfrm>
            <a:off x="7107939" y="1618882"/>
            <a:ext cx="1630363" cy="286232"/>
          </a:xfrm>
          <a:prstGeom prst="rect">
            <a:avLst/>
          </a:prstGeom>
          <a:noFill/>
          <a:ln w="38100" algn="ctr">
            <a:noFill/>
            <a:miter lim="800000"/>
            <a:headEnd/>
            <a:tailEnd/>
          </a:ln>
        </p:spPr>
        <p:txBody>
          <a:bodyPr>
            <a:spAutoFit/>
          </a:bodyPr>
          <a:lstStyle/>
          <a:p>
            <a:pPr>
              <a:buNone/>
            </a:pPr>
            <a:r>
              <a:rPr lang="en-US" sz="1400" b="0" dirty="0"/>
              <a:t>Satellite Antenna</a:t>
            </a:r>
          </a:p>
        </p:txBody>
      </p:sp>
      <p:sp>
        <p:nvSpPr>
          <p:cNvPr id="47" name="Line 50"/>
          <p:cNvSpPr>
            <a:spLocks noChangeShapeType="1"/>
          </p:cNvSpPr>
          <p:nvPr/>
        </p:nvSpPr>
        <p:spPr bwMode="auto">
          <a:xfrm>
            <a:off x="6552314" y="2675861"/>
            <a:ext cx="482600" cy="0"/>
          </a:xfrm>
          <a:prstGeom prst="line">
            <a:avLst/>
          </a:prstGeom>
          <a:noFill/>
          <a:ln w="9525">
            <a:solidFill>
              <a:schemeClr val="tx1"/>
            </a:solidFill>
            <a:round/>
            <a:headEnd/>
            <a:tailEnd/>
          </a:ln>
        </p:spPr>
        <p:txBody>
          <a:bodyPr/>
          <a:lstStyle/>
          <a:p>
            <a:endParaRPr lang="en-US"/>
          </a:p>
        </p:txBody>
      </p:sp>
      <p:sp>
        <p:nvSpPr>
          <p:cNvPr id="48" name="Line 51"/>
          <p:cNvSpPr>
            <a:spLocks noChangeShapeType="1"/>
          </p:cNvSpPr>
          <p:nvPr/>
        </p:nvSpPr>
        <p:spPr bwMode="auto">
          <a:xfrm flipV="1">
            <a:off x="7022214" y="2180561"/>
            <a:ext cx="0" cy="482600"/>
          </a:xfrm>
          <a:prstGeom prst="line">
            <a:avLst/>
          </a:prstGeom>
          <a:noFill/>
          <a:ln w="9525">
            <a:solidFill>
              <a:schemeClr val="tx1"/>
            </a:solidFill>
            <a:round/>
            <a:headEnd/>
            <a:tailEnd/>
          </a:ln>
        </p:spPr>
        <p:txBody>
          <a:bodyPr/>
          <a:lstStyle/>
          <a:p>
            <a:endParaRPr lang="en-US"/>
          </a:p>
        </p:txBody>
      </p:sp>
      <p:sp>
        <p:nvSpPr>
          <p:cNvPr id="49" name="Line 52"/>
          <p:cNvSpPr>
            <a:spLocks noChangeShapeType="1"/>
          </p:cNvSpPr>
          <p:nvPr/>
        </p:nvSpPr>
        <p:spPr bwMode="auto">
          <a:xfrm>
            <a:off x="7022214" y="2142461"/>
            <a:ext cx="584200" cy="0"/>
          </a:xfrm>
          <a:prstGeom prst="line">
            <a:avLst/>
          </a:prstGeom>
          <a:noFill/>
          <a:ln w="9525">
            <a:solidFill>
              <a:schemeClr val="tx1"/>
            </a:solidFill>
            <a:round/>
            <a:headEnd/>
            <a:tailEnd/>
          </a:ln>
        </p:spPr>
        <p:txBody>
          <a:bodyPr/>
          <a:lstStyle/>
          <a:p>
            <a:endParaRPr lang="en-US"/>
          </a:p>
        </p:txBody>
      </p:sp>
      <p:pic>
        <p:nvPicPr>
          <p:cNvPr id="50" name="Picture 17"/>
          <p:cNvPicPr>
            <a:picLocks noChangeAspect="1" noChangeArrowheads="1"/>
          </p:cNvPicPr>
          <p:nvPr>
            <p:custDataLst>
              <p:tags r:id="rId2"/>
            </p:custDataLst>
          </p:nvPr>
        </p:nvPicPr>
        <p:blipFill>
          <a:blip r:embed="rId8" cstate="print"/>
          <a:srcRect/>
          <a:stretch>
            <a:fillRect/>
          </a:stretch>
        </p:blipFill>
        <p:spPr bwMode="auto">
          <a:xfrm>
            <a:off x="7619114" y="1913861"/>
            <a:ext cx="800100" cy="517525"/>
          </a:xfrm>
          <a:prstGeom prst="rect">
            <a:avLst/>
          </a:prstGeom>
          <a:noFill/>
          <a:ln w="1">
            <a:noFill/>
            <a:miter lim="800000"/>
            <a:headEnd/>
            <a:tailEnd/>
          </a:ln>
        </p:spPr>
      </p:pic>
      <p:pic>
        <p:nvPicPr>
          <p:cNvPr id="51" name="Picture 48" descr="Satellite_Mech_2"/>
          <p:cNvPicPr>
            <a:picLocks noChangeAspect="1" noChangeArrowheads="1"/>
          </p:cNvPicPr>
          <p:nvPr>
            <p:custDataLst>
              <p:tags r:id="rId3"/>
            </p:custDataLst>
          </p:nvPr>
        </p:nvPicPr>
        <p:blipFill>
          <a:blip r:embed="rId9" cstate="print"/>
          <a:srcRect/>
          <a:stretch>
            <a:fillRect/>
          </a:stretch>
        </p:blipFill>
        <p:spPr bwMode="auto">
          <a:xfrm>
            <a:off x="5307714" y="2272636"/>
            <a:ext cx="1249363" cy="869950"/>
          </a:xfrm>
          <a:prstGeom prst="rect">
            <a:avLst/>
          </a:prstGeom>
          <a:noFill/>
          <a:ln w="9525">
            <a:noFill/>
            <a:miter lim="800000"/>
            <a:headEnd/>
            <a:tailEnd/>
          </a:ln>
        </p:spPr>
      </p:pic>
      <p:grpSp>
        <p:nvGrpSpPr>
          <p:cNvPr id="2" name="Group 57"/>
          <p:cNvGrpSpPr>
            <a:grpSpLocks/>
          </p:cNvGrpSpPr>
          <p:nvPr>
            <p:custDataLst>
              <p:tags r:id="rId4"/>
            </p:custDataLst>
          </p:nvPr>
        </p:nvGrpSpPr>
        <p:grpSpPr bwMode="auto">
          <a:xfrm>
            <a:off x="199139" y="1218536"/>
            <a:ext cx="4259263" cy="3065463"/>
            <a:chOff x="246" y="1002"/>
            <a:chExt cx="2683" cy="1931"/>
          </a:xfrm>
        </p:grpSpPr>
        <p:sp>
          <p:nvSpPr>
            <p:cNvPr id="53" name="Text Box 26"/>
            <p:cNvSpPr txBox="1">
              <a:spLocks noChangeArrowheads="1"/>
            </p:cNvSpPr>
            <p:nvPr/>
          </p:nvSpPr>
          <p:spPr bwMode="auto">
            <a:xfrm>
              <a:off x="315" y="1843"/>
              <a:ext cx="751" cy="330"/>
            </a:xfrm>
            <a:prstGeom prst="rect">
              <a:avLst/>
            </a:prstGeom>
            <a:noFill/>
            <a:ln w="38100" algn="ctr">
              <a:noFill/>
              <a:miter lim="800000"/>
              <a:headEnd/>
              <a:tailEnd/>
            </a:ln>
          </p:spPr>
          <p:txBody>
            <a:bodyPr wrap="none">
              <a:spAutoFit/>
            </a:bodyPr>
            <a:lstStyle/>
            <a:p>
              <a:pPr>
                <a:buNone/>
              </a:pPr>
              <a:r>
                <a:rPr lang="en-US" sz="1400" b="0" dirty="0"/>
                <a:t>Vehicle CAN</a:t>
              </a:r>
            </a:p>
            <a:p>
              <a:pPr>
                <a:buNone/>
              </a:pPr>
              <a:r>
                <a:rPr lang="en-US" sz="1400" b="0" dirty="0"/>
                <a:t>Connection</a:t>
              </a:r>
            </a:p>
          </p:txBody>
        </p:sp>
        <p:grpSp>
          <p:nvGrpSpPr>
            <p:cNvPr id="3" name="Group 30"/>
            <p:cNvGrpSpPr>
              <a:grpSpLocks/>
            </p:cNvGrpSpPr>
            <p:nvPr/>
          </p:nvGrpSpPr>
          <p:grpSpPr bwMode="auto">
            <a:xfrm rot="10800000">
              <a:off x="347" y="2191"/>
              <a:ext cx="672" cy="432"/>
              <a:chOff x="960" y="2256"/>
              <a:chExt cx="672" cy="384"/>
            </a:xfrm>
          </p:grpSpPr>
          <p:sp>
            <p:nvSpPr>
              <p:cNvPr id="73" name="Line 31"/>
              <p:cNvSpPr>
                <a:spLocks noChangeShapeType="1"/>
              </p:cNvSpPr>
              <p:nvPr/>
            </p:nvSpPr>
            <p:spPr bwMode="auto">
              <a:xfrm flipV="1">
                <a:off x="960" y="2304"/>
                <a:ext cx="96" cy="144"/>
              </a:xfrm>
              <a:prstGeom prst="line">
                <a:avLst/>
              </a:prstGeom>
              <a:noFill/>
              <a:ln w="12700">
                <a:solidFill>
                  <a:schemeClr val="tx1"/>
                </a:solidFill>
                <a:round/>
                <a:headEnd/>
                <a:tailEnd/>
              </a:ln>
            </p:spPr>
            <p:txBody>
              <a:bodyPr/>
              <a:lstStyle/>
              <a:p>
                <a:endParaRPr lang="en-US"/>
              </a:p>
            </p:txBody>
          </p:sp>
          <p:sp>
            <p:nvSpPr>
              <p:cNvPr id="74" name="Line 32"/>
              <p:cNvSpPr>
                <a:spLocks noChangeShapeType="1"/>
              </p:cNvSpPr>
              <p:nvPr/>
            </p:nvSpPr>
            <p:spPr bwMode="auto">
              <a:xfrm>
                <a:off x="960" y="2448"/>
                <a:ext cx="96" cy="144"/>
              </a:xfrm>
              <a:prstGeom prst="line">
                <a:avLst/>
              </a:prstGeom>
              <a:noFill/>
              <a:ln w="12700">
                <a:solidFill>
                  <a:schemeClr val="tx1"/>
                </a:solidFill>
                <a:round/>
                <a:headEnd/>
                <a:tailEnd/>
              </a:ln>
            </p:spPr>
            <p:txBody>
              <a:bodyPr/>
              <a:lstStyle/>
              <a:p>
                <a:endParaRPr lang="en-US"/>
              </a:p>
            </p:txBody>
          </p:sp>
          <p:sp>
            <p:nvSpPr>
              <p:cNvPr id="75" name="Line 33"/>
              <p:cNvSpPr>
                <a:spLocks noChangeShapeType="1"/>
              </p:cNvSpPr>
              <p:nvPr/>
            </p:nvSpPr>
            <p:spPr bwMode="auto">
              <a:xfrm>
                <a:off x="1056" y="2304"/>
                <a:ext cx="576" cy="0"/>
              </a:xfrm>
              <a:prstGeom prst="line">
                <a:avLst/>
              </a:prstGeom>
              <a:noFill/>
              <a:ln w="12700">
                <a:solidFill>
                  <a:schemeClr val="tx1"/>
                </a:solidFill>
                <a:round/>
                <a:headEnd/>
                <a:tailEnd/>
              </a:ln>
            </p:spPr>
            <p:txBody>
              <a:bodyPr/>
              <a:lstStyle/>
              <a:p>
                <a:endParaRPr lang="en-US"/>
              </a:p>
            </p:txBody>
          </p:sp>
          <p:sp>
            <p:nvSpPr>
              <p:cNvPr id="76" name="Line 34"/>
              <p:cNvSpPr>
                <a:spLocks noChangeShapeType="1"/>
              </p:cNvSpPr>
              <p:nvPr/>
            </p:nvSpPr>
            <p:spPr bwMode="auto">
              <a:xfrm>
                <a:off x="960" y="2448"/>
                <a:ext cx="672" cy="0"/>
              </a:xfrm>
              <a:prstGeom prst="line">
                <a:avLst/>
              </a:prstGeom>
              <a:noFill/>
              <a:ln w="12700">
                <a:solidFill>
                  <a:schemeClr val="tx1"/>
                </a:solidFill>
                <a:round/>
                <a:headEnd/>
                <a:tailEnd/>
              </a:ln>
            </p:spPr>
            <p:txBody>
              <a:bodyPr/>
              <a:lstStyle/>
              <a:p>
                <a:endParaRPr lang="en-US"/>
              </a:p>
            </p:txBody>
          </p:sp>
          <p:sp>
            <p:nvSpPr>
              <p:cNvPr id="77" name="Line 35"/>
              <p:cNvSpPr>
                <a:spLocks noChangeShapeType="1"/>
              </p:cNvSpPr>
              <p:nvPr/>
            </p:nvSpPr>
            <p:spPr bwMode="auto">
              <a:xfrm>
                <a:off x="1056" y="2592"/>
                <a:ext cx="576" cy="0"/>
              </a:xfrm>
              <a:prstGeom prst="line">
                <a:avLst/>
              </a:prstGeom>
              <a:noFill/>
              <a:ln w="12700">
                <a:solidFill>
                  <a:schemeClr val="tx1"/>
                </a:solidFill>
                <a:round/>
                <a:headEnd/>
                <a:tailEnd/>
              </a:ln>
            </p:spPr>
            <p:txBody>
              <a:bodyPr/>
              <a:lstStyle/>
              <a:p>
                <a:endParaRPr lang="en-US"/>
              </a:p>
            </p:txBody>
          </p:sp>
          <p:sp>
            <p:nvSpPr>
              <p:cNvPr id="78" name="Line 36"/>
              <p:cNvSpPr>
                <a:spLocks noChangeShapeType="1"/>
              </p:cNvSpPr>
              <p:nvPr/>
            </p:nvSpPr>
            <p:spPr bwMode="auto">
              <a:xfrm flipH="1">
                <a:off x="1344" y="2256"/>
                <a:ext cx="144" cy="384"/>
              </a:xfrm>
              <a:prstGeom prst="line">
                <a:avLst/>
              </a:prstGeom>
              <a:noFill/>
              <a:ln w="9525">
                <a:solidFill>
                  <a:schemeClr val="tx1"/>
                </a:solidFill>
                <a:round/>
                <a:headEnd/>
                <a:tailEnd/>
              </a:ln>
            </p:spPr>
            <p:txBody>
              <a:bodyPr/>
              <a:lstStyle/>
              <a:p>
                <a:endParaRPr lang="en-US"/>
              </a:p>
            </p:txBody>
          </p:sp>
          <p:sp>
            <p:nvSpPr>
              <p:cNvPr id="79" name="Line 37"/>
              <p:cNvSpPr>
                <a:spLocks noChangeShapeType="1"/>
              </p:cNvSpPr>
              <p:nvPr/>
            </p:nvSpPr>
            <p:spPr bwMode="auto">
              <a:xfrm flipH="1" flipV="1">
                <a:off x="1296" y="2544"/>
                <a:ext cx="48" cy="96"/>
              </a:xfrm>
              <a:prstGeom prst="line">
                <a:avLst/>
              </a:prstGeom>
              <a:noFill/>
              <a:ln w="9525">
                <a:solidFill>
                  <a:schemeClr val="tx1"/>
                </a:solidFill>
                <a:round/>
                <a:headEnd/>
                <a:tailEnd/>
              </a:ln>
            </p:spPr>
            <p:txBody>
              <a:bodyPr/>
              <a:lstStyle/>
              <a:p>
                <a:endParaRPr lang="en-US"/>
              </a:p>
            </p:txBody>
          </p:sp>
          <p:sp>
            <p:nvSpPr>
              <p:cNvPr id="80" name="Line 38"/>
              <p:cNvSpPr>
                <a:spLocks noChangeShapeType="1"/>
              </p:cNvSpPr>
              <p:nvPr/>
            </p:nvSpPr>
            <p:spPr bwMode="auto">
              <a:xfrm>
                <a:off x="1488" y="2256"/>
                <a:ext cx="48" cy="96"/>
              </a:xfrm>
              <a:prstGeom prst="line">
                <a:avLst/>
              </a:prstGeom>
              <a:noFill/>
              <a:ln w="9525">
                <a:solidFill>
                  <a:schemeClr val="tx1"/>
                </a:solidFill>
                <a:round/>
                <a:headEnd/>
                <a:tailEnd/>
              </a:ln>
            </p:spPr>
            <p:txBody>
              <a:bodyPr/>
              <a:lstStyle/>
              <a:p>
                <a:endParaRPr lang="en-US"/>
              </a:p>
            </p:txBody>
          </p:sp>
        </p:grpSp>
        <p:sp>
          <p:nvSpPr>
            <p:cNvPr id="55" name="Line 39"/>
            <p:cNvSpPr>
              <a:spLocks noChangeShapeType="1"/>
            </p:cNvSpPr>
            <p:nvPr/>
          </p:nvSpPr>
          <p:spPr bwMode="auto">
            <a:xfrm flipV="1">
              <a:off x="1249" y="2307"/>
              <a:ext cx="465" cy="0"/>
            </a:xfrm>
            <a:prstGeom prst="line">
              <a:avLst/>
            </a:prstGeom>
            <a:noFill/>
            <a:ln w="12700">
              <a:solidFill>
                <a:schemeClr val="tx1"/>
              </a:solidFill>
              <a:round/>
              <a:headEnd/>
              <a:tailEnd/>
            </a:ln>
          </p:spPr>
          <p:txBody>
            <a:bodyPr/>
            <a:lstStyle/>
            <a:p>
              <a:endParaRPr lang="en-US"/>
            </a:p>
          </p:txBody>
        </p:sp>
        <p:sp>
          <p:nvSpPr>
            <p:cNvPr id="56" name="Line 244"/>
            <p:cNvSpPr>
              <a:spLocks noChangeShapeType="1"/>
            </p:cNvSpPr>
            <p:nvPr/>
          </p:nvSpPr>
          <p:spPr bwMode="auto">
            <a:xfrm flipV="1">
              <a:off x="2114" y="2362"/>
              <a:ext cx="0" cy="233"/>
            </a:xfrm>
            <a:prstGeom prst="line">
              <a:avLst/>
            </a:prstGeom>
            <a:noFill/>
            <a:ln w="12700">
              <a:solidFill>
                <a:schemeClr val="tx1"/>
              </a:solidFill>
              <a:round/>
              <a:headEnd/>
              <a:tailEnd/>
            </a:ln>
          </p:spPr>
          <p:txBody>
            <a:bodyPr/>
            <a:lstStyle/>
            <a:p>
              <a:endParaRPr lang="en-US"/>
            </a:p>
          </p:txBody>
        </p:sp>
        <p:sp>
          <p:nvSpPr>
            <p:cNvPr id="57" name="Oval 245"/>
            <p:cNvSpPr>
              <a:spLocks noChangeArrowheads="1"/>
            </p:cNvSpPr>
            <p:nvPr/>
          </p:nvSpPr>
          <p:spPr bwMode="auto">
            <a:xfrm>
              <a:off x="2009" y="2594"/>
              <a:ext cx="210" cy="210"/>
            </a:xfrm>
            <a:prstGeom prst="ellipse">
              <a:avLst/>
            </a:prstGeom>
            <a:noFill/>
            <a:ln w="12700" algn="ctr">
              <a:solidFill>
                <a:schemeClr val="tx1"/>
              </a:solidFill>
              <a:round/>
              <a:headEnd/>
              <a:tailEnd/>
            </a:ln>
          </p:spPr>
          <p:txBody>
            <a:bodyPr wrap="none" anchor="ctr"/>
            <a:lstStyle/>
            <a:p>
              <a:pPr algn="ctr"/>
              <a:endParaRPr lang="en-US" sz="1200" b="0"/>
            </a:p>
          </p:txBody>
        </p:sp>
        <p:sp>
          <p:nvSpPr>
            <p:cNvPr id="58" name="Text Box 246"/>
            <p:cNvSpPr txBox="1">
              <a:spLocks noChangeArrowheads="1"/>
            </p:cNvSpPr>
            <p:nvPr/>
          </p:nvSpPr>
          <p:spPr bwMode="auto">
            <a:xfrm>
              <a:off x="2202" y="2532"/>
              <a:ext cx="687" cy="330"/>
            </a:xfrm>
            <a:prstGeom prst="rect">
              <a:avLst/>
            </a:prstGeom>
            <a:noFill/>
            <a:ln w="38100" algn="ctr">
              <a:noFill/>
              <a:miter lim="800000"/>
              <a:headEnd/>
              <a:tailEnd/>
            </a:ln>
          </p:spPr>
          <p:txBody>
            <a:bodyPr wrap="none">
              <a:spAutoFit/>
            </a:bodyPr>
            <a:lstStyle/>
            <a:p>
              <a:pPr>
                <a:buNone/>
              </a:pPr>
              <a:r>
                <a:rPr lang="en-US" sz="1400" b="0" dirty="0"/>
                <a:t>Alternator</a:t>
              </a:r>
            </a:p>
            <a:p>
              <a:pPr>
                <a:buNone/>
              </a:pPr>
              <a:r>
                <a:rPr lang="en-US" sz="1400" b="0" dirty="0"/>
                <a:t>Connection</a:t>
              </a:r>
            </a:p>
          </p:txBody>
        </p:sp>
        <p:sp>
          <p:nvSpPr>
            <p:cNvPr id="59" name="Line 249"/>
            <p:cNvSpPr>
              <a:spLocks noChangeShapeType="1"/>
            </p:cNvSpPr>
            <p:nvPr/>
          </p:nvSpPr>
          <p:spPr bwMode="auto">
            <a:xfrm>
              <a:off x="1553" y="2775"/>
              <a:ext cx="311" cy="0"/>
            </a:xfrm>
            <a:prstGeom prst="line">
              <a:avLst/>
            </a:prstGeom>
            <a:noFill/>
            <a:ln w="12700">
              <a:solidFill>
                <a:schemeClr val="tx1"/>
              </a:solidFill>
              <a:round/>
              <a:headEnd/>
              <a:tailEnd/>
            </a:ln>
          </p:spPr>
          <p:txBody>
            <a:bodyPr/>
            <a:lstStyle/>
            <a:p>
              <a:endParaRPr lang="en-US"/>
            </a:p>
          </p:txBody>
        </p:sp>
        <p:sp>
          <p:nvSpPr>
            <p:cNvPr id="60" name="Rectangle 250"/>
            <p:cNvSpPr>
              <a:spLocks noChangeArrowheads="1"/>
            </p:cNvSpPr>
            <p:nvPr/>
          </p:nvSpPr>
          <p:spPr bwMode="auto">
            <a:xfrm>
              <a:off x="246" y="1158"/>
              <a:ext cx="771" cy="302"/>
            </a:xfrm>
            <a:prstGeom prst="rect">
              <a:avLst/>
            </a:prstGeom>
            <a:noFill/>
            <a:ln w="38100" algn="ctr">
              <a:noFill/>
              <a:miter lim="800000"/>
              <a:headEnd/>
              <a:tailEnd/>
            </a:ln>
          </p:spPr>
          <p:txBody>
            <a:bodyPr>
              <a:spAutoFit/>
            </a:bodyPr>
            <a:lstStyle/>
            <a:p>
              <a:pPr>
                <a:buNone/>
              </a:pPr>
              <a:r>
                <a:rPr lang="en-US" sz="1400" b="0" dirty="0"/>
                <a:t>Cellular/GPS Antenna</a:t>
              </a:r>
            </a:p>
          </p:txBody>
        </p:sp>
        <p:sp>
          <p:nvSpPr>
            <p:cNvPr id="61" name="Line 251"/>
            <p:cNvSpPr>
              <a:spLocks noChangeShapeType="1"/>
            </p:cNvSpPr>
            <p:nvPr/>
          </p:nvSpPr>
          <p:spPr bwMode="auto">
            <a:xfrm flipV="1">
              <a:off x="2201" y="1542"/>
              <a:ext cx="0" cy="245"/>
            </a:xfrm>
            <a:prstGeom prst="line">
              <a:avLst/>
            </a:prstGeom>
            <a:noFill/>
            <a:ln w="12700">
              <a:solidFill>
                <a:schemeClr val="tx1"/>
              </a:solidFill>
              <a:round/>
              <a:headEnd/>
              <a:tailEnd/>
            </a:ln>
          </p:spPr>
          <p:txBody>
            <a:bodyPr/>
            <a:lstStyle/>
            <a:p>
              <a:endParaRPr lang="en-US"/>
            </a:p>
          </p:txBody>
        </p:sp>
        <p:sp>
          <p:nvSpPr>
            <p:cNvPr id="62" name="Line 252"/>
            <p:cNvSpPr>
              <a:spLocks noChangeShapeType="1"/>
            </p:cNvSpPr>
            <p:nvPr/>
          </p:nvSpPr>
          <p:spPr bwMode="auto">
            <a:xfrm flipV="1">
              <a:off x="2200" y="1431"/>
              <a:ext cx="1" cy="112"/>
            </a:xfrm>
            <a:prstGeom prst="line">
              <a:avLst/>
            </a:prstGeom>
            <a:noFill/>
            <a:ln w="12700">
              <a:solidFill>
                <a:schemeClr val="tx1"/>
              </a:solidFill>
              <a:round/>
              <a:headEnd/>
              <a:tailEnd/>
            </a:ln>
          </p:spPr>
          <p:txBody>
            <a:bodyPr/>
            <a:lstStyle/>
            <a:p>
              <a:endParaRPr lang="en-US"/>
            </a:p>
          </p:txBody>
        </p:sp>
        <p:sp>
          <p:nvSpPr>
            <p:cNvPr id="63" name="Text Box 253"/>
            <p:cNvSpPr txBox="1">
              <a:spLocks noChangeArrowheads="1"/>
            </p:cNvSpPr>
            <p:nvPr/>
          </p:nvSpPr>
          <p:spPr bwMode="auto">
            <a:xfrm>
              <a:off x="1867" y="1236"/>
              <a:ext cx="1062" cy="180"/>
            </a:xfrm>
            <a:prstGeom prst="rect">
              <a:avLst/>
            </a:prstGeom>
            <a:noFill/>
            <a:ln w="38100" algn="ctr">
              <a:noFill/>
              <a:miter lim="800000"/>
              <a:headEnd/>
              <a:tailEnd/>
            </a:ln>
          </p:spPr>
          <p:txBody>
            <a:bodyPr wrap="none">
              <a:spAutoFit/>
            </a:bodyPr>
            <a:lstStyle/>
            <a:p>
              <a:pPr algn="ctr">
                <a:buNone/>
              </a:pPr>
              <a:r>
                <a:rPr lang="en-US" sz="1400" b="0" dirty="0"/>
                <a:t>Power and Ground</a:t>
              </a:r>
            </a:p>
          </p:txBody>
        </p:sp>
        <p:sp>
          <p:nvSpPr>
            <p:cNvPr id="64" name="Line 254"/>
            <p:cNvSpPr>
              <a:spLocks noChangeShapeType="1"/>
            </p:cNvSpPr>
            <p:nvPr/>
          </p:nvSpPr>
          <p:spPr bwMode="auto">
            <a:xfrm flipV="1">
              <a:off x="1334" y="2106"/>
              <a:ext cx="375" cy="2"/>
            </a:xfrm>
            <a:prstGeom prst="line">
              <a:avLst/>
            </a:prstGeom>
            <a:noFill/>
            <a:ln w="12700">
              <a:solidFill>
                <a:schemeClr val="tx1"/>
              </a:solidFill>
              <a:round/>
              <a:headEnd/>
              <a:tailEnd/>
            </a:ln>
          </p:spPr>
          <p:txBody>
            <a:bodyPr/>
            <a:lstStyle/>
            <a:p>
              <a:endParaRPr lang="en-US"/>
            </a:p>
          </p:txBody>
        </p:sp>
        <p:sp>
          <p:nvSpPr>
            <p:cNvPr id="65" name="Line 257"/>
            <p:cNvSpPr>
              <a:spLocks noChangeShapeType="1"/>
            </p:cNvSpPr>
            <p:nvPr/>
          </p:nvSpPr>
          <p:spPr bwMode="auto">
            <a:xfrm flipV="1">
              <a:off x="1857" y="2343"/>
              <a:ext cx="8" cy="417"/>
            </a:xfrm>
            <a:prstGeom prst="line">
              <a:avLst/>
            </a:prstGeom>
            <a:noFill/>
            <a:ln w="12700">
              <a:solidFill>
                <a:schemeClr val="tx1"/>
              </a:solidFill>
              <a:round/>
              <a:headEnd/>
              <a:tailEnd/>
            </a:ln>
          </p:spPr>
          <p:txBody>
            <a:bodyPr/>
            <a:lstStyle/>
            <a:p>
              <a:endParaRPr lang="en-US"/>
            </a:p>
          </p:txBody>
        </p:sp>
        <p:sp>
          <p:nvSpPr>
            <p:cNvPr id="66" name="Text Box 258"/>
            <p:cNvSpPr txBox="1">
              <a:spLocks noChangeArrowheads="1"/>
            </p:cNvSpPr>
            <p:nvPr/>
          </p:nvSpPr>
          <p:spPr bwMode="auto">
            <a:xfrm>
              <a:off x="1053" y="2603"/>
              <a:ext cx="476" cy="330"/>
            </a:xfrm>
            <a:prstGeom prst="rect">
              <a:avLst/>
            </a:prstGeom>
            <a:noFill/>
            <a:ln w="38100" algn="ctr">
              <a:noFill/>
              <a:miter lim="800000"/>
              <a:headEnd/>
              <a:tailEnd/>
            </a:ln>
          </p:spPr>
          <p:txBody>
            <a:bodyPr wrap="none">
              <a:spAutoFit/>
            </a:bodyPr>
            <a:lstStyle/>
            <a:p>
              <a:pPr algn="ctr">
                <a:buNone/>
              </a:pPr>
              <a:r>
                <a:rPr lang="en-US" sz="1400" b="0" dirty="0"/>
                <a:t>Sensor</a:t>
              </a:r>
            </a:p>
            <a:p>
              <a:pPr algn="ctr">
                <a:buNone/>
              </a:pPr>
              <a:r>
                <a:rPr lang="en-US" sz="1400" b="0" dirty="0"/>
                <a:t>Wiring</a:t>
              </a:r>
            </a:p>
          </p:txBody>
        </p:sp>
        <p:pic>
          <p:nvPicPr>
            <p:cNvPr id="67" name="Picture 259" descr="Antenna (5)"/>
            <p:cNvPicPr>
              <a:picLocks noChangeAspect="1" noChangeArrowheads="1"/>
            </p:cNvPicPr>
            <p:nvPr/>
          </p:nvPicPr>
          <p:blipFill>
            <a:blip r:embed="rId10" cstate="print"/>
            <a:srcRect/>
            <a:stretch>
              <a:fillRect/>
            </a:stretch>
          </p:blipFill>
          <p:spPr bwMode="auto">
            <a:xfrm>
              <a:off x="1013" y="1355"/>
              <a:ext cx="616" cy="460"/>
            </a:xfrm>
            <a:prstGeom prst="rect">
              <a:avLst/>
            </a:prstGeom>
            <a:noFill/>
            <a:ln w="12700">
              <a:solidFill>
                <a:schemeClr val="tx1"/>
              </a:solidFill>
              <a:miter lim="800000"/>
              <a:headEnd/>
              <a:tailEnd/>
            </a:ln>
          </p:spPr>
        </p:pic>
        <p:sp>
          <p:nvSpPr>
            <p:cNvPr id="68" name="Text Box 261"/>
            <p:cNvSpPr txBox="1">
              <a:spLocks noChangeArrowheads="1"/>
            </p:cNvSpPr>
            <p:nvPr/>
          </p:nvSpPr>
          <p:spPr bwMode="auto">
            <a:xfrm>
              <a:off x="815" y="1002"/>
              <a:ext cx="1356" cy="198"/>
            </a:xfrm>
            <a:prstGeom prst="rect">
              <a:avLst/>
            </a:prstGeom>
            <a:noFill/>
            <a:ln w="38100" algn="ctr">
              <a:noFill/>
              <a:miter lim="800000"/>
              <a:headEnd/>
              <a:tailEnd/>
            </a:ln>
          </p:spPr>
          <p:txBody>
            <a:bodyPr wrap="none">
              <a:spAutoFit/>
            </a:bodyPr>
            <a:lstStyle/>
            <a:p>
              <a:pPr algn="ctr">
                <a:buNone/>
              </a:pPr>
              <a:r>
                <a:rPr lang="en-US" sz="1600" dirty="0"/>
                <a:t>Cellular Only Solution</a:t>
              </a:r>
            </a:p>
          </p:txBody>
        </p:sp>
        <p:pic>
          <p:nvPicPr>
            <p:cNvPr id="69" name="Picture 44" descr="MWG_Mech_2"/>
            <p:cNvPicPr>
              <a:picLocks noChangeAspect="1" noChangeArrowheads="1"/>
            </p:cNvPicPr>
            <p:nvPr/>
          </p:nvPicPr>
          <p:blipFill>
            <a:blip r:embed="rId11" cstate="print"/>
            <a:srcRect/>
            <a:stretch>
              <a:fillRect/>
            </a:stretch>
          </p:blipFill>
          <p:spPr bwMode="auto">
            <a:xfrm>
              <a:off x="1720" y="1784"/>
              <a:ext cx="787" cy="566"/>
            </a:xfrm>
            <a:prstGeom prst="rect">
              <a:avLst/>
            </a:prstGeom>
            <a:noFill/>
            <a:ln w="9525">
              <a:noFill/>
              <a:miter lim="800000"/>
              <a:headEnd/>
              <a:tailEnd/>
            </a:ln>
          </p:spPr>
        </p:pic>
        <p:sp>
          <p:nvSpPr>
            <p:cNvPr id="70" name="Line 45"/>
            <p:cNvSpPr>
              <a:spLocks noChangeShapeType="1"/>
            </p:cNvSpPr>
            <p:nvPr/>
          </p:nvSpPr>
          <p:spPr bwMode="auto">
            <a:xfrm>
              <a:off x="1248" y="2304"/>
              <a:ext cx="0" cy="104"/>
            </a:xfrm>
            <a:prstGeom prst="line">
              <a:avLst/>
            </a:prstGeom>
            <a:noFill/>
            <a:ln w="9525">
              <a:solidFill>
                <a:schemeClr val="tx1"/>
              </a:solidFill>
              <a:round/>
              <a:headEnd/>
              <a:tailEnd/>
            </a:ln>
          </p:spPr>
          <p:txBody>
            <a:bodyPr/>
            <a:lstStyle/>
            <a:p>
              <a:endParaRPr lang="en-US"/>
            </a:p>
          </p:txBody>
        </p:sp>
        <p:sp>
          <p:nvSpPr>
            <p:cNvPr id="71" name="Line 46"/>
            <p:cNvSpPr>
              <a:spLocks noChangeShapeType="1"/>
            </p:cNvSpPr>
            <p:nvPr/>
          </p:nvSpPr>
          <p:spPr bwMode="auto">
            <a:xfrm flipH="1">
              <a:off x="1008" y="2400"/>
              <a:ext cx="240" cy="0"/>
            </a:xfrm>
            <a:prstGeom prst="line">
              <a:avLst/>
            </a:prstGeom>
            <a:noFill/>
            <a:ln w="9525">
              <a:solidFill>
                <a:schemeClr val="tx1"/>
              </a:solidFill>
              <a:round/>
              <a:headEnd/>
              <a:tailEnd/>
            </a:ln>
          </p:spPr>
          <p:txBody>
            <a:bodyPr/>
            <a:lstStyle/>
            <a:p>
              <a:endParaRPr lang="en-US"/>
            </a:p>
          </p:txBody>
        </p:sp>
        <p:sp>
          <p:nvSpPr>
            <p:cNvPr id="72" name="Line 47"/>
            <p:cNvSpPr>
              <a:spLocks noChangeShapeType="1"/>
            </p:cNvSpPr>
            <p:nvPr/>
          </p:nvSpPr>
          <p:spPr bwMode="auto">
            <a:xfrm flipV="1">
              <a:off x="1328" y="1824"/>
              <a:ext cx="0" cy="280"/>
            </a:xfrm>
            <a:prstGeom prst="line">
              <a:avLst/>
            </a:prstGeom>
            <a:noFill/>
            <a:ln w="9525">
              <a:solidFill>
                <a:schemeClr val="tx1"/>
              </a:solidFill>
              <a:round/>
              <a:headEnd/>
              <a:tailEnd/>
            </a:ln>
          </p:spPr>
          <p:txBody>
            <a:bodyPr/>
            <a:lstStyle/>
            <a:p>
              <a:endParaRPr lang="en-US"/>
            </a:p>
          </p:txBody>
        </p:sp>
      </p:grpSp>
      <p:sp>
        <p:nvSpPr>
          <p:cNvPr id="81" name="Text Box 24"/>
          <p:cNvSpPr txBox="1">
            <a:spLocks noChangeArrowheads="1"/>
          </p:cNvSpPr>
          <p:nvPr/>
        </p:nvSpPr>
        <p:spPr bwMode="auto">
          <a:xfrm>
            <a:off x="5490233" y="1216949"/>
            <a:ext cx="2438488" cy="313932"/>
          </a:xfrm>
          <a:prstGeom prst="rect">
            <a:avLst/>
          </a:prstGeom>
          <a:noFill/>
          <a:ln w="38100" algn="ctr">
            <a:noFill/>
            <a:miter lim="800000"/>
            <a:headEnd/>
            <a:tailEnd/>
          </a:ln>
        </p:spPr>
        <p:txBody>
          <a:bodyPr wrap="none">
            <a:spAutoFit/>
          </a:bodyPr>
          <a:lstStyle/>
          <a:p>
            <a:pPr algn="ctr">
              <a:buNone/>
            </a:pPr>
            <a:r>
              <a:rPr lang="en-US" sz="1600" dirty="0"/>
              <a:t>Satellite Module Solution</a:t>
            </a:r>
          </a:p>
        </p:txBody>
      </p:sp>
      <p:sp>
        <p:nvSpPr>
          <p:cNvPr id="83" name="Rectangle 260"/>
          <p:cNvSpPr>
            <a:spLocks noChangeArrowheads="1"/>
          </p:cNvSpPr>
          <p:nvPr/>
        </p:nvSpPr>
        <p:spPr bwMode="auto">
          <a:xfrm>
            <a:off x="222952" y="1199486"/>
            <a:ext cx="4224337" cy="3135313"/>
          </a:xfrm>
          <a:prstGeom prst="rect">
            <a:avLst/>
          </a:prstGeom>
          <a:solidFill>
            <a:srgbClr val="C0C0C0">
              <a:alpha val="74901"/>
            </a:srgbClr>
          </a:solidFill>
          <a:ln w="76200" algn="ctr">
            <a:solidFill>
              <a:srgbClr val="3366FF"/>
            </a:solidFill>
            <a:miter lim="800000"/>
            <a:headEnd/>
            <a:tailEnd/>
          </a:ln>
        </p:spPr>
        <p:txBody>
          <a:bodyPr wrap="none" anchor="ctr"/>
          <a:lstStyle/>
          <a:p>
            <a:pPr algn="ctr"/>
            <a:endParaRPr lang="en-US" sz="1200" b="0"/>
          </a:p>
        </p:txBody>
      </p:sp>
      <p:sp>
        <p:nvSpPr>
          <p:cNvPr id="13322" name="Rectangle 2"/>
          <p:cNvSpPr>
            <a:spLocks noGrp="1" noChangeArrowheads="1"/>
          </p:cNvSpPr>
          <p:nvPr>
            <p:ph type="title"/>
          </p:nvPr>
        </p:nvSpPr>
        <p:spPr/>
        <p:txBody>
          <a:bodyPr/>
          <a:lstStyle/>
          <a:p>
            <a:r>
              <a:rPr lang="en-US" smtClean="0"/>
              <a:t>Select and Ultimate Components</a:t>
            </a:r>
            <a:endParaRPr lang="en-US" dirty="0" smtClean="0"/>
          </a:p>
        </p:txBody>
      </p:sp>
      <p:sp>
        <p:nvSpPr>
          <p:cNvPr id="13327" name="Rectangle 29"/>
          <p:cNvSpPr>
            <a:spLocks noChangeArrowheads="1"/>
          </p:cNvSpPr>
          <p:nvPr/>
        </p:nvSpPr>
        <p:spPr bwMode="auto">
          <a:xfrm>
            <a:off x="7160733" y="3608965"/>
            <a:ext cx="1778000" cy="1108075"/>
          </a:xfrm>
          <a:prstGeom prst="rect">
            <a:avLst/>
          </a:prstGeom>
          <a:solidFill>
            <a:srgbClr val="3366FF"/>
          </a:solidFill>
          <a:ln w="9525">
            <a:miter lim="800000"/>
            <a:headEnd/>
            <a:tailEnd/>
          </a:ln>
          <a:scene3d>
            <a:camera prst="legacyPerspectiveTop"/>
            <a:lightRig rig="legacyFlat3" dir="b"/>
          </a:scene3d>
          <a:sp3d extrusionH="121893000" prstMaterial="legacyMatte">
            <a:bevelT w="13500" h="13500" prst="angle"/>
            <a:bevelB w="13500" h="13500" prst="angle"/>
            <a:extrusionClr>
              <a:srgbClr val="3366FF"/>
            </a:extrusionClr>
          </a:sp3d>
        </p:spPr>
        <p:txBody>
          <a:bodyPr wrap="none" anchor="ctr">
            <a:flatTx/>
          </a:bodyPr>
          <a:lstStyle/>
          <a:p>
            <a:pPr algn="ctr">
              <a:lnSpc>
                <a:spcPct val="90000"/>
              </a:lnSpc>
              <a:spcBef>
                <a:spcPct val="20000"/>
              </a:spcBef>
              <a:buFontTx/>
              <a:buChar char="•"/>
            </a:pPr>
            <a:endParaRPr lang="en-US" b="0"/>
          </a:p>
        </p:txBody>
      </p:sp>
      <p:pic>
        <p:nvPicPr>
          <p:cNvPr id="13328" name="PPTShape_0"/>
          <p:cNvPicPr>
            <a:picLocks noChangeAspect="1" noChangeArrowheads="1"/>
          </p:cNvPicPr>
          <p:nvPr>
            <p:custDataLst>
              <p:tags r:id="rId5"/>
            </p:custDataLst>
          </p:nvPr>
        </p:nvPicPr>
        <p:blipFill>
          <a:blip r:embed="rId8" cstate="print"/>
          <a:srcRect/>
          <a:stretch>
            <a:fillRect/>
          </a:stretch>
        </p:blipFill>
        <p:spPr bwMode="auto">
          <a:xfrm>
            <a:off x="7255393" y="3667722"/>
            <a:ext cx="1569630" cy="954710"/>
          </a:xfrm>
          <a:prstGeom prst="rect">
            <a:avLst/>
          </a:prstGeom>
          <a:noFill/>
          <a:ln w="1">
            <a:noFill/>
            <a:miter lim="800000"/>
            <a:headEnd/>
            <a:tailEnd/>
          </a:ln>
        </p:spPr>
      </p:pic>
      <p:sp>
        <p:nvSpPr>
          <p:cNvPr id="87" name="Rectangle 86"/>
          <p:cNvSpPr/>
          <p:nvPr/>
        </p:nvSpPr>
        <p:spPr>
          <a:xfrm>
            <a:off x="4167973" y="4458059"/>
            <a:ext cx="5018559" cy="830997"/>
          </a:xfrm>
          <a:prstGeom prst="rect">
            <a:avLst/>
          </a:prstGeom>
        </p:spPr>
        <p:txBody>
          <a:bodyPr wrap="square">
            <a:spAutoFit/>
          </a:bodyPr>
          <a:lstStyle/>
          <a:p>
            <a:pPr algn="l">
              <a:lnSpc>
                <a:spcPct val="100000"/>
              </a:lnSpc>
              <a:spcBef>
                <a:spcPts val="0"/>
              </a:spcBef>
              <a:spcAft>
                <a:spcPts val="0"/>
              </a:spcAft>
              <a:buNone/>
            </a:pPr>
            <a:r>
              <a:rPr lang="en-US" sz="1600" i="1" dirty="0" smtClean="0">
                <a:latin typeface="+mn-lt"/>
              </a:rPr>
              <a:t>Satellite Module Antenna  </a:t>
            </a:r>
          </a:p>
          <a:p>
            <a:pPr algn="l">
              <a:lnSpc>
                <a:spcPct val="100000"/>
              </a:lnSpc>
              <a:spcBef>
                <a:spcPts val="0"/>
              </a:spcBef>
              <a:spcAft>
                <a:spcPts val="0"/>
              </a:spcAft>
            </a:pPr>
            <a:r>
              <a:rPr lang="en-US" sz="1600" i="1" dirty="0" smtClean="0">
                <a:latin typeface="+mn-lt"/>
              </a:rPr>
              <a:t> Conceals under cab liners or other covers</a:t>
            </a:r>
          </a:p>
          <a:p>
            <a:pPr algn="l">
              <a:lnSpc>
                <a:spcPct val="100000"/>
              </a:lnSpc>
              <a:spcBef>
                <a:spcPts val="0"/>
              </a:spcBef>
              <a:spcAft>
                <a:spcPts val="0"/>
              </a:spcAft>
            </a:pPr>
            <a:r>
              <a:rPr lang="en-US" sz="1600" i="1" dirty="0" smtClean="0">
                <a:latin typeface="+mn-lt"/>
              </a:rPr>
              <a:t> Transmits through plastic, glass or fiberglass</a:t>
            </a: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7" cstate="print"/>
          <a:stretch>
            <a:fillRect/>
          </a:stretch>
        </a:blipFill>
        <a:effectLst/>
      </p:bgPr>
    </p:bg>
    <p:spTree>
      <p:nvGrpSpPr>
        <p:cNvPr id="1" name=""/>
        <p:cNvGrpSpPr/>
        <p:nvPr/>
      </p:nvGrpSpPr>
      <p:grpSpPr>
        <a:xfrm>
          <a:off x="0" y="0"/>
          <a:ext cx="0" cy="0"/>
          <a:chOff x="0" y="0"/>
          <a:chExt cx="0" cy="0"/>
        </a:xfrm>
      </p:grpSpPr>
      <p:sp>
        <p:nvSpPr>
          <p:cNvPr id="15" name="Title 14" hidden="1"/>
          <p:cNvSpPr>
            <a:spLocks noGrp="1"/>
          </p:cNvSpPr>
          <p:nvPr>
            <p:ph type="title"/>
          </p:nvPr>
        </p:nvSpPr>
        <p:spPr/>
        <p:txBody>
          <a:bodyPr/>
          <a:lstStyle/>
          <a:p>
            <a:r>
              <a:rPr lang="en-US" smtClean="0"/>
              <a:t>JDLink/ZXLink - PO Check Your Knowledge 2</a:t>
            </a:r>
            <a:endParaRPr lang="en-US"/>
          </a:p>
        </p:txBody>
      </p:sp>
      <p:pic>
        <p:nvPicPr>
          <p:cNvPr id="16" name="Picture 15" descr="engbg.png"/>
          <p:cNvPicPr>
            <a:picLocks/>
          </p:cNvPicPr>
          <p:nvPr/>
        </p:nvPicPr>
        <p:blipFill>
          <a:blip r:embed="rId8" cstate="print"/>
          <a:stretch>
            <a:fillRect/>
          </a:stretch>
        </p:blipFill>
        <p:spPr>
          <a:xfrm>
            <a:off x="0" y="5588000"/>
            <a:ext cx="9144000" cy="1270000"/>
          </a:xfrm>
          <a:prstGeom prst="rect">
            <a:avLst/>
          </a:prstGeom>
        </p:spPr>
      </p:pic>
      <p:pic>
        <p:nvPicPr>
          <p:cNvPr id="18" name="Picture 17" descr="~t124314.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9" name="Picture 18"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20" name="Picture 19"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sz="2800" b="1" dirty="0" smtClean="0"/>
              <a:t>Main Menu</a:t>
            </a:r>
            <a:endParaRPr lang="en-US" sz="2800" b="1" dirty="0"/>
          </a:p>
        </p:txBody>
      </p:sp>
      <p:sp>
        <p:nvSpPr>
          <p:cNvPr id="9218" name="Rectangle 2"/>
          <p:cNvSpPr>
            <a:spLocks noGrp="1" noChangeArrowheads="1"/>
          </p:cNvSpPr>
          <p:nvPr>
            <p:ph type="ctrTitle"/>
          </p:nvPr>
        </p:nvSpPr>
        <p:spPr>
          <a:xfrm>
            <a:off x="442800" y="1967476"/>
            <a:ext cx="8167800" cy="944648"/>
          </a:xfrm>
        </p:spPr>
        <p:txBody>
          <a:bodyPr anchor="t" anchorCtr="0">
            <a:normAutofit/>
          </a:bodyPr>
          <a:lstStyle/>
          <a:p>
            <a:r>
              <a:rPr lang="en-US" sz="2000" dirty="0" smtClean="0"/>
              <a:t>In this course there are (2) lessons to complete.</a:t>
            </a:r>
            <a:endParaRPr lang="en-US" sz="2000" dirty="0"/>
          </a:p>
        </p:txBody>
      </p:sp>
      <p:sp>
        <p:nvSpPr>
          <p:cNvPr id="17" name="Subtitle 16"/>
          <p:cNvSpPr>
            <a:spLocks noGrp="1"/>
          </p:cNvSpPr>
          <p:nvPr>
            <p:ph type="subTitle" idx="1"/>
          </p:nvPr>
        </p:nvSpPr>
        <p:spPr>
          <a:xfrm>
            <a:off x="457200" y="2392984"/>
            <a:ext cx="8228012" cy="849801"/>
          </a:xfrm>
        </p:spPr>
        <p:txBody>
          <a:bodyPr/>
          <a:lstStyle/>
          <a:p>
            <a:r>
              <a:rPr lang="en-US" dirty="0" smtClean="0"/>
              <a:t>Select a lesson or use the next arrow         at the bottom of the screen to continue</a:t>
            </a:r>
            <a:endParaRPr lang="en-US" dirty="0"/>
          </a:p>
        </p:txBody>
      </p:sp>
      <p:sp>
        <p:nvSpPr>
          <p:cNvPr id="19" name="AutoShape 4">
            <a:hlinkClick r:id="rId5" action="ppaction://hlinksldjump" highlightClick="1"/>
          </p:cNvPr>
          <p:cNvSpPr>
            <a:spLocks noChangeArrowheads="1"/>
          </p:cNvSpPr>
          <p:nvPr/>
        </p:nvSpPr>
        <p:spPr bwMode="auto">
          <a:xfrm>
            <a:off x="676275" y="3638020"/>
            <a:ext cx="3284538" cy="258532"/>
          </a:xfrm>
          <a:prstGeom prst="actionButtonBlank">
            <a:avLst/>
          </a:prstGeom>
          <a:solidFill>
            <a:schemeClr val="accent1">
              <a:lumMod val="50000"/>
              <a:lumOff val="50000"/>
            </a:schemeClr>
          </a:soli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l" eaLnBrk="0" hangingPunct="0">
              <a:buNone/>
              <a:defRPr/>
            </a:pPr>
            <a:r>
              <a:rPr lang="en-US" sz="1200" b="0" dirty="0">
                <a:solidFill>
                  <a:schemeClr val="tx1"/>
                </a:solidFill>
                <a:latin typeface="+mj-lt"/>
              </a:rPr>
              <a:t>Lesson 1 – </a:t>
            </a:r>
            <a:r>
              <a:rPr lang="en-US" sz="1200" dirty="0" smtClean="0">
                <a:solidFill>
                  <a:schemeClr val="tx1"/>
                </a:solidFill>
                <a:latin typeface="+mj-lt"/>
              </a:rPr>
              <a:t>Product Overview</a:t>
            </a:r>
            <a:endParaRPr lang="en-US" sz="1200" b="0" dirty="0">
              <a:solidFill>
                <a:schemeClr val="tx1"/>
              </a:solidFill>
              <a:latin typeface="+mj-lt"/>
            </a:endParaRPr>
          </a:p>
        </p:txBody>
      </p:sp>
      <p:sp>
        <p:nvSpPr>
          <p:cNvPr id="21" name="Text Box 7"/>
          <p:cNvSpPr txBox="1">
            <a:spLocks noChangeArrowheads="1"/>
          </p:cNvSpPr>
          <p:nvPr/>
        </p:nvSpPr>
        <p:spPr bwMode="auto">
          <a:xfrm>
            <a:off x="533400" y="3247787"/>
            <a:ext cx="2239716" cy="313932"/>
          </a:xfrm>
          <a:prstGeom prst="rect">
            <a:avLst/>
          </a:prstGeom>
          <a:noFill/>
          <a:ln w="28575">
            <a:noFill/>
            <a:miter lim="800000"/>
            <a:headEnd/>
            <a:tailEnd/>
          </a:ln>
        </p:spPr>
        <p:txBody>
          <a:bodyPr wrap="none">
            <a:spAutoFit/>
          </a:bodyPr>
          <a:lstStyle/>
          <a:p>
            <a:pPr algn="l" eaLnBrk="0" hangingPunct="0">
              <a:buNone/>
            </a:pPr>
            <a:r>
              <a:rPr lang="en-US" sz="1600" b="1" dirty="0" smtClean="0">
                <a:latin typeface="+mn-lt"/>
              </a:rPr>
              <a:t>Product Overview</a:t>
            </a:r>
            <a:endParaRPr lang="en-US" sz="1600" b="1" dirty="0">
              <a:latin typeface="+mn-lt"/>
            </a:endParaRPr>
          </a:p>
        </p:txBody>
      </p:sp>
      <p:grpSp>
        <p:nvGrpSpPr>
          <p:cNvPr id="2" name="Group 13"/>
          <p:cNvGrpSpPr>
            <a:grpSpLocks/>
          </p:cNvGrpSpPr>
          <p:nvPr>
            <p:custDataLst>
              <p:tags r:id="rId2"/>
            </p:custDataLst>
          </p:nvPr>
        </p:nvGrpSpPr>
        <p:grpSpPr bwMode="auto">
          <a:xfrm>
            <a:off x="5228932" y="2342340"/>
            <a:ext cx="790868" cy="420446"/>
            <a:chOff x="3456" y="1356"/>
            <a:chExt cx="672" cy="389"/>
          </a:xfrm>
        </p:grpSpPr>
        <p:pic>
          <p:nvPicPr>
            <p:cNvPr id="24" name="Picture 1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456" y="1392"/>
              <a:ext cx="672" cy="353"/>
            </a:xfrm>
            <a:prstGeom prst="rect">
              <a:avLst/>
            </a:prstGeom>
            <a:noFill/>
            <a:ln>
              <a:noFill/>
            </a:ln>
          </p:spPr>
        </p:pic>
        <p:sp>
          <p:nvSpPr>
            <p:cNvPr id="25" name="AutoShape 15"/>
            <p:cNvSpPr>
              <a:spLocks noChangeArrowheads="1"/>
            </p:cNvSpPr>
            <p:nvPr/>
          </p:nvSpPr>
          <p:spPr bwMode="auto">
            <a:xfrm>
              <a:off x="3900" y="1356"/>
              <a:ext cx="115" cy="173"/>
            </a:xfrm>
            <a:prstGeom prst="downArrow">
              <a:avLst>
                <a:gd name="adj1" fmla="val 50000"/>
                <a:gd name="adj2" fmla="val 37609"/>
              </a:avLst>
            </a:prstGeom>
            <a:solidFill>
              <a:srgbClr val="FFCC00"/>
            </a:solidFill>
            <a:ln w="3175" algn="ctr">
              <a:solidFill>
                <a:schemeClr val="tx1"/>
              </a:solidFill>
              <a:miter lim="800000"/>
              <a:headEnd/>
              <a:tailEnd type="none" w="lg" len="lg"/>
            </a:ln>
            <a:effectLst/>
          </p:spPr>
          <p:txBody>
            <a:bodyPr wrap="none" anchor="ctr"/>
            <a:lstStyle/>
            <a:p>
              <a:endParaRPr lang="en-US"/>
            </a:p>
          </p:txBody>
        </p:sp>
      </p:grpSp>
      <p:sp>
        <p:nvSpPr>
          <p:cNvPr id="26" name="Text Box 11"/>
          <p:cNvSpPr txBox="1">
            <a:spLocks noChangeArrowheads="1"/>
          </p:cNvSpPr>
          <p:nvPr/>
        </p:nvSpPr>
        <p:spPr bwMode="auto">
          <a:xfrm>
            <a:off x="4504898" y="3241695"/>
            <a:ext cx="3124200" cy="313932"/>
          </a:xfrm>
          <a:prstGeom prst="rect">
            <a:avLst/>
          </a:prstGeom>
          <a:noFill/>
          <a:ln w="28575" algn="ctr">
            <a:noFill/>
            <a:miter lim="800000"/>
            <a:headEnd/>
            <a:tailEnd type="none" w="lg" len="lg"/>
          </a:ln>
          <a:effectLst/>
        </p:spPr>
        <p:txBody>
          <a:bodyPr wrap="square">
            <a:spAutoFit/>
          </a:bodyPr>
          <a:lstStyle/>
          <a:p>
            <a:pPr algn="l">
              <a:buNone/>
            </a:pPr>
            <a:r>
              <a:rPr lang="en-US" sz="1600" b="1" dirty="0">
                <a:latin typeface="+mn-lt"/>
              </a:rPr>
              <a:t>Reference Material:</a:t>
            </a:r>
          </a:p>
        </p:txBody>
      </p:sp>
      <p:sp>
        <p:nvSpPr>
          <p:cNvPr id="27" name="Text Box 12"/>
          <p:cNvSpPr txBox="1">
            <a:spLocks noChangeArrowheads="1"/>
          </p:cNvSpPr>
          <p:nvPr/>
        </p:nvSpPr>
        <p:spPr bwMode="auto">
          <a:xfrm>
            <a:off x="4504898" y="3498870"/>
            <a:ext cx="4510085" cy="978729"/>
          </a:xfrm>
          <a:prstGeom prst="rect">
            <a:avLst/>
          </a:prstGeom>
          <a:noFill/>
          <a:ln w="28575" algn="ctr">
            <a:noFill/>
            <a:miter lim="800000"/>
            <a:headEnd/>
            <a:tailEnd type="none" w="lg" len="lg"/>
          </a:ln>
          <a:effectLst/>
        </p:spPr>
        <p:txBody>
          <a:bodyPr wrap="square">
            <a:spAutoFit/>
          </a:bodyPr>
          <a:lstStyle/>
          <a:p>
            <a:pPr algn="l">
              <a:buNone/>
            </a:pPr>
            <a:r>
              <a:rPr lang="en-US" sz="1600" b="0" dirty="0">
                <a:latin typeface="+mn-lt"/>
              </a:rPr>
              <a:t>The course may refer to documents you can view and print. To access, click the "Attachments" button in the upper right corner.</a:t>
            </a:r>
          </a:p>
        </p:txBody>
      </p:sp>
      <p:sp>
        <p:nvSpPr>
          <p:cNvPr id="28" name="Text Box 16"/>
          <p:cNvSpPr txBox="1">
            <a:spLocks noChangeArrowheads="1"/>
          </p:cNvSpPr>
          <p:nvPr/>
        </p:nvSpPr>
        <p:spPr bwMode="auto">
          <a:xfrm>
            <a:off x="4524195" y="4852085"/>
            <a:ext cx="3132135" cy="313932"/>
          </a:xfrm>
          <a:prstGeom prst="rect">
            <a:avLst/>
          </a:prstGeom>
          <a:noFill/>
          <a:ln w="28575" algn="ctr">
            <a:noFill/>
            <a:miter lim="800000"/>
            <a:headEnd/>
            <a:tailEnd type="none" w="lg" len="lg"/>
          </a:ln>
          <a:effectLst/>
        </p:spPr>
        <p:txBody>
          <a:bodyPr wrap="square">
            <a:spAutoFit/>
          </a:bodyPr>
          <a:lstStyle/>
          <a:p>
            <a:pPr algn="l">
              <a:buNone/>
            </a:pPr>
            <a:r>
              <a:rPr lang="en-US" sz="1600" b="1" dirty="0">
                <a:latin typeface="+mn-lt"/>
              </a:rPr>
              <a:t>Audio/Notes:</a:t>
            </a:r>
          </a:p>
        </p:txBody>
      </p:sp>
      <p:sp>
        <p:nvSpPr>
          <p:cNvPr id="29" name="Text Box 17"/>
          <p:cNvSpPr txBox="1">
            <a:spLocks noChangeArrowheads="1"/>
          </p:cNvSpPr>
          <p:nvPr/>
        </p:nvSpPr>
        <p:spPr bwMode="auto">
          <a:xfrm>
            <a:off x="4504898" y="5109260"/>
            <a:ext cx="4366146" cy="1200329"/>
          </a:xfrm>
          <a:prstGeom prst="rect">
            <a:avLst/>
          </a:prstGeom>
          <a:noFill/>
          <a:ln w="28575" algn="ctr">
            <a:noFill/>
            <a:miter lim="800000"/>
            <a:headEnd/>
            <a:tailEnd type="none" w="lg" len="lg"/>
          </a:ln>
          <a:effectLst/>
        </p:spPr>
        <p:txBody>
          <a:bodyPr wrap="square">
            <a:spAutoFit/>
          </a:bodyPr>
          <a:lstStyle/>
          <a:p>
            <a:pPr algn="l">
              <a:buNone/>
            </a:pPr>
            <a:r>
              <a:rPr lang="en-US" sz="1600" b="0" dirty="0">
                <a:latin typeface="+mn-lt"/>
              </a:rPr>
              <a:t>This narrated presentation is best </a:t>
            </a:r>
            <a:r>
              <a:rPr lang="en-US" sz="1600" b="0" dirty="0" smtClean="0">
                <a:latin typeface="+mn-lt"/>
              </a:rPr>
              <a:t>experienced </a:t>
            </a:r>
            <a:r>
              <a:rPr lang="en-US" sz="1600" b="0" dirty="0">
                <a:latin typeface="+mn-lt"/>
              </a:rPr>
              <a:t>with audio on. If your computer will not play the audio, click the "notes" tab to read the narrator's script.</a:t>
            </a:r>
          </a:p>
        </p:txBody>
      </p:sp>
      <p:sp>
        <p:nvSpPr>
          <p:cNvPr id="30" name="PPTShape_0">
            <a:hlinkClick r:id="rId7" action="ppaction://hlinksldjump" highlightClick="1"/>
          </p:cNvPr>
          <p:cNvSpPr>
            <a:spLocks noChangeArrowheads="1"/>
          </p:cNvSpPr>
          <p:nvPr/>
        </p:nvSpPr>
        <p:spPr bwMode="auto">
          <a:xfrm>
            <a:off x="676275" y="4439186"/>
            <a:ext cx="3284538" cy="276999"/>
          </a:xfrm>
          <a:prstGeom prst="actionButtonBlank">
            <a:avLst/>
          </a:prstGeom>
          <a:solidFill>
            <a:schemeClr val="accent1">
              <a:lumMod val="50000"/>
              <a:lumOff val="50000"/>
            </a:schemeClr>
          </a:soli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l" eaLnBrk="0" hangingPunct="0">
              <a:buNone/>
              <a:defRPr/>
            </a:pPr>
            <a:r>
              <a:rPr lang="en-US" sz="1200" b="0" dirty="0">
                <a:solidFill>
                  <a:schemeClr val="tx1"/>
                </a:solidFill>
                <a:latin typeface="+mj-lt"/>
              </a:rPr>
              <a:t>Lesson </a:t>
            </a:r>
            <a:r>
              <a:rPr lang="en-US" sz="1200" b="0" dirty="0" smtClean="0">
                <a:solidFill>
                  <a:schemeClr val="tx1"/>
                </a:solidFill>
                <a:latin typeface="+mj-lt"/>
              </a:rPr>
              <a:t>2 </a:t>
            </a:r>
            <a:r>
              <a:rPr lang="en-US" sz="1200" b="0" dirty="0">
                <a:solidFill>
                  <a:schemeClr val="tx1"/>
                </a:solidFill>
                <a:latin typeface="+mj-lt"/>
              </a:rPr>
              <a:t>– </a:t>
            </a:r>
            <a:r>
              <a:rPr lang="en-US" sz="1200" dirty="0" smtClean="0">
                <a:solidFill>
                  <a:schemeClr val="tx1"/>
                </a:solidFill>
                <a:latin typeface="+mj-lt"/>
              </a:rPr>
              <a:t>Technical Overview</a:t>
            </a:r>
            <a:endParaRPr lang="en-US" sz="1200" b="0" dirty="0">
              <a:solidFill>
                <a:schemeClr val="tx1"/>
              </a:solidFill>
              <a:latin typeface="+mj-lt"/>
            </a:endParaRPr>
          </a:p>
        </p:txBody>
      </p:sp>
      <p:sp>
        <p:nvSpPr>
          <p:cNvPr id="31" name="PPTShape_1"/>
          <p:cNvSpPr txBox="1">
            <a:spLocks noChangeArrowheads="1"/>
          </p:cNvSpPr>
          <p:nvPr/>
        </p:nvSpPr>
        <p:spPr bwMode="auto">
          <a:xfrm>
            <a:off x="533400" y="4058186"/>
            <a:ext cx="1954381" cy="313932"/>
          </a:xfrm>
          <a:prstGeom prst="rect">
            <a:avLst/>
          </a:prstGeom>
          <a:noFill/>
          <a:ln w="28575">
            <a:noFill/>
            <a:miter lim="800000"/>
            <a:headEnd/>
            <a:tailEnd/>
          </a:ln>
        </p:spPr>
        <p:txBody>
          <a:bodyPr wrap="none">
            <a:spAutoFit/>
          </a:bodyPr>
          <a:lstStyle/>
          <a:p>
            <a:pPr algn="l" eaLnBrk="0" hangingPunct="0">
              <a:buNone/>
            </a:pPr>
            <a:r>
              <a:rPr lang="en-US" sz="1600" b="1" dirty="0" smtClean="0">
                <a:latin typeface="+mn-lt"/>
              </a:rPr>
              <a:t>Sales Overview</a:t>
            </a:r>
            <a:endParaRPr lang="en-US" sz="1600" b="1" dirty="0">
              <a:latin typeface="+mn-lt"/>
            </a:endParaRPr>
          </a:p>
        </p:txBody>
      </p:sp>
      <p:sp>
        <p:nvSpPr>
          <p:cNvPr id="32" name="PPTShape_2">
            <a:hlinkClick r:id="rId8" action="ppaction://hlinksldjump" highlightClick="1"/>
          </p:cNvPr>
          <p:cNvSpPr>
            <a:spLocks noChangeArrowheads="1"/>
          </p:cNvSpPr>
          <p:nvPr/>
        </p:nvSpPr>
        <p:spPr bwMode="auto">
          <a:xfrm>
            <a:off x="676275" y="5286619"/>
            <a:ext cx="3284538" cy="258532"/>
          </a:xfrm>
          <a:prstGeom prst="actionButtonBlank">
            <a:avLst/>
          </a:prstGeom>
          <a:solidFill>
            <a:schemeClr val="accent1">
              <a:lumMod val="50000"/>
              <a:lumOff val="50000"/>
            </a:schemeClr>
          </a:soli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l" eaLnBrk="0" hangingPunct="0">
              <a:buNone/>
              <a:defRPr/>
            </a:pPr>
            <a:r>
              <a:rPr lang="en-US" sz="1200" b="0" dirty="0" smtClean="0">
                <a:solidFill>
                  <a:schemeClr val="tx1"/>
                </a:solidFill>
                <a:latin typeface="+mj-lt"/>
              </a:rPr>
              <a:t>Click here for navigation help</a:t>
            </a:r>
            <a:endParaRPr lang="en-US" sz="1200" b="0" dirty="0">
              <a:solidFill>
                <a:schemeClr val="tx1"/>
              </a:solidFill>
              <a:latin typeface="+mj-lt"/>
            </a:endParaRPr>
          </a:p>
        </p:txBody>
      </p:sp>
      <p:sp>
        <p:nvSpPr>
          <p:cNvPr id="33" name="PPTShape_3"/>
          <p:cNvSpPr txBox="1">
            <a:spLocks noChangeArrowheads="1"/>
          </p:cNvSpPr>
          <p:nvPr/>
        </p:nvSpPr>
        <p:spPr bwMode="auto">
          <a:xfrm>
            <a:off x="533400" y="4896386"/>
            <a:ext cx="2300630" cy="313932"/>
          </a:xfrm>
          <a:prstGeom prst="rect">
            <a:avLst/>
          </a:prstGeom>
          <a:noFill/>
          <a:ln w="28575">
            <a:noFill/>
            <a:miter lim="800000"/>
            <a:headEnd/>
            <a:tailEnd/>
          </a:ln>
        </p:spPr>
        <p:txBody>
          <a:bodyPr wrap="none">
            <a:spAutoFit/>
          </a:bodyPr>
          <a:lstStyle/>
          <a:p>
            <a:pPr algn="l" eaLnBrk="0" hangingPunct="0">
              <a:buNone/>
            </a:pPr>
            <a:r>
              <a:rPr lang="en-US" sz="1600" b="1" dirty="0" smtClean="0">
                <a:latin typeface="+mn-lt"/>
              </a:rPr>
              <a:t>Other Information</a:t>
            </a:r>
            <a:endParaRPr lang="en-US" sz="1600" b="1" dirty="0">
              <a:latin typeface="+mn-lt"/>
            </a:endParaRPr>
          </a:p>
        </p:txBody>
      </p:sp>
      <p:sp>
        <p:nvSpPr>
          <p:cNvPr id="34" name="PPTShape_4">
            <a:hlinkClick r:id="rId9" action="ppaction://hlinksldjump" highlightClick="1"/>
          </p:cNvPr>
          <p:cNvSpPr>
            <a:spLocks noChangeArrowheads="1"/>
          </p:cNvSpPr>
          <p:nvPr/>
        </p:nvSpPr>
        <p:spPr bwMode="auto">
          <a:xfrm>
            <a:off x="676275" y="5654755"/>
            <a:ext cx="3284538" cy="258532"/>
          </a:xfrm>
          <a:prstGeom prst="actionButtonBlank">
            <a:avLst/>
          </a:prstGeom>
          <a:solidFill>
            <a:schemeClr val="accent1">
              <a:lumMod val="50000"/>
              <a:lumOff val="50000"/>
            </a:schemeClr>
          </a:soli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l" eaLnBrk="0" hangingPunct="0">
              <a:buNone/>
              <a:defRPr/>
            </a:pPr>
            <a:r>
              <a:rPr lang="en-US" sz="1200" b="0" dirty="0" smtClean="0">
                <a:solidFill>
                  <a:schemeClr val="tx1"/>
                </a:solidFill>
                <a:latin typeface="+mj-lt"/>
              </a:rPr>
              <a:t>Help</a:t>
            </a:r>
            <a:endParaRPr lang="en-US" sz="1200" b="0" dirty="0">
              <a:solidFill>
                <a:schemeClr val="tx1"/>
              </a:solidFill>
              <a:latin typeface="+mj-lt"/>
            </a:endParaRPr>
          </a:p>
        </p:txBody>
      </p:sp>
      <p:sp>
        <p:nvSpPr>
          <p:cNvPr id="35" name="PPTShape_5">
            <a:hlinkClick r:id="rId10" action="ppaction://hlinksldjump" highlightClick="1"/>
          </p:cNvPr>
          <p:cNvSpPr>
            <a:spLocks noChangeArrowheads="1"/>
          </p:cNvSpPr>
          <p:nvPr/>
        </p:nvSpPr>
        <p:spPr bwMode="auto">
          <a:xfrm>
            <a:off x="676275" y="6022890"/>
            <a:ext cx="3284538" cy="258532"/>
          </a:xfrm>
          <a:prstGeom prst="actionButtonBlank">
            <a:avLst/>
          </a:prstGeom>
          <a:solidFill>
            <a:schemeClr val="accent1">
              <a:lumMod val="50000"/>
              <a:lumOff val="50000"/>
            </a:schemeClr>
          </a:soli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l" eaLnBrk="0" hangingPunct="0">
              <a:buNone/>
              <a:defRPr/>
            </a:pPr>
            <a:r>
              <a:rPr lang="en-US" sz="1200" b="0" dirty="0" smtClean="0">
                <a:solidFill>
                  <a:schemeClr val="tx1"/>
                </a:solidFill>
                <a:latin typeface="+mj-lt"/>
              </a:rPr>
              <a:t>Click here to go to the Post Assessment</a:t>
            </a:r>
            <a:endParaRPr lang="en-US" sz="1200" b="0" dirty="0">
              <a:solidFill>
                <a:schemeClr val="tx1"/>
              </a:solidFill>
              <a:latin typeface="+mj-lt"/>
            </a:endParaRPr>
          </a:p>
        </p:txBody>
      </p:sp>
    </p:spTree>
    <p:custDataLst>
      <p:tags r:id="rId1"/>
    </p:custDataLst>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a:blip r:embed="rId7" cstate="print"/>
          <a:stretch>
            <a:fillRect/>
          </a:stretch>
        </a:blip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Dealer Role</a:t>
            </a:r>
            <a:endParaRPr lang="en-US"/>
          </a:p>
        </p:txBody>
      </p:sp>
      <p:pic>
        <p:nvPicPr>
          <p:cNvPr id="3" name="Picture 2" descr="engbg.png"/>
          <p:cNvPicPr>
            <a:picLocks/>
          </p:cNvPicPr>
          <p:nvPr/>
        </p:nvPicPr>
        <p:blipFill>
          <a:blip r:embed="rId8" cstate="print"/>
          <a:stretch>
            <a:fillRect/>
          </a:stretch>
        </p:blipFill>
        <p:spPr>
          <a:xfrm>
            <a:off x="0" y="5588000"/>
            <a:ext cx="9144000" cy="1270000"/>
          </a:xfrm>
          <a:prstGeom prst="rect">
            <a:avLst/>
          </a:prstGeom>
        </p:spPr>
      </p:pic>
      <p:pic>
        <p:nvPicPr>
          <p:cNvPr id="6" name="Picture 5" descr="enga.png"/>
          <p:cNvPicPr>
            <a:picLocks/>
          </p:cNvPicPr>
          <p:nvPr>
            <p:custDataLst>
              <p:tags r:id="rId2"/>
            </p:custDataLst>
          </p:nvPr>
        </p:nvPicPr>
        <p:blipFill>
          <a:blip r:embed="rId9" cstate="print"/>
          <a:stretch>
            <a:fillRect/>
          </a:stretch>
        </p:blipFill>
        <p:spPr>
          <a:xfrm>
            <a:off x="4959350" y="5986462"/>
            <a:ext cx="1473200" cy="431800"/>
          </a:xfrm>
          <a:prstGeom prst="rect">
            <a:avLst/>
          </a:prstGeom>
        </p:spPr>
      </p:pic>
      <p:pic>
        <p:nvPicPr>
          <p:cNvPr id="7" name="Picture 6" descr="engb.png"/>
          <p:cNvPicPr>
            <a:picLocks/>
          </p:cNvPicPr>
          <p:nvPr>
            <p:custDataLst>
              <p:tags r:id="rId3"/>
            </p:custDataLst>
          </p:nvPr>
        </p:nvPicPr>
        <p:blipFill>
          <a:blip r:embed="rId10" cstate="print"/>
          <a:stretch>
            <a:fillRect/>
          </a:stretch>
        </p:blipFill>
        <p:spPr>
          <a:xfrm>
            <a:off x="7135812" y="5986462"/>
            <a:ext cx="1731962" cy="431800"/>
          </a:xfrm>
          <a:prstGeom prst="rect">
            <a:avLst/>
          </a:prstGeom>
        </p:spPr>
      </p:pic>
      <p:pic>
        <p:nvPicPr>
          <p:cNvPr id="9" name="Picture 8" descr="~t152945.emf"/>
          <p:cNvPicPr>
            <a:picLocks/>
          </p:cNvPicPr>
          <p:nvPr>
            <p:custDataLst>
              <p:tags r:id="rId4"/>
            </p:custDataLst>
          </p:nvPr>
        </p:nvPicPr>
        <p:blipFill>
          <a:blip r:embed="rId11" cstate="print"/>
          <a:stretch>
            <a:fillRect/>
          </a:stretch>
        </p:blipFill>
        <p:spPr>
          <a:xfrm>
            <a:off x="190500" y="5859045"/>
            <a:ext cx="5092700" cy="715207"/>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 Application User Roles</a:t>
            </a:r>
            <a:endParaRPr lang="en-US" dirty="0"/>
          </a:p>
        </p:txBody>
      </p:sp>
      <p:sp>
        <p:nvSpPr>
          <p:cNvPr id="7" name="Content Placeholder 6"/>
          <p:cNvSpPr>
            <a:spLocks noGrp="1"/>
          </p:cNvSpPr>
          <p:nvPr>
            <p:ph sz="half" idx="1"/>
          </p:nvPr>
        </p:nvSpPr>
        <p:spPr/>
        <p:txBody>
          <a:bodyPr/>
          <a:lstStyle/>
          <a:p>
            <a:pPr lvl="1"/>
            <a:r>
              <a:rPr lang="en-US" dirty="0" smtClean="0"/>
              <a:t>Account Admin</a:t>
            </a:r>
          </a:p>
          <a:p>
            <a:pPr lvl="1"/>
            <a:r>
              <a:rPr lang="en-US" dirty="0" smtClean="0"/>
              <a:t>Account Manager</a:t>
            </a:r>
          </a:p>
          <a:p>
            <a:pPr lvl="1"/>
            <a:r>
              <a:rPr lang="en-US" dirty="0" smtClean="0"/>
              <a:t>Account Subscriber</a:t>
            </a:r>
          </a:p>
          <a:p>
            <a:endParaRPr lang="en-US" dirty="0"/>
          </a:p>
        </p:txBody>
      </p:sp>
      <p:sp>
        <p:nvSpPr>
          <p:cNvPr id="12" name="Content Placeholder 11"/>
          <p:cNvSpPr>
            <a:spLocks noGrp="1"/>
          </p:cNvSpPr>
          <p:nvPr>
            <p:ph sz="half" idx="2"/>
          </p:nvPr>
        </p:nvSpPr>
        <p:spPr/>
        <p:txBody>
          <a:bodyPr/>
          <a:lstStyle/>
          <a:p>
            <a:endParaRPr lang="en-US"/>
          </a:p>
        </p:txBody>
      </p:sp>
      <p:sp>
        <p:nvSpPr>
          <p:cNvPr id="6" name="Text Placeholder 5"/>
          <p:cNvSpPr>
            <a:spLocks noGrp="1"/>
          </p:cNvSpPr>
          <p:nvPr>
            <p:ph type="body" sz="quarter" idx="13"/>
          </p:nvPr>
        </p:nvSpPr>
        <p:spPr/>
        <p:txBody>
          <a:bodyPr/>
          <a:lstStyle/>
          <a:p>
            <a:r>
              <a:rPr lang="en-US" dirty="0" smtClean="0"/>
              <a:t>JD/ZXLink Web Application</a:t>
            </a:r>
          </a:p>
        </p:txBody>
      </p:sp>
      <p:sp>
        <p:nvSpPr>
          <p:cNvPr id="13" name="Text Placeholder 12"/>
          <p:cNvSpPr>
            <a:spLocks noGrp="1"/>
          </p:cNvSpPr>
          <p:nvPr>
            <p:ph type="body" sz="quarter" idx="14"/>
          </p:nvPr>
        </p:nvSpPr>
        <p:spPr/>
        <p:txBody>
          <a:bodyPr/>
          <a:lstStyle/>
          <a:p>
            <a:endParaRPr lang="en-US"/>
          </a:p>
        </p:txBody>
      </p:sp>
      <p:pic>
        <p:nvPicPr>
          <p:cNvPr id="1026" name="Picture 2" descr="C:\Documents and Settings\tx18040\Desktop\JDLink_NG_NMQ\Web Shots\Product Overview 11-22\User Roles.bmp"/>
          <p:cNvPicPr>
            <a:picLocks noChangeAspect="1" noChangeArrowheads="1"/>
          </p:cNvPicPr>
          <p:nvPr>
            <p:custDataLst>
              <p:tags r:id="rId2"/>
            </p:custDataLst>
          </p:nvPr>
        </p:nvPicPr>
        <p:blipFill>
          <a:blip r:embed="rId5" cstate="print"/>
          <a:srcRect l="2143" r="1864"/>
          <a:stretch>
            <a:fillRect/>
          </a:stretch>
        </p:blipFill>
        <p:spPr bwMode="auto">
          <a:xfrm>
            <a:off x="5231218" y="1269623"/>
            <a:ext cx="3168502" cy="4636354"/>
          </a:xfrm>
          <a:prstGeom prst="rect">
            <a:avLst/>
          </a:prstGeom>
          <a:ln>
            <a:noFill/>
          </a:ln>
          <a:effectLst>
            <a:glow rad="101600">
              <a:schemeClr val="accent1">
                <a:satMod val="175000"/>
                <a:alpha val="40000"/>
              </a:schemeClr>
            </a:glow>
            <a:outerShdw blurRad="50800" dist="38100" dir="2700000" algn="tl" rotWithShape="0">
              <a:prstClr val="black">
                <a:alpha val="40000"/>
              </a:prstClr>
            </a:outerShdw>
          </a:effectLst>
        </p:spPr>
      </p:pic>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 Application – User Roles</a:t>
            </a:r>
            <a:endParaRPr lang="en-US" dirty="0"/>
          </a:p>
        </p:txBody>
      </p:sp>
      <p:sp>
        <p:nvSpPr>
          <p:cNvPr id="3" name="Content Placeholder 2"/>
          <p:cNvSpPr>
            <a:spLocks noGrp="1"/>
          </p:cNvSpPr>
          <p:nvPr>
            <p:ph sz="half" idx="1"/>
          </p:nvPr>
        </p:nvSpPr>
        <p:spPr/>
        <p:txBody>
          <a:bodyPr/>
          <a:lstStyle/>
          <a:p>
            <a:pPr lvl="1"/>
            <a:r>
              <a:rPr lang="en-US" smtClean="0"/>
              <a:t>View Dashboard</a:t>
            </a:r>
          </a:p>
          <a:p>
            <a:pPr lvl="1"/>
            <a:r>
              <a:rPr lang="en-US" smtClean="0"/>
              <a:t>View Landmarks</a:t>
            </a:r>
          </a:p>
          <a:p>
            <a:pPr lvl="1"/>
            <a:r>
              <a:rPr lang="en-US" smtClean="0"/>
              <a:t>Driving Directions</a:t>
            </a:r>
          </a:p>
          <a:p>
            <a:pPr lvl="1"/>
            <a:r>
              <a:rPr lang="en-US" smtClean="0"/>
              <a:t>View Alert Escalation Preferences</a:t>
            </a:r>
          </a:p>
          <a:p>
            <a:pPr lvl="1"/>
            <a:r>
              <a:rPr lang="en-US" smtClean="0"/>
              <a:t>View Geofences and Curfews</a:t>
            </a:r>
          </a:p>
          <a:p>
            <a:pPr lvl="1"/>
            <a:r>
              <a:rPr lang="en-US" smtClean="0"/>
              <a:t>View Terminal Preferences</a:t>
            </a:r>
          </a:p>
          <a:p>
            <a:pPr lvl="1"/>
            <a:r>
              <a:rPr lang="en-US" smtClean="0"/>
              <a:t>View Equipment Groups and User Groups</a:t>
            </a:r>
          </a:p>
          <a:p>
            <a:pPr lvl="1"/>
            <a:r>
              <a:rPr lang="en-US" smtClean="0"/>
              <a:t>Call or “Ping” Machines</a:t>
            </a:r>
          </a:p>
          <a:p>
            <a:pPr lvl="1"/>
            <a:endParaRPr lang="en-US" dirty="0"/>
          </a:p>
        </p:txBody>
      </p:sp>
      <p:sp>
        <p:nvSpPr>
          <p:cNvPr id="15" name="Content Placeholder 14"/>
          <p:cNvSpPr>
            <a:spLocks noGrp="1"/>
          </p:cNvSpPr>
          <p:nvPr>
            <p:ph sz="half" idx="2"/>
          </p:nvPr>
        </p:nvSpPr>
        <p:spPr/>
        <p:txBody>
          <a:bodyPr/>
          <a:lstStyle/>
          <a:p>
            <a:endParaRPr lang="en-US"/>
          </a:p>
        </p:txBody>
      </p:sp>
      <p:sp>
        <p:nvSpPr>
          <p:cNvPr id="7" name="Text Placeholder 6"/>
          <p:cNvSpPr>
            <a:spLocks noGrp="1"/>
          </p:cNvSpPr>
          <p:nvPr>
            <p:ph type="body" sz="quarter" idx="13"/>
          </p:nvPr>
        </p:nvSpPr>
        <p:spPr/>
        <p:txBody>
          <a:bodyPr/>
          <a:lstStyle/>
          <a:p>
            <a:r>
              <a:rPr lang="en-US" smtClean="0"/>
              <a:t>Account Subscriber</a:t>
            </a:r>
            <a:endParaRPr lang="en-US" dirty="0" smtClean="0"/>
          </a:p>
        </p:txBody>
      </p:sp>
      <p:sp>
        <p:nvSpPr>
          <p:cNvPr id="16" name="Text Placeholder 15"/>
          <p:cNvSpPr>
            <a:spLocks noGrp="1"/>
          </p:cNvSpPr>
          <p:nvPr>
            <p:ph type="body" sz="quarter" idx="14"/>
          </p:nvPr>
        </p:nvSpPr>
        <p:spPr/>
        <p:txBody>
          <a:bodyPr/>
          <a:lstStyle/>
          <a:p>
            <a:endParaRPr lang="en-US"/>
          </a:p>
        </p:txBody>
      </p:sp>
      <p:pic>
        <p:nvPicPr>
          <p:cNvPr id="1026" name="Picture 2" descr="C:\Documents and Settings\tx18040\Desktop\JDLink_NG_NMQ\Web Shots\Product Overview 11-22\John Smith-Subscriber.bmp"/>
          <p:cNvPicPr>
            <a:picLocks noChangeAspect="1" noChangeArrowheads="1"/>
          </p:cNvPicPr>
          <p:nvPr>
            <p:custDataLst>
              <p:tags r:id="rId2"/>
            </p:custDataLst>
          </p:nvPr>
        </p:nvPicPr>
        <p:blipFill>
          <a:blip r:embed="rId5" cstate="print"/>
          <a:srcRect t="2667" r="1293"/>
          <a:stretch>
            <a:fillRect/>
          </a:stretch>
        </p:blipFill>
        <p:spPr bwMode="auto">
          <a:xfrm>
            <a:off x="4688958" y="1474794"/>
            <a:ext cx="3997842" cy="1916989"/>
          </a:xfrm>
          <a:prstGeom prst="rect">
            <a:avLst/>
          </a:prstGeom>
          <a:noFill/>
          <a:ln w="25400">
            <a:noFill/>
          </a:ln>
          <a:effectLst>
            <a:glow rad="101600">
              <a:schemeClr val="accent1">
                <a:satMod val="175000"/>
                <a:alpha val="40000"/>
              </a:schemeClr>
            </a:glow>
          </a:effectLst>
        </p:spPr>
      </p:pic>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 Application – User Roles</a:t>
            </a:r>
            <a:endParaRPr lang="en-US" dirty="0"/>
          </a:p>
        </p:txBody>
      </p:sp>
      <p:sp>
        <p:nvSpPr>
          <p:cNvPr id="3" name="Content Placeholder 2"/>
          <p:cNvSpPr>
            <a:spLocks noGrp="1"/>
          </p:cNvSpPr>
          <p:nvPr>
            <p:ph sz="half" idx="1"/>
          </p:nvPr>
        </p:nvSpPr>
        <p:spPr/>
        <p:txBody>
          <a:bodyPr/>
          <a:lstStyle/>
          <a:p>
            <a:r>
              <a:rPr lang="en-US" dirty="0" smtClean="0"/>
              <a:t>Performs all Subscriber roles with the addition of:</a:t>
            </a:r>
          </a:p>
          <a:p>
            <a:pPr lvl="2"/>
            <a:r>
              <a:rPr lang="en-US" dirty="0" smtClean="0"/>
              <a:t>Create, Update and Delete Landmarks and Landmark Categories</a:t>
            </a:r>
          </a:p>
          <a:p>
            <a:pPr lvl="2"/>
            <a:r>
              <a:rPr lang="en-US" dirty="0" smtClean="0"/>
              <a:t>Create, Update and Delete Equipment Groups</a:t>
            </a:r>
          </a:p>
          <a:p>
            <a:pPr lvl="2"/>
            <a:r>
              <a:rPr lang="en-US" dirty="0" smtClean="0"/>
              <a:t>Create, Update and Delete </a:t>
            </a:r>
            <a:r>
              <a:rPr lang="en-US" dirty="0" err="1" smtClean="0"/>
              <a:t>Geofences</a:t>
            </a:r>
            <a:r>
              <a:rPr lang="en-US" dirty="0" smtClean="0"/>
              <a:t> and Curfews</a:t>
            </a:r>
          </a:p>
          <a:p>
            <a:pPr lvl="2"/>
            <a:r>
              <a:rPr lang="en-US" dirty="0" smtClean="0"/>
              <a:t>Update Terminal Settings</a:t>
            </a:r>
          </a:p>
          <a:p>
            <a:pPr lvl="2"/>
            <a:r>
              <a:rPr lang="en-US" dirty="0" smtClean="0"/>
              <a:t>Create, Update and Delete Alert Preferences</a:t>
            </a:r>
          </a:p>
          <a:p>
            <a:pPr lvl="2"/>
            <a:r>
              <a:rPr lang="en-US" dirty="0" smtClean="0"/>
              <a:t>Update Organizational Preferences</a:t>
            </a:r>
          </a:p>
          <a:p>
            <a:pPr lvl="2"/>
            <a:endParaRPr lang="en-US" dirty="0" smtClean="0"/>
          </a:p>
        </p:txBody>
      </p:sp>
      <p:sp>
        <p:nvSpPr>
          <p:cNvPr id="17" name="Content Placeholder 16"/>
          <p:cNvSpPr>
            <a:spLocks noGrp="1"/>
          </p:cNvSpPr>
          <p:nvPr>
            <p:ph sz="half" idx="2"/>
          </p:nvPr>
        </p:nvSpPr>
        <p:spPr/>
        <p:txBody>
          <a:bodyPr/>
          <a:lstStyle/>
          <a:p>
            <a:endParaRPr lang="en-US"/>
          </a:p>
        </p:txBody>
      </p:sp>
      <p:sp>
        <p:nvSpPr>
          <p:cNvPr id="8" name="Text Placeholder 7"/>
          <p:cNvSpPr>
            <a:spLocks noGrp="1"/>
          </p:cNvSpPr>
          <p:nvPr>
            <p:ph type="body" sz="quarter" idx="13"/>
          </p:nvPr>
        </p:nvSpPr>
        <p:spPr/>
        <p:txBody>
          <a:bodyPr/>
          <a:lstStyle/>
          <a:p>
            <a:r>
              <a:rPr lang="en-US" smtClean="0"/>
              <a:t>Account Manager</a:t>
            </a:r>
            <a:endParaRPr lang="en-US" dirty="0" smtClean="0"/>
          </a:p>
        </p:txBody>
      </p:sp>
      <p:sp>
        <p:nvSpPr>
          <p:cNvPr id="18" name="Text Placeholder 17"/>
          <p:cNvSpPr>
            <a:spLocks noGrp="1"/>
          </p:cNvSpPr>
          <p:nvPr>
            <p:ph type="body" sz="quarter" idx="14"/>
          </p:nvPr>
        </p:nvSpPr>
        <p:spPr/>
        <p:txBody>
          <a:bodyPr/>
          <a:lstStyle/>
          <a:p>
            <a:endParaRPr lang="en-US"/>
          </a:p>
        </p:txBody>
      </p:sp>
      <p:pic>
        <p:nvPicPr>
          <p:cNvPr id="2050" name="Picture 2" descr="C:\Documents and Settings\tx18040\Desktop\JDLink_NG_NMQ\Web Shots\Product Overview 11-22\John Smith-Manager.bmp"/>
          <p:cNvPicPr>
            <a:picLocks noChangeAspect="1" noChangeArrowheads="1"/>
          </p:cNvPicPr>
          <p:nvPr>
            <p:custDataLst>
              <p:tags r:id="rId2"/>
            </p:custDataLst>
          </p:nvPr>
        </p:nvPicPr>
        <p:blipFill>
          <a:blip r:embed="rId5" cstate="print"/>
          <a:srcRect l="1094" t="5244" b="4165"/>
          <a:stretch>
            <a:fillRect/>
          </a:stretch>
        </p:blipFill>
        <p:spPr bwMode="auto">
          <a:xfrm>
            <a:off x="4688958" y="1474368"/>
            <a:ext cx="3994572" cy="1864957"/>
          </a:xfrm>
          <a:prstGeom prst="rect">
            <a:avLst/>
          </a:prstGeom>
          <a:noFill/>
          <a:ln w="25400">
            <a:noFill/>
          </a:ln>
          <a:effectLst>
            <a:glow rad="101600">
              <a:schemeClr val="accent1">
                <a:satMod val="175000"/>
                <a:alpha val="40000"/>
              </a:schemeClr>
            </a:glow>
          </a:effectLst>
        </p:spPr>
      </p:pic>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 Application – User Roles</a:t>
            </a:r>
            <a:endParaRPr lang="en-US" dirty="0"/>
          </a:p>
        </p:txBody>
      </p:sp>
      <p:sp>
        <p:nvSpPr>
          <p:cNvPr id="3" name="Content Placeholder 2"/>
          <p:cNvSpPr>
            <a:spLocks noGrp="1"/>
          </p:cNvSpPr>
          <p:nvPr>
            <p:ph sz="half" idx="1"/>
          </p:nvPr>
        </p:nvSpPr>
        <p:spPr/>
        <p:txBody>
          <a:bodyPr/>
          <a:lstStyle/>
          <a:p>
            <a:r>
              <a:rPr lang="en-US" smtClean="0"/>
              <a:t>All Account Manager roles with the addition of:</a:t>
            </a:r>
          </a:p>
          <a:p>
            <a:pPr lvl="2"/>
            <a:r>
              <a:rPr lang="en-US" smtClean="0"/>
              <a:t>Create, Update and Delete User Groups</a:t>
            </a:r>
          </a:p>
          <a:p>
            <a:pPr lvl="2"/>
            <a:r>
              <a:rPr lang="en-US" smtClean="0"/>
              <a:t>Grant 3rd Party Access</a:t>
            </a:r>
          </a:p>
          <a:p>
            <a:pPr lvl="2"/>
            <a:r>
              <a:rPr lang="en-US" smtClean="0"/>
              <a:t>Transfer Terminals</a:t>
            </a:r>
            <a:endParaRPr lang="en-US" dirty="0"/>
          </a:p>
        </p:txBody>
      </p:sp>
      <p:sp>
        <p:nvSpPr>
          <p:cNvPr id="13" name="Content Placeholder 12"/>
          <p:cNvSpPr>
            <a:spLocks noGrp="1"/>
          </p:cNvSpPr>
          <p:nvPr>
            <p:ph sz="half" idx="2"/>
          </p:nvPr>
        </p:nvSpPr>
        <p:spPr/>
        <p:txBody>
          <a:bodyPr/>
          <a:lstStyle/>
          <a:p>
            <a:endParaRPr lang="en-US"/>
          </a:p>
        </p:txBody>
      </p:sp>
      <p:sp>
        <p:nvSpPr>
          <p:cNvPr id="8" name="Text Placeholder 7"/>
          <p:cNvSpPr>
            <a:spLocks noGrp="1"/>
          </p:cNvSpPr>
          <p:nvPr>
            <p:ph type="body" sz="quarter" idx="13"/>
          </p:nvPr>
        </p:nvSpPr>
        <p:spPr/>
        <p:txBody>
          <a:bodyPr/>
          <a:lstStyle/>
          <a:p>
            <a:r>
              <a:rPr lang="en-US" smtClean="0"/>
              <a:t>Account Administrator</a:t>
            </a:r>
            <a:endParaRPr lang="en-US" dirty="0" smtClean="0"/>
          </a:p>
        </p:txBody>
      </p:sp>
      <p:sp>
        <p:nvSpPr>
          <p:cNvPr id="14" name="Text Placeholder 13"/>
          <p:cNvSpPr>
            <a:spLocks noGrp="1"/>
          </p:cNvSpPr>
          <p:nvPr>
            <p:ph type="body" sz="quarter" idx="14"/>
          </p:nvPr>
        </p:nvSpPr>
        <p:spPr/>
        <p:txBody>
          <a:bodyPr/>
          <a:lstStyle/>
          <a:p>
            <a:endParaRPr lang="en-US"/>
          </a:p>
        </p:txBody>
      </p:sp>
      <p:pic>
        <p:nvPicPr>
          <p:cNvPr id="3074" name="Picture 2" descr="C:\Documents and Settings\tx18040\Desktop\JDLink_NG_NMQ\Web Shots\Product Overview 11-22\Jeff-Admin.bmp"/>
          <p:cNvPicPr>
            <a:picLocks noChangeAspect="1" noChangeArrowheads="1"/>
          </p:cNvPicPr>
          <p:nvPr>
            <p:custDataLst>
              <p:tags r:id="rId2"/>
            </p:custDataLst>
          </p:nvPr>
        </p:nvPicPr>
        <p:blipFill>
          <a:blip r:embed="rId5" cstate="print"/>
          <a:srcRect l="940" t="4885" r="1417" b="2162"/>
          <a:stretch>
            <a:fillRect/>
          </a:stretch>
        </p:blipFill>
        <p:spPr bwMode="auto">
          <a:xfrm>
            <a:off x="4678326" y="1477923"/>
            <a:ext cx="4023374" cy="1885614"/>
          </a:xfrm>
          <a:prstGeom prst="rect">
            <a:avLst/>
          </a:prstGeom>
          <a:noFill/>
          <a:ln w="25400">
            <a:noFill/>
          </a:ln>
          <a:effectLst>
            <a:glow rad="101600">
              <a:schemeClr val="accent1">
                <a:satMod val="175000"/>
                <a:alpha val="40000"/>
              </a:schemeClr>
            </a:glow>
          </a:effectLst>
        </p:spPr>
      </p:pic>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a:blip r:embed="rId7" cstate="print"/>
          <a:stretch>
            <a:fillRect/>
          </a:stretch>
        </a:blipFill>
        <a:effectLst/>
      </p:bgPr>
    </p:bg>
    <p:spTree>
      <p:nvGrpSpPr>
        <p:cNvPr id="1" name=""/>
        <p:cNvGrpSpPr/>
        <p:nvPr/>
      </p:nvGrpSpPr>
      <p:grpSpPr>
        <a:xfrm>
          <a:off x="0" y="0"/>
          <a:ext cx="0" cy="0"/>
          <a:chOff x="0" y="0"/>
          <a:chExt cx="0" cy="0"/>
        </a:xfrm>
      </p:grpSpPr>
      <p:sp>
        <p:nvSpPr>
          <p:cNvPr id="15" name="Title 14" hidden="1"/>
          <p:cNvSpPr>
            <a:spLocks noGrp="1"/>
          </p:cNvSpPr>
          <p:nvPr>
            <p:ph type="title"/>
          </p:nvPr>
        </p:nvSpPr>
        <p:spPr/>
        <p:txBody>
          <a:bodyPr/>
          <a:lstStyle/>
          <a:p>
            <a:r>
              <a:rPr lang="en-US" smtClean="0"/>
              <a:t>JDLink/ZXLink - PO Check Your Knowledge 3</a:t>
            </a:r>
            <a:endParaRPr lang="en-US"/>
          </a:p>
        </p:txBody>
      </p:sp>
      <p:pic>
        <p:nvPicPr>
          <p:cNvPr id="16" name="Picture 15" descr="engbg.png"/>
          <p:cNvPicPr>
            <a:picLocks/>
          </p:cNvPicPr>
          <p:nvPr/>
        </p:nvPicPr>
        <p:blipFill>
          <a:blip r:embed="rId8" cstate="print"/>
          <a:stretch>
            <a:fillRect/>
          </a:stretch>
        </p:blipFill>
        <p:spPr>
          <a:xfrm>
            <a:off x="0" y="5588000"/>
            <a:ext cx="9144000" cy="1270000"/>
          </a:xfrm>
          <a:prstGeom prst="rect">
            <a:avLst/>
          </a:prstGeom>
        </p:spPr>
      </p:pic>
      <p:pic>
        <p:nvPicPr>
          <p:cNvPr id="18" name="Picture 17" descr="~t124452.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9" name="Picture 18"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20" name="Picture 19"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1" descr="T:\Qualification Backup\JDLink_NG\Images\jdlink computer.jpg"/>
          <p:cNvPicPr>
            <a:picLocks noChangeAspect="1" noChangeArrowheads="1"/>
          </p:cNvPicPr>
          <p:nvPr>
            <p:custDataLst>
              <p:tags r:id="rId2"/>
            </p:custDataLst>
          </p:nvPr>
        </p:nvPicPr>
        <p:blipFill>
          <a:blip r:embed="rId5" cstate="print"/>
          <a:srcRect l="3482"/>
          <a:stretch>
            <a:fillRect/>
          </a:stretch>
        </p:blipFill>
        <p:spPr bwMode="auto">
          <a:xfrm>
            <a:off x="0" y="778976"/>
            <a:ext cx="5188688" cy="5417812"/>
          </a:xfrm>
          <a:prstGeom prst="rect">
            <a:avLst/>
          </a:prstGeom>
          <a:noFill/>
        </p:spPr>
      </p:pic>
      <p:sp>
        <p:nvSpPr>
          <p:cNvPr id="2" name="Title 1"/>
          <p:cNvSpPr>
            <a:spLocks noGrp="1"/>
          </p:cNvSpPr>
          <p:nvPr>
            <p:ph type="title"/>
          </p:nvPr>
        </p:nvSpPr>
        <p:spPr/>
        <p:txBody>
          <a:bodyPr/>
          <a:lstStyle/>
          <a:p>
            <a:r>
              <a:rPr lang="en-US" smtClean="0"/>
              <a:t>JDLink/ZXLink Web Application</a:t>
            </a:r>
            <a:endParaRPr lang="en-US" dirty="0"/>
          </a:p>
        </p:txBody>
      </p:sp>
      <p:sp>
        <p:nvSpPr>
          <p:cNvPr id="5" name="Content Placeholder 4"/>
          <p:cNvSpPr>
            <a:spLocks noGrp="1"/>
          </p:cNvSpPr>
          <p:nvPr>
            <p:ph sz="half" idx="1"/>
          </p:nvPr>
        </p:nvSpPr>
        <p:spPr/>
        <p:txBody>
          <a:bodyPr/>
          <a:lstStyle/>
          <a:p>
            <a:endParaRPr lang="en-US" dirty="0" smtClean="0"/>
          </a:p>
        </p:txBody>
      </p:sp>
      <p:sp>
        <p:nvSpPr>
          <p:cNvPr id="13" name="Content Placeholder 12"/>
          <p:cNvSpPr>
            <a:spLocks noGrp="1"/>
          </p:cNvSpPr>
          <p:nvPr>
            <p:ph sz="half" idx="2"/>
          </p:nvPr>
        </p:nvSpPr>
        <p:spPr/>
        <p:txBody>
          <a:bodyPr/>
          <a:lstStyle/>
          <a:p>
            <a:pPr lvl="2"/>
            <a:r>
              <a:rPr lang="en-US" smtClean="0"/>
              <a:t>Green for A&amp;T and Forestry Customers/Dealers</a:t>
            </a:r>
          </a:p>
          <a:p>
            <a:pPr lvl="2"/>
            <a:r>
              <a:rPr lang="en-US" smtClean="0"/>
              <a:t>Yellow for Construction Customers/Dealers</a:t>
            </a:r>
          </a:p>
          <a:p>
            <a:pPr lvl="2"/>
            <a:r>
              <a:rPr lang="en-US" smtClean="0"/>
              <a:t>Orange for Hitachi Customers/Dealers</a:t>
            </a:r>
          </a:p>
          <a:p>
            <a:pPr lvl="2"/>
            <a:r>
              <a:rPr lang="en-US" smtClean="0"/>
              <a:t>Gray for a Generic theme</a:t>
            </a:r>
          </a:p>
          <a:p>
            <a:pPr lvl="2"/>
            <a:endParaRPr lang="en-US" smtClean="0"/>
          </a:p>
          <a:p>
            <a:r>
              <a:rPr lang="en-US" sz="1400" smtClean="0"/>
              <a:t>* Available on the Company Preferences Tab</a:t>
            </a:r>
          </a:p>
          <a:p>
            <a:endParaRPr lang="en-US" dirty="0"/>
          </a:p>
        </p:txBody>
      </p:sp>
      <p:sp>
        <p:nvSpPr>
          <p:cNvPr id="15" name="Text Placeholder 14"/>
          <p:cNvSpPr>
            <a:spLocks noGrp="1"/>
          </p:cNvSpPr>
          <p:nvPr>
            <p:ph type="body" sz="quarter" idx="13"/>
          </p:nvPr>
        </p:nvSpPr>
        <p:spPr/>
        <p:txBody>
          <a:bodyPr/>
          <a:lstStyle/>
          <a:p>
            <a:endParaRPr lang="en-US" dirty="0" smtClean="0"/>
          </a:p>
        </p:txBody>
      </p:sp>
      <p:sp>
        <p:nvSpPr>
          <p:cNvPr id="21" name="Text Placeholder 20"/>
          <p:cNvSpPr>
            <a:spLocks noGrp="1"/>
          </p:cNvSpPr>
          <p:nvPr>
            <p:ph type="body" sz="quarter" idx="14"/>
          </p:nvPr>
        </p:nvSpPr>
        <p:spPr/>
        <p:txBody>
          <a:bodyPr/>
          <a:lstStyle/>
          <a:p>
            <a:r>
              <a:rPr lang="en-US" smtClean="0"/>
              <a:t>Web is available in four “Theme” styles*</a:t>
            </a:r>
            <a:endParaRPr lang="en-US" dirty="0" smtClean="0"/>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Opening Dashboard</a:t>
            </a:r>
            <a:endParaRPr lang="en-US" dirty="0"/>
          </a:p>
        </p:txBody>
      </p:sp>
      <p:sp>
        <p:nvSpPr>
          <p:cNvPr id="7" name="Content Placeholder 6"/>
          <p:cNvSpPr>
            <a:spLocks noGrp="1"/>
          </p:cNvSpPr>
          <p:nvPr>
            <p:ph idx="1"/>
          </p:nvPr>
        </p:nvSpPr>
        <p:spPr/>
        <p:txBody>
          <a:bodyPr/>
          <a:lstStyle/>
          <a:p>
            <a:endParaRPr lang="en-US"/>
          </a:p>
        </p:txBody>
      </p:sp>
      <p:pic>
        <p:nvPicPr>
          <p:cNvPr id="4098" name="Picture 2" descr="C:\Documents and Settings\tx18040\Desktop\JDLink_NG_NMQ\Web Shots\Product Overview 11-22\Opening Screen-no machines selected.bmp"/>
          <p:cNvPicPr>
            <a:picLocks noChangeAspect="1" noChangeArrowheads="1"/>
          </p:cNvPicPr>
          <p:nvPr>
            <p:custDataLst>
              <p:tags r:id="rId2"/>
            </p:custDataLst>
          </p:nvPr>
        </p:nvPicPr>
        <p:blipFill>
          <a:blip r:embed="rId6" cstate="print"/>
          <a:srcRect/>
          <a:stretch>
            <a:fillRect/>
          </a:stretch>
        </p:blipFill>
        <p:spPr bwMode="auto">
          <a:xfrm>
            <a:off x="274002" y="1083686"/>
            <a:ext cx="8595997" cy="5380893"/>
          </a:xfrm>
          <a:prstGeom prst="rect">
            <a:avLst/>
          </a:prstGeom>
          <a:ln>
            <a:noFill/>
          </a:ln>
          <a:effectLst>
            <a:outerShdw blurRad="292100" dist="139700" dir="2700000" algn="tl" rotWithShape="0">
              <a:srgbClr val="333333">
                <a:alpha val="65000"/>
              </a:srgbClr>
            </a:outerShdw>
          </a:effectLst>
        </p:spPr>
      </p:pic>
      <p:pic>
        <p:nvPicPr>
          <p:cNvPr id="4099" name="Picture 3" descr="C:\Documents and Settings\tx18040\Desktop\JDLink_NG_NMQ\Web Shots\Product Overview 11-22\Help Files.bmp"/>
          <p:cNvPicPr>
            <a:picLocks noChangeAspect="1" noChangeArrowheads="1"/>
          </p:cNvPicPr>
          <p:nvPr>
            <p:custDataLst>
              <p:tags r:id="rId3"/>
            </p:custDataLst>
          </p:nvPr>
        </p:nvPicPr>
        <p:blipFill>
          <a:blip r:embed="rId7" cstate="print"/>
          <a:srcRect t="576"/>
          <a:stretch>
            <a:fillRect/>
          </a:stretch>
        </p:blipFill>
        <p:spPr bwMode="auto">
          <a:xfrm>
            <a:off x="1320800" y="1754372"/>
            <a:ext cx="6502400" cy="430576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7347096" y="1424762"/>
            <a:ext cx="797446" cy="53163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err="1" smtClean="0">
              <a:latin typeface="Verdana"/>
              <a:cs typeface="Verdan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0" nodeType="afterEffect">
                                  <p:stCondLst>
                                    <p:cond delay="0"/>
                                  </p:stCondLst>
                                  <p:childTnLst>
                                    <p:animScale>
                                      <p:cBhvr>
                                        <p:cTn id="9" dur="1000" fill="hold"/>
                                        <p:tgtEl>
                                          <p:spTgt spid="8"/>
                                        </p:tgtEl>
                                      </p:cBhvr>
                                      <p:by x="50000" y="50000"/>
                                    </p:animScale>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4099"/>
                                        </p:tgtEl>
                                        <p:attrNameLst>
                                          <p:attrName>style.visibility</p:attrName>
                                        </p:attrNameLst>
                                      </p:cBhvr>
                                      <p:to>
                                        <p:strVal val="visible"/>
                                      </p:to>
                                    </p:set>
                                  </p:childTnLst>
                                </p:cTn>
                              </p:par>
                              <p:par>
                                <p:cTn id="13" presetID="49" presetClass="path" presetSubtype="0" accel="50000" decel="50000" fill="hold" nodeType="withEffect">
                                  <p:stCondLst>
                                    <p:cond delay="0"/>
                                  </p:stCondLst>
                                  <p:childTnLst>
                                    <p:animMotion origin="layout" path="M 0.29774 -0.27291 L -0.00469 0.06042 " pathEditMode="relative" rAng="0" ptsTypes="AA">
                                      <p:cBhvr>
                                        <p:cTn id="14" dur="1000" fill="hold"/>
                                        <p:tgtEl>
                                          <p:spTgt spid="4099"/>
                                        </p:tgtEl>
                                        <p:attrNameLst>
                                          <p:attrName>ppt_x</p:attrName>
                                          <p:attrName>ppt_y</p:attrName>
                                        </p:attrNameLst>
                                      </p:cBhvr>
                                      <p:rCtr x="-151" y="167"/>
                                    </p:animMotion>
                                  </p:childTnLst>
                                </p:cTn>
                              </p:par>
                              <p:par>
                                <p:cTn id="15" presetID="53"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p:cTn id="17" dur="1000" fill="hold"/>
                                        <p:tgtEl>
                                          <p:spTgt spid="4099"/>
                                        </p:tgtEl>
                                        <p:attrNameLst>
                                          <p:attrName>ppt_w</p:attrName>
                                        </p:attrNameLst>
                                      </p:cBhvr>
                                      <p:tavLst>
                                        <p:tav tm="0">
                                          <p:val>
                                            <p:fltVal val="0"/>
                                          </p:val>
                                        </p:tav>
                                        <p:tav tm="100000">
                                          <p:val>
                                            <p:strVal val="#ppt_w"/>
                                          </p:val>
                                        </p:tav>
                                      </p:tavLst>
                                    </p:anim>
                                    <p:anim calcmode="lin" valueType="num">
                                      <p:cBhvr>
                                        <p:cTn id="18" dur="1000" fill="hold"/>
                                        <p:tgtEl>
                                          <p:spTgt spid="4099"/>
                                        </p:tgtEl>
                                        <p:attrNameLst>
                                          <p:attrName>ppt_h</p:attrName>
                                        </p:attrNameLst>
                                      </p:cBhvr>
                                      <p:tavLst>
                                        <p:tav tm="0">
                                          <p:val>
                                            <p:fltVal val="0"/>
                                          </p:val>
                                        </p:tav>
                                        <p:tav tm="100000">
                                          <p:val>
                                            <p:strVal val="#ppt_h"/>
                                          </p:val>
                                        </p:tav>
                                      </p:tavLst>
                                    </p:anim>
                                    <p:animEffect transition="in" filter="fade">
                                      <p:cBhvr>
                                        <p:cTn id="19" dur="1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Dashboard with Machine Group Loaded</a:t>
            </a:r>
            <a:endParaRPr lang="en-US" dirty="0"/>
          </a:p>
        </p:txBody>
      </p:sp>
      <p:sp>
        <p:nvSpPr>
          <p:cNvPr id="6" name="Content Placeholder 5"/>
          <p:cNvSpPr>
            <a:spLocks noGrp="1"/>
          </p:cNvSpPr>
          <p:nvPr>
            <p:ph idx="1"/>
          </p:nvPr>
        </p:nvSpPr>
        <p:spPr/>
        <p:txBody>
          <a:bodyPr/>
          <a:lstStyle/>
          <a:p>
            <a:endParaRPr lang="en-US"/>
          </a:p>
        </p:txBody>
      </p:sp>
      <p:pic>
        <p:nvPicPr>
          <p:cNvPr id="5122" name="Picture 2" descr="C:\Documents and Settings\tx18040\Desktop\JDLink_NG_NMQ\Web Shots\Product Overview 11-22\Opening Screen-Machine Group Loaded.bmp"/>
          <p:cNvPicPr>
            <a:picLocks noChangeAspect="1" noChangeArrowheads="1"/>
          </p:cNvPicPr>
          <p:nvPr>
            <p:custDataLst>
              <p:tags r:id="rId2"/>
            </p:custDataLst>
          </p:nvPr>
        </p:nvPicPr>
        <p:blipFill>
          <a:blip r:embed="rId5" cstate="print"/>
          <a:srcRect/>
          <a:stretch>
            <a:fillRect/>
          </a:stretch>
        </p:blipFill>
        <p:spPr bwMode="auto">
          <a:xfrm>
            <a:off x="274320" y="1088136"/>
            <a:ext cx="8603862" cy="5385816"/>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Landmarks</a:t>
            </a:r>
            <a:endParaRPr lang="en-US" dirty="0"/>
          </a:p>
        </p:txBody>
      </p:sp>
      <p:sp>
        <p:nvSpPr>
          <p:cNvPr id="6" name="Content Placeholder 5"/>
          <p:cNvSpPr>
            <a:spLocks noGrp="1"/>
          </p:cNvSpPr>
          <p:nvPr>
            <p:ph idx="1"/>
          </p:nvPr>
        </p:nvSpPr>
        <p:spPr/>
        <p:txBody>
          <a:bodyPr/>
          <a:lstStyle/>
          <a:p>
            <a:endParaRPr lang="en-US"/>
          </a:p>
        </p:txBody>
      </p:sp>
      <p:pic>
        <p:nvPicPr>
          <p:cNvPr id="6146" name="Picture 2" descr="C:\Documents and Settings\tx18040\Desktop\JDLink_NG_NMQ\Web Shots\Product Overview 11-22\Landmark.bmp"/>
          <p:cNvPicPr>
            <a:picLocks noChangeAspect="1" noChangeArrowheads="1"/>
          </p:cNvPicPr>
          <p:nvPr>
            <p:custDataLst>
              <p:tags r:id="rId2"/>
            </p:custDataLst>
          </p:nvPr>
        </p:nvPicPr>
        <p:blipFill>
          <a:blip r:embed="rId5" cstate="print"/>
          <a:srcRect/>
          <a:stretch>
            <a:fillRect/>
          </a:stretch>
        </p:blipFill>
        <p:spPr bwMode="auto">
          <a:xfrm>
            <a:off x="274320" y="1088136"/>
            <a:ext cx="8617305" cy="5385816"/>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19237" name="Rectangle 5"/>
          <p:cNvSpPr>
            <a:spLocks noGrp="1" noChangeArrowheads="1"/>
          </p:cNvSpPr>
          <p:nvPr>
            <p:ph type="title"/>
          </p:nvPr>
        </p:nvSpPr>
        <p:spPr/>
        <p:txBody>
          <a:bodyPr/>
          <a:lstStyle/>
          <a:p>
            <a:r>
              <a:rPr lang="en-US" dirty="0" smtClean="0"/>
              <a:t>Product Overview</a:t>
            </a:r>
            <a:endParaRPr lang="en-US" dirty="0"/>
          </a:p>
        </p:txBody>
      </p:sp>
      <p:sp>
        <p:nvSpPr>
          <p:cNvPr id="4" name="Rectangle 3"/>
          <p:cNvSpPr/>
          <p:nvPr/>
        </p:nvSpPr>
        <p:spPr>
          <a:xfrm>
            <a:off x="1588" y="1"/>
            <a:ext cx="9142412" cy="6858000"/>
          </a:xfrm>
          <a:prstGeom prst="rect">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err="1" smtClean="0">
              <a:latin typeface="Verdana"/>
              <a:cs typeface="Verdana"/>
            </a:endParaRPr>
          </a:p>
        </p:txBody>
      </p:sp>
      <p:sp>
        <p:nvSpPr>
          <p:cNvPr id="7519238" name="Rectangle 6"/>
          <p:cNvSpPr>
            <a:spLocks noGrp="1" noChangeArrowheads="1"/>
          </p:cNvSpPr>
          <p:nvPr>
            <p:ph idx="1"/>
          </p:nvPr>
        </p:nvSpPr>
        <p:spPr/>
        <p:txBody>
          <a:bodyPr/>
          <a:lstStyle/>
          <a:p>
            <a:r>
              <a:rPr lang="en-US" sz="4000" b="1" dirty="0" smtClean="0"/>
              <a:t>Product Overview</a:t>
            </a:r>
          </a:p>
          <a:p>
            <a:pPr lvl="1"/>
            <a:r>
              <a:rPr lang="en-US" dirty="0" smtClean="0"/>
              <a:t>Describe JDLink/ZXLink</a:t>
            </a:r>
          </a:p>
          <a:p>
            <a:pPr lvl="1"/>
            <a:r>
              <a:rPr lang="en-US" dirty="0" smtClean="0"/>
              <a:t>Identify the various hardware and subscription levels of JDLink/ZXLink</a:t>
            </a:r>
          </a:p>
          <a:p>
            <a:pPr lvl="1"/>
            <a:r>
              <a:rPr lang="en-US" dirty="0" smtClean="0"/>
              <a:t>List the features of each level of JDLink/ZXLink</a:t>
            </a:r>
          </a:p>
          <a:p>
            <a:pPr lvl="1"/>
            <a:r>
              <a:rPr lang="en-US" dirty="0" smtClean="0"/>
              <a:t>Explain the In Base Strategy for JDLink and ZXLink </a:t>
            </a:r>
          </a:p>
          <a:p>
            <a:pPr lvl="1"/>
            <a:r>
              <a:rPr lang="en-US" dirty="0" smtClean="0"/>
              <a:t>Describe how the JDLink/ZXLink Machine Monitoring System works</a:t>
            </a:r>
          </a:p>
          <a:p>
            <a:pPr lvl="1"/>
            <a:r>
              <a:rPr lang="en-US" dirty="0" smtClean="0"/>
              <a:t>Identify the major components</a:t>
            </a:r>
          </a:p>
          <a:p>
            <a:pPr lvl="1"/>
            <a:r>
              <a:rPr lang="en-US" dirty="0" smtClean="0"/>
              <a:t>List the key features on the JDLink/ZXLink Web Application</a:t>
            </a:r>
          </a:p>
          <a:p>
            <a:pPr lvl="1"/>
            <a:r>
              <a:rPr lang="en-US" dirty="0" smtClean="0"/>
              <a:t>Determine the relationship between JDLink/ZXLink and Fleet Care</a:t>
            </a:r>
          </a:p>
          <a:p>
            <a:pPr lvl="1"/>
            <a:r>
              <a:rPr lang="en-US" dirty="0" smtClean="0"/>
              <a:t>Recall how JDLink/ZXLink enables Service Advisor Remote</a:t>
            </a:r>
          </a:p>
          <a:p>
            <a:pPr lvl="1"/>
            <a:r>
              <a:rPr lang="en-US" dirty="0" smtClean="0"/>
              <a:t>Identify the value to the customer</a:t>
            </a:r>
          </a:p>
          <a:p>
            <a:pPr lvl="1"/>
            <a:r>
              <a:rPr lang="en-US" dirty="0" smtClean="0"/>
              <a:t>Identify the value to the dealer</a:t>
            </a:r>
            <a:endParaRPr lang="en-US" dirty="0"/>
          </a:p>
        </p:txBody>
      </p:sp>
      <p:sp>
        <p:nvSpPr>
          <p:cNvPr id="7" name="AutoShape 9">
            <a:hlinkClick r:id="rId4" action="ppaction://hlinksldjump" highlightClick="1"/>
          </p:cNvPr>
          <p:cNvSpPr>
            <a:spLocks noChangeArrowheads="1"/>
          </p:cNvSpPr>
          <p:nvPr/>
        </p:nvSpPr>
        <p:spPr bwMode="auto">
          <a:xfrm>
            <a:off x="8839200" y="0"/>
            <a:ext cx="304800" cy="304800"/>
          </a:xfrm>
          <a:prstGeom prst="actionButtonHome">
            <a:avLst/>
          </a:prstGeom>
          <a:solidFill>
            <a:srgbClr val="DDDDDD"/>
          </a:solidFill>
          <a:ln w="9525">
            <a:noFill/>
            <a:miter lim="800000"/>
            <a:headEnd/>
            <a:tailEnd/>
          </a:ln>
          <a:effectLst/>
        </p:spPr>
        <p:txBody>
          <a:bodyPr wrap="none" anchor="ctr"/>
          <a:lstStyle/>
          <a:p>
            <a:endParaRPr lang="en-US" dirty="0">
              <a:latin typeface="Arial Unicode MS" pitchFamily="34" charset="-128"/>
            </a:endParaRP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Alert Escalation</a:t>
            </a:r>
            <a:endParaRPr lang="en-US" dirty="0"/>
          </a:p>
        </p:txBody>
      </p:sp>
      <p:sp>
        <p:nvSpPr>
          <p:cNvPr id="6" name="Content Placeholder 5"/>
          <p:cNvSpPr>
            <a:spLocks noGrp="1"/>
          </p:cNvSpPr>
          <p:nvPr>
            <p:ph idx="1"/>
          </p:nvPr>
        </p:nvSpPr>
        <p:spPr/>
        <p:txBody>
          <a:bodyPr/>
          <a:lstStyle/>
          <a:p>
            <a:endParaRPr lang="en-US"/>
          </a:p>
        </p:txBody>
      </p:sp>
      <p:pic>
        <p:nvPicPr>
          <p:cNvPr id="7170" name="Picture 2" descr="C:\Documents and Settings\tx18040\Desktop\JDLink_NG_NMQ\Web Shots\Product Overview 11-22\Alert Escalation.bmp"/>
          <p:cNvPicPr>
            <a:picLocks noChangeAspect="1" noChangeArrowheads="1"/>
          </p:cNvPicPr>
          <p:nvPr>
            <p:custDataLst>
              <p:tags r:id="rId2"/>
            </p:custDataLst>
          </p:nvPr>
        </p:nvPicPr>
        <p:blipFill>
          <a:blip r:embed="rId5" cstate="print"/>
          <a:srcRect/>
          <a:stretch>
            <a:fillRect/>
          </a:stretch>
        </p:blipFill>
        <p:spPr bwMode="auto">
          <a:xfrm>
            <a:off x="274320" y="1088136"/>
            <a:ext cx="8590461" cy="5385816"/>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Geofence and Curfew</a:t>
            </a:r>
            <a:endParaRPr lang="en-US" dirty="0"/>
          </a:p>
        </p:txBody>
      </p:sp>
      <p:sp>
        <p:nvSpPr>
          <p:cNvPr id="6" name="Content Placeholder 5"/>
          <p:cNvSpPr>
            <a:spLocks noGrp="1"/>
          </p:cNvSpPr>
          <p:nvPr>
            <p:ph idx="1"/>
          </p:nvPr>
        </p:nvSpPr>
        <p:spPr/>
        <p:txBody>
          <a:bodyPr/>
          <a:lstStyle/>
          <a:p>
            <a:endParaRPr lang="en-US"/>
          </a:p>
        </p:txBody>
      </p:sp>
      <p:pic>
        <p:nvPicPr>
          <p:cNvPr id="8194" name="Picture 2" descr="C:\Documents and Settings\tx18040\Desktop\JDLink_NG_NMQ\Web Shots\Product Overview 11-22\Geofence and Curfew.bmp"/>
          <p:cNvPicPr>
            <a:picLocks noChangeAspect="1" noChangeArrowheads="1"/>
          </p:cNvPicPr>
          <p:nvPr>
            <p:custDataLst>
              <p:tags r:id="rId2"/>
            </p:custDataLst>
          </p:nvPr>
        </p:nvPicPr>
        <p:blipFill>
          <a:blip r:embed="rId5" cstate="print"/>
          <a:srcRect/>
          <a:stretch>
            <a:fillRect/>
          </a:stretch>
        </p:blipFill>
        <p:spPr bwMode="auto">
          <a:xfrm>
            <a:off x="274320" y="1088136"/>
            <a:ext cx="8590461" cy="5385816"/>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Company Preferences</a:t>
            </a:r>
            <a:endParaRPr lang="en-US" dirty="0"/>
          </a:p>
        </p:txBody>
      </p:sp>
      <p:pic>
        <p:nvPicPr>
          <p:cNvPr id="350209" name="Picture 1" descr="T:\Qualification Backup\JDLink_NG\Images\32 company preferences.jpg"/>
          <p:cNvPicPr>
            <a:picLocks noChangeAspect="1" noChangeArrowheads="1"/>
          </p:cNvPicPr>
          <p:nvPr>
            <p:custDataLst>
              <p:tags r:id="rId2"/>
            </p:custDataLst>
          </p:nvPr>
        </p:nvPicPr>
        <p:blipFill>
          <a:blip r:embed="rId5" cstate="print"/>
          <a:srcRect/>
          <a:stretch>
            <a:fillRect/>
          </a:stretch>
        </p:blipFill>
        <p:spPr bwMode="auto">
          <a:xfrm>
            <a:off x="79483" y="889629"/>
            <a:ext cx="9202738" cy="5989637"/>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Terminal Setup</a:t>
            </a:r>
            <a:endParaRPr lang="en-US" dirty="0"/>
          </a:p>
        </p:txBody>
      </p:sp>
      <p:pic>
        <p:nvPicPr>
          <p:cNvPr id="348161" name="Picture 1" descr="T:\Qualification Backup\JDLink_NG\Images\33 terminal setup.jpg"/>
          <p:cNvPicPr>
            <a:picLocks noChangeAspect="1" noChangeArrowheads="1"/>
          </p:cNvPicPr>
          <p:nvPr>
            <p:custDataLst>
              <p:tags r:id="rId2"/>
            </p:custDataLst>
          </p:nvPr>
        </p:nvPicPr>
        <p:blipFill>
          <a:blip r:embed="rId5" cstate="print"/>
          <a:srcRect/>
          <a:stretch>
            <a:fillRect/>
          </a:stretch>
        </p:blipFill>
        <p:spPr bwMode="auto">
          <a:xfrm>
            <a:off x="82296" y="886968"/>
            <a:ext cx="9202737" cy="5989637"/>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Users and Groups</a:t>
            </a:r>
            <a:endParaRPr lang="en-US" dirty="0"/>
          </a:p>
        </p:txBody>
      </p:sp>
      <p:pic>
        <p:nvPicPr>
          <p:cNvPr id="346113" name="Picture 1" descr="T:\Qualification Backup\JDLink_NG\Images\34 users and groups.jpg"/>
          <p:cNvPicPr>
            <a:picLocks noChangeAspect="1" noChangeArrowheads="1"/>
          </p:cNvPicPr>
          <p:nvPr>
            <p:custDataLst>
              <p:tags r:id="rId2"/>
            </p:custDataLst>
          </p:nvPr>
        </p:nvPicPr>
        <p:blipFill>
          <a:blip r:embed="rId5" cstate="print"/>
          <a:srcRect/>
          <a:stretch>
            <a:fillRect/>
          </a:stretch>
        </p:blipFill>
        <p:spPr bwMode="auto">
          <a:xfrm>
            <a:off x="82296" y="886968"/>
            <a:ext cx="9202737" cy="5989638"/>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Equipment Groups</a:t>
            </a:r>
            <a:endParaRPr lang="en-US" dirty="0"/>
          </a:p>
        </p:txBody>
      </p:sp>
      <p:pic>
        <p:nvPicPr>
          <p:cNvPr id="344065" name="Picture 1" descr="T:\Qualification Backup\JDLink_NG\Images\35 equipment groups.jpg"/>
          <p:cNvPicPr>
            <a:picLocks noChangeAspect="1" noChangeArrowheads="1"/>
          </p:cNvPicPr>
          <p:nvPr>
            <p:custDataLst>
              <p:tags r:id="rId2"/>
            </p:custDataLst>
          </p:nvPr>
        </p:nvPicPr>
        <p:blipFill>
          <a:blip r:embed="rId5" cstate="print"/>
          <a:srcRect/>
          <a:stretch>
            <a:fillRect/>
          </a:stretch>
        </p:blipFill>
        <p:spPr bwMode="auto">
          <a:xfrm>
            <a:off x="82296" y="886968"/>
            <a:ext cx="9220200" cy="5989638"/>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cstate="print"/>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JDLink/ZXLink - PO Check Your Knowledge 4</a:t>
            </a:r>
            <a:endParaRPr lang="en-US"/>
          </a:p>
        </p:txBody>
      </p:sp>
      <p:pic>
        <p:nvPicPr>
          <p:cNvPr id="9" name="Picture 8" descr="engbg.png"/>
          <p:cNvPicPr>
            <a:picLocks/>
          </p:cNvPicPr>
          <p:nvPr/>
        </p:nvPicPr>
        <p:blipFill>
          <a:blip r:embed="rId8" cstate="print"/>
          <a:stretch>
            <a:fillRect/>
          </a:stretch>
        </p:blipFill>
        <p:spPr>
          <a:xfrm>
            <a:off x="0" y="5588000"/>
            <a:ext cx="9144000" cy="1270000"/>
          </a:xfrm>
          <a:prstGeom prst="rect">
            <a:avLst/>
          </a:prstGeom>
        </p:spPr>
      </p:pic>
      <p:pic>
        <p:nvPicPr>
          <p:cNvPr id="11" name="Picture 10" descr="~t110157.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2" name="Picture 11"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13" name="Picture 12"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Fleet Care copy"/>
          <p:cNvPicPr>
            <a:picLocks noChangeAspect="1" noChangeArrowheads="1"/>
          </p:cNvPicPr>
          <p:nvPr>
            <p:custDataLst>
              <p:tags r:id="rId2"/>
            </p:custDataLst>
          </p:nvPr>
        </p:nvPicPr>
        <p:blipFill>
          <a:blip r:embed="rId7" cstate="print"/>
          <a:srcRect b="24369"/>
          <a:stretch>
            <a:fillRect/>
          </a:stretch>
        </p:blipFill>
        <p:spPr bwMode="auto">
          <a:xfrm>
            <a:off x="1616149" y="1034029"/>
            <a:ext cx="7155712" cy="4058966"/>
          </a:xfrm>
          <a:prstGeom prst="rect">
            <a:avLst/>
          </a:prstGeom>
          <a:noFill/>
          <a:ln w="9525">
            <a:noFill/>
            <a:miter lim="800000"/>
            <a:headEnd/>
            <a:tailEnd/>
          </a:ln>
        </p:spPr>
      </p:pic>
      <p:pic>
        <p:nvPicPr>
          <p:cNvPr id="26627" name="Picture 3"/>
          <p:cNvPicPr>
            <a:picLocks noChangeAspect="1" noChangeArrowheads="1"/>
          </p:cNvPicPr>
          <p:nvPr>
            <p:custDataLst>
              <p:tags r:id="rId3"/>
            </p:custDataLst>
          </p:nvPr>
        </p:nvPicPr>
        <p:blipFill>
          <a:blip r:embed="rId8" cstate="print"/>
          <a:srcRect l="8089" t="35078" r="51399" b="37426"/>
          <a:stretch>
            <a:fillRect/>
          </a:stretch>
        </p:blipFill>
        <p:spPr bwMode="auto">
          <a:xfrm>
            <a:off x="4634760" y="1665759"/>
            <a:ext cx="2839928" cy="1205047"/>
          </a:xfrm>
          <a:prstGeom prst="rect">
            <a:avLst/>
          </a:prstGeom>
          <a:noFill/>
          <a:ln w="9525" algn="ctr">
            <a:noFill/>
            <a:miter lim="800000"/>
            <a:headEnd/>
            <a:tailEnd/>
          </a:ln>
        </p:spPr>
      </p:pic>
      <p:sp>
        <p:nvSpPr>
          <p:cNvPr id="26628" name="Rectangle 4"/>
          <p:cNvSpPr>
            <a:spLocks noChangeArrowheads="1"/>
          </p:cNvSpPr>
          <p:nvPr/>
        </p:nvSpPr>
        <p:spPr bwMode="auto">
          <a:xfrm>
            <a:off x="3062182" y="5282027"/>
            <a:ext cx="5972183" cy="1524000"/>
          </a:xfrm>
          <a:prstGeom prst="rect">
            <a:avLst/>
          </a:prstGeom>
          <a:noFill/>
          <a:ln w="9525">
            <a:noFill/>
            <a:miter lim="800000"/>
            <a:headEnd/>
            <a:tailEnd/>
          </a:ln>
        </p:spPr>
        <p:txBody>
          <a:bodyPr lIns="0" tIns="0" rIns="91431" bIns="0"/>
          <a:lstStyle/>
          <a:p>
            <a:pPr algn="ctr">
              <a:spcAft>
                <a:spcPct val="10000"/>
              </a:spcAft>
              <a:buSzPct val="85000"/>
              <a:buFont typeface="Wingdings" pitchFamily="2" charset="2"/>
              <a:buNone/>
            </a:pPr>
            <a:r>
              <a:rPr lang="en-US" sz="2400" dirty="0">
                <a:latin typeface="Verdana" pitchFamily="34" charset="0"/>
              </a:rPr>
              <a:t>Delivers machine health solutions for the </a:t>
            </a:r>
            <a:r>
              <a:rPr lang="en-US" sz="2400" dirty="0" smtClean="0">
                <a:latin typeface="Verdana" pitchFamily="34" charset="0"/>
              </a:rPr>
              <a:t>customer-via </a:t>
            </a:r>
            <a:r>
              <a:rPr lang="en-US" sz="2400" dirty="0">
                <a:latin typeface="Verdana" pitchFamily="34" charset="0"/>
              </a:rPr>
              <a:t>work order or </a:t>
            </a:r>
            <a:r>
              <a:rPr lang="en-US" sz="2400" dirty="0" smtClean="0">
                <a:latin typeface="Verdana" pitchFamily="34" charset="0"/>
              </a:rPr>
              <a:t>email.</a:t>
            </a:r>
            <a:endParaRPr lang="en-US" sz="2400" dirty="0">
              <a:latin typeface="Verdana" pitchFamily="34" charset="0"/>
            </a:endParaRPr>
          </a:p>
        </p:txBody>
      </p:sp>
      <p:sp>
        <p:nvSpPr>
          <p:cNvPr id="26629" name="Text Box 5"/>
          <p:cNvSpPr txBox="1">
            <a:spLocks noChangeArrowheads="1"/>
          </p:cNvSpPr>
          <p:nvPr/>
        </p:nvSpPr>
        <p:spPr bwMode="auto">
          <a:xfrm>
            <a:off x="4686223" y="2740077"/>
            <a:ext cx="2785369" cy="438574"/>
          </a:xfrm>
          <a:prstGeom prst="rect">
            <a:avLst/>
          </a:prstGeom>
          <a:noFill/>
          <a:ln w="9525" algn="ctr">
            <a:noFill/>
            <a:miter lim="800000"/>
            <a:headEnd/>
            <a:tailEnd/>
          </a:ln>
        </p:spPr>
        <p:txBody>
          <a:bodyPr wrap="none" lIns="0" tIns="45716" rIns="91431" bIns="45716">
            <a:spAutoFit/>
          </a:bodyPr>
          <a:lstStyle/>
          <a:p>
            <a:pPr algn="ctr">
              <a:spcBef>
                <a:spcPct val="20000"/>
              </a:spcBef>
              <a:spcAft>
                <a:spcPct val="10000"/>
              </a:spcAft>
              <a:buSzPct val="85000"/>
              <a:buNone/>
            </a:pPr>
            <a:r>
              <a:rPr lang="en-US" sz="2500" b="1" dirty="0">
                <a:solidFill>
                  <a:srgbClr val="FFCC00"/>
                </a:solidFill>
                <a:latin typeface="Verdana" pitchFamily="34" charset="0"/>
              </a:rPr>
              <a:t>Business Rules</a:t>
            </a:r>
          </a:p>
        </p:txBody>
      </p:sp>
      <p:sp>
        <p:nvSpPr>
          <p:cNvPr id="26630" name="AutoShape 6"/>
          <p:cNvSpPr>
            <a:spLocks noChangeArrowheads="1"/>
          </p:cNvSpPr>
          <p:nvPr/>
        </p:nvSpPr>
        <p:spPr bwMode="auto">
          <a:xfrm>
            <a:off x="-1" y="1146557"/>
            <a:ext cx="4476307" cy="2819400"/>
          </a:xfrm>
          <a:prstGeom prst="rightArrow">
            <a:avLst>
              <a:gd name="adj1" fmla="val 77926"/>
              <a:gd name="adj2" fmla="val 49312"/>
            </a:avLst>
          </a:prstGeom>
          <a:solidFill>
            <a:srgbClr val="FFCC00"/>
          </a:solidFill>
          <a:ln w="9525" algn="ctr">
            <a:noFill/>
            <a:miter lim="800000"/>
            <a:headEnd/>
            <a:tailEnd/>
          </a:ln>
        </p:spPr>
        <p:txBody>
          <a:bodyPr wrap="none" lIns="0" anchor="ctr"/>
          <a:lstStyle/>
          <a:p>
            <a:endParaRPr lang="en-US"/>
          </a:p>
        </p:txBody>
      </p:sp>
      <p:sp>
        <p:nvSpPr>
          <p:cNvPr id="26631" name="Rectangle 7"/>
          <p:cNvSpPr>
            <a:spLocks noChangeArrowheads="1"/>
          </p:cNvSpPr>
          <p:nvPr/>
        </p:nvSpPr>
        <p:spPr bwMode="auto">
          <a:xfrm>
            <a:off x="377201" y="1926731"/>
            <a:ext cx="3568700" cy="1773423"/>
          </a:xfrm>
          <a:prstGeom prst="rect">
            <a:avLst/>
          </a:prstGeom>
          <a:noFill/>
          <a:ln w="9525">
            <a:noFill/>
            <a:miter lim="800000"/>
            <a:headEnd/>
            <a:tailEnd/>
          </a:ln>
        </p:spPr>
        <p:txBody>
          <a:bodyPr lIns="0" tIns="0" rIns="0" bIns="0"/>
          <a:lstStyle/>
          <a:p>
            <a:pPr marL="342900" indent="-222250">
              <a:spcBef>
                <a:spcPct val="50000"/>
              </a:spcBef>
              <a:buNone/>
            </a:pPr>
            <a:r>
              <a:rPr lang="en-US" sz="2400" b="1" dirty="0" err="1" smtClean="0">
                <a:latin typeface="+mj-lt"/>
              </a:rPr>
              <a:t>JDLink</a:t>
            </a:r>
            <a:r>
              <a:rPr lang="en-US" sz="2400" b="1" dirty="0" smtClean="0">
                <a:latin typeface="+mj-lt"/>
              </a:rPr>
              <a:t>/</a:t>
            </a:r>
            <a:r>
              <a:rPr lang="en-US" sz="2400" b="1" dirty="0" err="1" smtClean="0">
                <a:latin typeface="+mj-lt"/>
              </a:rPr>
              <a:t>ZXLink</a:t>
            </a:r>
            <a:endParaRPr lang="en-US" sz="2400" b="1" dirty="0">
              <a:latin typeface="+mj-lt"/>
            </a:endParaRPr>
          </a:p>
          <a:p>
            <a:pPr marL="342900" indent="-222250">
              <a:spcBef>
                <a:spcPct val="50000"/>
              </a:spcBef>
              <a:buNone/>
            </a:pPr>
            <a:r>
              <a:rPr lang="en-US" sz="1600" dirty="0">
                <a:latin typeface="+mj-lt"/>
              </a:rPr>
              <a:t>Fluid Analysis</a:t>
            </a:r>
          </a:p>
          <a:p>
            <a:pPr marL="342900" indent="-222250">
              <a:spcBef>
                <a:spcPct val="50000"/>
              </a:spcBef>
              <a:buNone/>
            </a:pPr>
            <a:r>
              <a:rPr lang="en-US" sz="1600" dirty="0">
                <a:latin typeface="+mj-lt"/>
              </a:rPr>
              <a:t>PM Services</a:t>
            </a:r>
          </a:p>
          <a:p>
            <a:pPr marL="342900" indent="-222250">
              <a:spcBef>
                <a:spcPct val="50000"/>
              </a:spcBef>
              <a:buNone/>
            </a:pPr>
            <a:r>
              <a:rPr lang="en-US" sz="1600" dirty="0">
                <a:latin typeface="+mj-lt"/>
              </a:rPr>
              <a:t>Machine Inspections</a:t>
            </a:r>
          </a:p>
        </p:txBody>
      </p:sp>
      <p:sp>
        <p:nvSpPr>
          <p:cNvPr id="8" name="AutoShape 5"/>
          <p:cNvSpPr>
            <a:spLocks noChangeArrowheads="1"/>
          </p:cNvSpPr>
          <p:nvPr/>
        </p:nvSpPr>
        <p:spPr bwMode="auto">
          <a:xfrm>
            <a:off x="5738038" y="4754539"/>
            <a:ext cx="596900" cy="457200"/>
          </a:xfrm>
          <a:prstGeom prst="downArrow">
            <a:avLst>
              <a:gd name="adj1" fmla="val 59528"/>
              <a:gd name="adj2" fmla="val 57292"/>
            </a:avLst>
          </a:prstGeom>
          <a:solidFill>
            <a:srgbClr val="FFCC00"/>
          </a:solidFill>
          <a:ln w="9525" algn="ctr">
            <a:solidFill>
              <a:schemeClr val="tx1"/>
            </a:solidFill>
            <a:miter lim="800000"/>
            <a:headEnd/>
            <a:tailEnd/>
          </a:ln>
          <a:effectLst>
            <a:outerShdw dist="35921" dir="2700000" algn="ctr" rotWithShape="0">
              <a:schemeClr val="hlink">
                <a:alpha val="50000"/>
              </a:schemeClr>
            </a:outerShdw>
          </a:effectLst>
        </p:spPr>
        <p:txBody>
          <a:bodyPr wrap="none" lIns="0" anchor="ctr"/>
          <a:lstStyle/>
          <a:p>
            <a:pPr>
              <a:defRPr/>
            </a:pPr>
            <a:endParaRPr lang="en-US"/>
          </a:p>
        </p:txBody>
      </p:sp>
      <p:sp>
        <p:nvSpPr>
          <p:cNvPr id="12" name="Title 11"/>
          <p:cNvSpPr>
            <a:spLocks noGrp="1"/>
          </p:cNvSpPr>
          <p:nvPr>
            <p:ph type="title"/>
          </p:nvPr>
        </p:nvSpPr>
        <p:spPr/>
        <p:txBody>
          <a:bodyPr/>
          <a:lstStyle/>
          <a:p>
            <a:r>
              <a:rPr lang="en-US" dirty="0" smtClean="0"/>
              <a:t>Fleet Care</a:t>
            </a:r>
            <a:endParaRPr lang="en-US" dirty="0"/>
          </a:p>
        </p:txBody>
      </p:sp>
      <p:pic>
        <p:nvPicPr>
          <p:cNvPr id="10" name="PPTShape_0"/>
          <p:cNvPicPr>
            <a:picLocks noChangeAspect="1" noChangeArrowheads="1"/>
          </p:cNvPicPr>
          <p:nvPr>
            <p:custDataLst>
              <p:tags r:id="rId4"/>
            </p:custDataLst>
          </p:nvPr>
        </p:nvPicPr>
        <p:blipFill>
          <a:blip r:embed="rId9" cstate="print"/>
          <a:srcRect/>
          <a:stretch>
            <a:fillRect/>
          </a:stretch>
        </p:blipFill>
        <p:spPr bwMode="auto">
          <a:xfrm>
            <a:off x="399202" y="286148"/>
            <a:ext cx="2460956" cy="877053"/>
          </a:xfrm>
          <a:prstGeom prst="rect">
            <a:avLst/>
          </a:prstGeom>
          <a:noFill/>
          <a:ln w="9525" cap="flat" cmpd="sng">
            <a:noFill/>
            <a:prstDash val="solid"/>
            <a:miter lim="800000"/>
            <a:headEnd type="none" w="sm" len="sm"/>
            <a:tailEnd type="none" w="sm" len="sm"/>
          </a:ln>
        </p:spPr>
      </p:pic>
    </p:spTree>
    <p:custDataLst>
      <p:tags r:id="rId1"/>
    </p:custData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JDLink and Service ADVISOR Remote</a:t>
            </a:r>
            <a:endParaRPr lang="en-US" dirty="0"/>
          </a:p>
        </p:txBody>
      </p:sp>
      <p:sp>
        <p:nvSpPr>
          <p:cNvPr id="34" name="Content Placeholder 33"/>
          <p:cNvSpPr>
            <a:spLocks noGrp="1"/>
          </p:cNvSpPr>
          <p:nvPr>
            <p:ph idx="1"/>
          </p:nvPr>
        </p:nvSpPr>
        <p:spPr/>
        <p:txBody>
          <a:bodyPr/>
          <a:lstStyle/>
          <a:p>
            <a:r>
              <a:rPr lang="en-US" smtClean="0"/>
              <a:t>To establish a remote connection:</a:t>
            </a:r>
          </a:p>
          <a:p>
            <a:pPr lvl="1"/>
            <a:r>
              <a:rPr lang="en-US" smtClean="0"/>
              <a:t>Machines need to be equipped with a JDLink™ Modular Telematics Gateway controller (MTG).</a:t>
            </a:r>
          </a:p>
          <a:p>
            <a:pPr lvl="1"/>
            <a:r>
              <a:rPr lang="en-US" smtClean="0"/>
              <a:t>Machine must have a current JDLink™ Select or JDLink™ Ultimate subscription.</a:t>
            </a:r>
          </a:p>
          <a:p>
            <a:endParaRPr lang="en-US" dirty="0"/>
          </a:p>
        </p:txBody>
      </p:sp>
      <p:grpSp>
        <p:nvGrpSpPr>
          <p:cNvPr id="2" name="Group 19"/>
          <p:cNvGrpSpPr/>
          <p:nvPr>
            <p:custDataLst>
              <p:tags r:id="rId2"/>
            </p:custDataLst>
          </p:nvPr>
        </p:nvGrpSpPr>
        <p:grpSpPr>
          <a:xfrm>
            <a:off x="54753" y="3089952"/>
            <a:ext cx="4120141" cy="3133596"/>
            <a:chOff x="-498163" y="2766777"/>
            <a:chExt cx="4120141" cy="3133596"/>
          </a:xfrm>
        </p:grpSpPr>
        <p:pic>
          <p:nvPicPr>
            <p:cNvPr id="12" name="Picture 11" descr="MWG Controller.jpg"/>
            <p:cNvPicPr>
              <a:picLocks noChangeAspect="1"/>
            </p:cNvPicPr>
            <p:nvPr>
              <p:custDataLst>
                <p:tags r:id="rId4"/>
              </p:custDataLst>
            </p:nvPr>
          </p:nvPicPr>
          <p:blipFill>
            <a:blip r:embed="rId7" cstate="print"/>
            <a:stretch>
              <a:fillRect/>
            </a:stretch>
          </p:blipFill>
          <p:spPr>
            <a:xfrm>
              <a:off x="261261" y="2766777"/>
              <a:ext cx="3360717" cy="2526415"/>
            </a:xfrm>
            <a:prstGeom prst="rect">
              <a:avLst/>
            </a:prstGeom>
          </p:spPr>
        </p:pic>
        <p:sp>
          <p:nvSpPr>
            <p:cNvPr id="19" name="TextBox 18"/>
            <p:cNvSpPr txBox="1"/>
            <p:nvPr/>
          </p:nvSpPr>
          <p:spPr>
            <a:xfrm>
              <a:off x="-498163" y="5044754"/>
              <a:ext cx="3379868" cy="855619"/>
            </a:xfrm>
            <a:prstGeom prst="rect">
              <a:avLst/>
            </a:prstGeom>
            <a:noFill/>
          </p:spPr>
          <p:txBody>
            <a:bodyPr wrap="square" rtlCol="0">
              <a:spAutoFit/>
            </a:bodyPr>
            <a:lstStyle/>
            <a:p>
              <a:pPr algn="ctr">
                <a:buNone/>
              </a:pPr>
              <a:r>
                <a:rPr lang="en-US" sz="1600" i="1" dirty="0" smtClean="0">
                  <a:latin typeface="+mn-lt"/>
                </a:rPr>
                <a:t>MTG Controller</a:t>
              </a:r>
            </a:p>
            <a:p>
              <a:pPr algn="ctr">
                <a:buNone/>
              </a:pPr>
              <a:r>
                <a:rPr lang="en-US" sz="1600" dirty="0" smtClean="0">
                  <a:latin typeface="+mn-lt"/>
                </a:rPr>
                <a:t>(Modular Telematics Gateway )</a:t>
              </a:r>
            </a:p>
            <a:p>
              <a:pPr algn="ctr">
                <a:buNone/>
              </a:pPr>
              <a:endParaRPr lang="en-US" sz="1600" i="1" dirty="0">
                <a:latin typeface="+mn-lt"/>
              </a:endParaRPr>
            </a:p>
          </p:txBody>
        </p:sp>
      </p:grpSp>
      <p:sp>
        <p:nvSpPr>
          <p:cNvPr id="15" name="Rectangle 14"/>
          <p:cNvSpPr/>
          <p:nvPr/>
        </p:nvSpPr>
        <p:spPr>
          <a:xfrm>
            <a:off x="4423144" y="5365488"/>
            <a:ext cx="4616664" cy="738664"/>
          </a:xfrm>
          <a:prstGeom prst="rect">
            <a:avLst/>
          </a:prstGeom>
        </p:spPr>
        <p:txBody>
          <a:bodyPr wrap="square">
            <a:spAutoFit/>
          </a:bodyPr>
          <a:lstStyle/>
          <a:p>
            <a:pPr algn="l">
              <a:buNone/>
            </a:pPr>
            <a:r>
              <a:rPr lang="en-US" sz="1400" b="1" dirty="0" smtClean="0"/>
              <a:t>Note: To be field installed on a machine, the machine must also be JDLink™ Ultimate compatible and approved for Service ADVISOR™ Remote.</a:t>
            </a:r>
            <a:endParaRPr lang="en-US" sz="1400" b="1" dirty="0"/>
          </a:p>
        </p:txBody>
      </p:sp>
      <p:grpSp>
        <p:nvGrpSpPr>
          <p:cNvPr id="3" name="Group 23"/>
          <p:cNvGrpSpPr/>
          <p:nvPr>
            <p:custDataLst>
              <p:tags r:id="rId3"/>
            </p:custDataLst>
          </p:nvPr>
        </p:nvGrpSpPr>
        <p:grpSpPr>
          <a:xfrm>
            <a:off x="5174313" y="3865155"/>
            <a:ext cx="3331758" cy="697992"/>
            <a:chOff x="4546968" y="898671"/>
            <a:chExt cx="3331758" cy="697992"/>
          </a:xfrm>
        </p:grpSpPr>
        <p:sp>
          <p:nvSpPr>
            <p:cNvPr id="21" name="Title 7"/>
            <p:cNvSpPr txBox="1">
              <a:spLocks/>
            </p:cNvSpPr>
            <p:nvPr/>
          </p:nvSpPr>
          <p:spPr>
            <a:xfrm>
              <a:off x="4546968" y="898671"/>
              <a:ext cx="3331758" cy="697992"/>
            </a:xfrm>
            <a:prstGeom prst="rect">
              <a:avLst/>
            </a:prstGeom>
          </p:spPr>
          <p:txBody>
            <a:bodyPr vert="horz" lIns="0" tIns="0" rIns="0" bIns="0" rtlCol="0" anchor="b" anchorCtr="0">
              <a:normAutofit/>
            </a:bodyPr>
            <a:lstStyle/>
            <a:p>
              <a:pPr marL="0" marR="0" lvl="0" indent="0" algn="l" defTabSz="457200" rtl="0" eaLnBrk="1" fontAlgn="auto" latinLnBrk="0" hangingPunct="1">
                <a:lnSpc>
                  <a:spcPts val="2600"/>
                </a:lnSpc>
                <a:spcBef>
                  <a:spcPct val="0"/>
                </a:spcBef>
                <a:spcAft>
                  <a:spcPts val="0"/>
                </a:spcAft>
                <a:buClrTx/>
                <a:buSzTx/>
                <a:buFontTx/>
                <a:buNone/>
                <a:tabLst/>
                <a:defRPr/>
              </a:pPr>
              <a:r>
                <a:rPr kumimoji="0" lang="en-US" sz="4400" b="0" i="0" u="none" strike="noStrike" kern="1200" cap="none" spc="-50" normalizeH="0" baseline="0" noProof="0" dirty="0" smtClean="0">
                  <a:ln>
                    <a:noFill/>
                  </a:ln>
                  <a:solidFill>
                    <a:schemeClr val="tx1"/>
                  </a:solidFill>
                  <a:effectLst/>
                  <a:uLnTx/>
                  <a:uFillTx/>
                  <a:latin typeface="JD Sans" pitchFamily="2" charset="0"/>
                  <a:ea typeface="+mj-ea"/>
                  <a:cs typeface="Verdana"/>
                </a:rPr>
                <a:t>JDLink   ZXLink</a:t>
              </a:r>
              <a:endParaRPr kumimoji="0" lang="en-US" sz="4400" b="0" i="0" u="none" strike="noStrike" kern="1200" cap="none" spc="-50" normalizeH="0" baseline="0" noProof="0" dirty="0">
                <a:ln>
                  <a:noFill/>
                </a:ln>
                <a:solidFill>
                  <a:schemeClr val="tx1"/>
                </a:solidFill>
                <a:effectLst/>
                <a:uLnTx/>
                <a:uFillTx/>
                <a:latin typeface="JD Sans" pitchFamily="2" charset="0"/>
                <a:ea typeface="+mj-ea"/>
                <a:cs typeface="Verdana"/>
              </a:endParaRPr>
            </a:p>
          </p:txBody>
        </p:sp>
        <p:cxnSp>
          <p:nvCxnSpPr>
            <p:cNvPr id="22" name="Straight Connector 21"/>
            <p:cNvCxnSpPr/>
            <p:nvPr/>
          </p:nvCxnSpPr>
          <p:spPr>
            <a:xfrm rot="5400000">
              <a:off x="5847908" y="1318455"/>
              <a:ext cx="531632" cy="0"/>
            </a:xfrm>
            <a:prstGeom prst="line">
              <a:avLst/>
            </a:prstGeom>
            <a:ln w="28575"/>
            <a:effectLst/>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4171250" y="3701262"/>
            <a:ext cx="801501" cy="997196"/>
          </a:xfrm>
          <a:prstGeom prst="rect">
            <a:avLst/>
          </a:prstGeom>
          <a:noFill/>
        </p:spPr>
        <p:txBody>
          <a:bodyPr wrap="none" lIns="0" tIns="0" rIns="0" bIns="0" rtlCol="0" anchor="ctr" anchorCtr="1">
            <a:spAutoFit/>
          </a:bodyPr>
          <a:lstStyle/>
          <a:p>
            <a:pPr>
              <a:buNone/>
            </a:pPr>
            <a:r>
              <a:rPr lang="en-US" sz="7200" b="1" dirty="0" smtClean="0">
                <a:latin typeface="Verdana"/>
                <a:cs typeface="Verdana"/>
              </a:rPr>
              <a:t>+</a:t>
            </a:r>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own Arrow 34"/>
          <p:cNvSpPr/>
          <p:nvPr/>
        </p:nvSpPr>
        <p:spPr bwMode="auto">
          <a:xfrm>
            <a:off x="7032666" y="2895350"/>
            <a:ext cx="361950" cy="685800"/>
          </a:xfrm>
          <a:prstGeom prst="downArrow">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sp>
        <p:nvSpPr>
          <p:cNvPr id="4" name="Title 3"/>
          <p:cNvSpPr>
            <a:spLocks noGrp="1"/>
          </p:cNvSpPr>
          <p:nvPr>
            <p:ph type="title"/>
          </p:nvPr>
        </p:nvSpPr>
        <p:spPr/>
        <p:txBody>
          <a:bodyPr/>
          <a:lstStyle/>
          <a:p>
            <a:r>
              <a:rPr lang="en-US" smtClean="0"/>
              <a:t>JDLink and Service ADVISOR Remote</a:t>
            </a:r>
            <a:endParaRPr lang="en-US" dirty="0"/>
          </a:p>
        </p:txBody>
      </p:sp>
      <p:sp>
        <p:nvSpPr>
          <p:cNvPr id="29" name="Content Placeholder 28"/>
          <p:cNvSpPr>
            <a:spLocks noGrp="1"/>
          </p:cNvSpPr>
          <p:nvPr>
            <p:ph sz="half" idx="1"/>
          </p:nvPr>
        </p:nvSpPr>
        <p:spPr/>
        <p:txBody>
          <a:bodyPr/>
          <a:lstStyle/>
          <a:p>
            <a:pPr lvl="1"/>
            <a:r>
              <a:rPr lang="en-US" dirty="0" smtClean="0"/>
              <a:t>JDLink and ZXLink Ultimate In Base Strategy will be expanding in 2011</a:t>
            </a:r>
          </a:p>
          <a:p>
            <a:pPr lvl="1"/>
            <a:r>
              <a:rPr lang="en-US" dirty="0" smtClean="0"/>
              <a:t>In base machines will have 3 years of Ultimate service included</a:t>
            </a:r>
          </a:p>
          <a:p>
            <a:pPr lvl="1"/>
            <a:r>
              <a:rPr lang="en-US" dirty="0" smtClean="0"/>
              <a:t>Can be added as a field installed option to machines approved for JDLink™ Ultimate.</a:t>
            </a:r>
          </a:p>
        </p:txBody>
      </p:sp>
      <p:sp>
        <p:nvSpPr>
          <p:cNvPr id="34" name="Content Placeholder 33"/>
          <p:cNvSpPr>
            <a:spLocks noGrp="1"/>
          </p:cNvSpPr>
          <p:nvPr>
            <p:ph sz="half" idx="2"/>
          </p:nvPr>
        </p:nvSpPr>
        <p:spPr/>
        <p:txBody>
          <a:bodyPr/>
          <a:lstStyle/>
          <a:p>
            <a:endParaRPr lang="en-US"/>
          </a:p>
        </p:txBody>
      </p:sp>
      <p:sp>
        <p:nvSpPr>
          <p:cNvPr id="17" name="Text Placeholder 16"/>
          <p:cNvSpPr>
            <a:spLocks noGrp="1"/>
          </p:cNvSpPr>
          <p:nvPr>
            <p:ph type="body" sz="quarter" idx="13"/>
          </p:nvPr>
        </p:nvSpPr>
        <p:spPr/>
        <p:txBody>
          <a:bodyPr/>
          <a:lstStyle/>
          <a:p>
            <a:r>
              <a:rPr lang="en-US" smtClean="0"/>
              <a:t>The MTG controller:</a:t>
            </a:r>
            <a:endParaRPr lang="en-US" dirty="0" smtClean="0"/>
          </a:p>
        </p:txBody>
      </p:sp>
      <p:sp>
        <p:nvSpPr>
          <p:cNvPr id="37" name="Text Placeholder 36"/>
          <p:cNvSpPr>
            <a:spLocks noGrp="1"/>
          </p:cNvSpPr>
          <p:nvPr>
            <p:ph type="body" sz="quarter" idx="14"/>
          </p:nvPr>
        </p:nvSpPr>
        <p:spPr/>
        <p:txBody>
          <a:bodyPr/>
          <a:lstStyle/>
          <a:p>
            <a:endParaRPr lang="en-US"/>
          </a:p>
        </p:txBody>
      </p:sp>
      <p:sp>
        <p:nvSpPr>
          <p:cNvPr id="36" name="Rectangle 35"/>
          <p:cNvSpPr/>
          <p:nvPr/>
        </p:nvSpPr>
        <p:spPr>
          <a:xfrm>
            <a:off x="134352" y="5178060"/>
            <a:ext cx="4530023" cy="954107"/>
          </a:xfrm>
          <a:prstGeom prst="rect">
            <a:avLst/>
          </a:prstGeom>
        </p:spPr>
        <p:txBody>
          <a:bodyPr wrap="square">
            <a:spAutoFit/>
          </a:bodyPr>
          <a:lstStyle/>
          <a:p>
            <a:pPr algn="l">
              <a:buNone/>
            </a:pPr>
            <a:r>
              <a:rPr lang="en-US" sz="1400" b="1" dirty="0" smtClean="0"/>
              <a:t>Important: Dealers have access to all machines, however, customers can limit which dealers have access through the Terminal Setup screen in the JD/ZXLink web application</a:t>
            </a:r>
            <a:endParaRPr lang="en-US" sz="1400" b="1" u="sng" dirty="0" smtClean="0"/>
          </a:p>
        </p:txBody>
      </p:sp>
      <p:grpSp>
        <p:nvGrpSpPr>
          <p:cNvPr id="2" name="Group 27"/>
          <p:cNvGrpSpPr/>
          <p:nvPr>
            <p:custDataLst>
              <p:tags r:id="rId2"/>
            </p:custDataLst>
          </p:nvPr>
        </p:nvGrpSpPr>
        <p:grpSpPr>
          <a:xfrm>
            <a:off x="4945018" y="3080598"/>
            <a:ext cx="3773626" cy="2331520"/>
            <a:chOff x="4945018" y="3548218"/>
            <a:chExt cx="3773626" cy="2331520"/>
          </a:xfrm>
        </p:grpSpPr>
        <p:grpSp>
          <p:nvGrpSpPr>
            <p:cNvPr id="3" name="Group 4"/>
            <p:cNvGrpSpPr/>
            <p:nvPr/>
          </p:nvGrpSpPr>
          <p:grpSpPr>
            <a:xfrm>
              <a:off x="5334724" y="3719070"/>
              <a:ext cx="3126016" cy="1992813"/>
              <a:chOff x="3867150" y="3618923"/>
              <a:chExt cx="3126016" cy="1992813"/>
            </a:xfrm>
          </p:grpSpPr>
          <p:pic>
            <p:nvPicPr>
              <p:cNvPr id="23" name="Picture 22" descr="PSX_6090_RF_F.png"/>
              <p:cNvPicPr>
                <a:picLocks noChangeAspect="1"/>
              </p:cNvPicPr>
              <p:nvPr/>
            </p:nvPicPr>
            <p:blipFill>
              <a:blip r:embed="rId6" cstate="print"/>
              <a:stretch>
                <a:fillRect/>
              </a:stretch>
            </p:blipFill>
            <p:spPr>
              <a:xfrm>
                <a:off x="5735683" y="3888505"/>
                <a:ext cx="1257483" cy="1341370"/>
              </a:xfrm>
              <a:prstGeom prst="ellipse">
                <a:avLst/>
              </a:prstGeom>
              <a:ln w="63500" cap="rnd">
                <a:noFill/>
              </a:ln>
              <a:effectLst>
                <a:glow rad="228600">
                  <a:schemeClr val="accent4">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descr="650DLC.jpg"/>
              <p:cNvPicPr>
                <a:picLocks noChangeAspect="1"/>
              </p:cNvPicPr>
              <p:nvPr/>
            </p:nvPicPr>
            <p:blipFill>
              <a:blip r:embed="rId7" cstate="print"/>
              <a:stretch>
                <a:fillRect/>
              </a:stretch>
            </p:blipFill>
            <p:spPr>
              <a:xfrm>
                <a:off x="4850743" y="3618923"/>
                <a:ext cx="1151385" cy="967674"/>
              </a:xfrm>
              <a:prstGeom prst="ellipse">
                <a:avLst/>
              </a:prstGeom>
              <a:ln w="63500" cap="rnd">
                <a:noFill/>
              </a:ln>
              <a:effectLst>
                <a:glow rad="228600">
                  <a:schemeClr val="accent4">
                    <a:satMod val="175000"/>
                    <a:alpha val="40000"/>
                  </a:schemeClr>
                </a:glow>
                <a:softEdge rad="635000"/>
              </a:effectLst>
              <a:scene3d>
                <a:camera prst="orthographicFront"/>
                <a:lightRig rig="contrasting" dir="t">
                  <a:rot lat="0" lon="0" rev="3000000"/>
                </a:lightRig>
              </a:scene3d>
              <a:sp3d contourW="7620" prstMaterial="metal">
                <a:contourClr>
                  <a:srgbClr val="333333"/>
                </a:contourClr>
              </a:sp3d>
            </p:spPr>
          </p:pic>
          <p:pic>
            <p:nvPicPr>
              <p:cNvPr id="25" name="Picture 24" descr="672G.jpg"/>
              <p:cNvPicPr>
                <a:picLocks noChangeAspect="1"/>
              </p:cNvPicPr>
              <p:nvPr/>
            </p:nvPicPr>
            <p:blipFill>
              <a:blip r:embed="rId8" cstate="print"/>
              <a:stretch>
                <a:fillRect/>
              </a:stretch>
            </p:blipFill>
            <p:spPr>
              <a:xfrm>
                <a:off x="3989723" y="4001114"/>
                <a:ext cx="1164452" cy="951970"/>
              </a:xfrm>
              <a:prstGeom prst="ellipse">
                <a:avLst/>
              </a:prstGeom>
              <a:ln w="63500" cap="rnd">
                <a:noFill/>
              </a:ln>
              <a:effectLst>
                <a:glow rad="228600">
                  <a:schemeClr val="accent4">
                    <a:satMod val="175000"/>
                    <a:alpha val="40000"/>
                  </a:schemeClr>
                </a:glow>
              </a:effectLst>
              <a:scene3d>
                <a:camera prst="orthographicFront"/>
                <a:lightRig rig="contrasting" dir="t">
                  <a:rot lat="0" lon="0" rev="3000000"/>
                </a:lightRig>
              </a:scene3d>
              <a:sp3d contourW="7620">
                <a:bevelT w="95250" h="31750"/>
                <a:contourClr>
                  <a:srgbClr val="333333"/>
                </a:contourClr>
              </a:sp3d>
            </p:spPr>
          </p:pic>
          <p:pic>
            <p:nvPicPr>
              <p:cNvPr id="26" name="Picture 25" descr="DSCF8102.JPG"/>
              <p:cNvPicPr>
                <a:picLocks noChangeAspect="1"/>
              </p:cNvPicPr>
              <p:nvPr/>
            </p:nvPicPr>
            <p:blipFill>
              <a:blip r:embed="rId9" cstate="print"/>
              <a:stretch>
                <a:fillRect/>
              </a:stretch>
            </p:blipFill>
            <p:spPr>
              <a:xfrm>
                <a:off x="4906753" y="4647533"/>
                <a:ext cx="1262093" cy="964203"/>
              </a:xfrm>
              <a:prstGeom prst="ellipse">
                <a:avLst/>
              </a:prstGeom>
              <a:solidFill>
                <a:schemeClr val="bg1">
                  <a:lumMod val="85000"/>
                </a:schemeClr>
              </a:solidFill>
              <a:ln w="3175" cap="rnd">
                <a:noFill/>
              </a:ln>
              <a:effectLst>
                <a:glow rad="228600">
                  <a:schemeClr val="bg1">
                    <a:lumMod val="50000"/>
                    <a:alpha val="40000"/>
                  </a:schemeClr>
                </a:glow>
              </a:effectLst>
              <a:scene3d>
                <a:camera prst="orthographicFront"/>
                <a:lightRig rig="twoPt" dir="t">
                  <a:rot lat="0" lon="0" rev="7800000"/>
                </a:lightRig>
              </a:scene3d>
              <a:sp3d contourW="6350">
                <a:bevelT w="50800" h="16510"/>
                <a:contourClr>
                  <a:srgbClr val="C0C0C0"/>
                </a:contourClr>
              </a:sp3d>
            </p:spPr>
          </p:pic>
          <p:pic>
            <p:nvPicPr>
              <p:cNvPr id="27" name="Picture 26" descr="8R.jpg"/>
              <p:cNvPicPr>
                <a:picLocks noChangeAspect="1"/>
              </p:cNvPicPr>
              <p:nvPr/>
            </p:nvPicPr>
            <p:blipFill>
              <a:blip r:embed="rId10" cstate="print"/>
              <a:stretch>
                <a:fillRect/>
              </a:stretch>
            </p:blipFill>
            <p:spPr>
              <a:xfrm>
                <a:off x="3867150" y="4602316"/>
                <a:ext cx="1304977" cy="888440"/>
              </a:xfrm>
              <a:prstGeom prst="ellipse">
                <a:avLst/>
              </a:prstGeom>
              <a:solidFill>
                <a:schemeClr val="bg1">
                  <a:lumMod val="85000"/>
                </a:schemeClr>
              </a:solidFill>
              <a:ln w="63500" cap="rnd">
                <a:noFill/>
              </a:ln>
              <a:effectLst>
                <a:glow rad="228600">
                  <a:schemeClr val="bg1">
                    <a:lumMod val="50000"/>
                    <a:alpha val="40000"/>
                  </a:schemeClr>
                </a:glow>
              </a:effectLst>
              <a:scene3d>
                <a:camera prst="orthographicFront"/>
                <a:lightRig rig="contrasting" dir="t">
                  <a:rot lat="0" lon="0" rev="3000000"/>
                </a:lightRig>
              </a:scene3d>
              <a:sp3d contourW="7620">
                <a:bevelT w="95250" h="31750"/>
                <a:contourClr>
                  <a:srgbClr val="333333"/>
                </a:contourClr>
              </a:sp3d>
            </p:spPr>
          </p:pic>
        </p:grpSp>
        <p:sp>
          <p:nvSpPr>
            <p:cNvPr id="22" name="Oval 21"/>
            <p:cNvSpPr/>
            <p:nvPr/>
          </p:nvSpPr>
          <p:spPr bwMode="auto">
            <a:xfrm>
              <a:off x="4945018" y="3548218"/>
              <a:ext cx="3773626" cy="2331520"/>
            </a:xfrm>
            <a:prstGeom prst="ellipse">
              <a:avLst/>
            </a:prstGeom>
            <a:solidFill>
              <a:schemeClr val="bg1">
                <a:lumMod val="65000"/>
                <a:alpha val="43000"/>
              </a:schemeClr>
            </a:solidFill>
            <a:ln w="2857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grpSp>
      <p:pic>
        <p:nvPicPr>
          <p:cNvPr id="16" name="Picture 15" descr="MWG Controller.jpg"/>
          <p:cNvPicPr>
            <a:picLocks noChangeAspect="1"/>
          </p:cNvPicPr>
          <p:nvPr>
            <p:custDataLst>
              <p:tags r:id="rId3"/>
            </p:custDataLst>
          </p:nvPr>
        </p:nvPicPr>
        <p:blipFill>
          <a:blip r:embed="rId11" cstate="print">
            <a:clrChange>
              <a:clrFrom>
                <a:srgbClr val="FFFFFF"/>
              </a:clrFrom>
              <a:clrTo>
                <a:srgbClr val="FFFFFF">
                  <a:alpha val="0"/>
                </a:srgbClr>
              </a:clrTo>
            </a:clrChange>
          </a:blip>
          <a:stretch>
            <a:fillRect/>
          </a:stretch>
        </p:blipFill>
        <p:spPr>
          <a:xfrm>
            <a:off x="5391398" y="1529791"/>
            <a:ext cx="3170711" cy="2383578"/>
          </a:xfrm>
          <a:prstGeom prst="rect">
            <a:avLst/>
          </a:prstGeom>
        </p:spPr>
      </p:pic>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Qualification Backup\JDLink_NG\Images\fleet.jpg"/>
          <p:cNvPicPr>
            <a:picLocks noChangeAspect="1" noChangeArrowheads="1"/>
          </p:cNvPicPr>
          <p:nvPr>
            <p:custDataLst>
              <p:tags r:id="rId2"/>
            </p:custDataLst>
          </p:nvPr>
        </p:nvPicPr>
        <p:blipFill>
          <a:blip r:embed="rId5" cstate="print"/>
          <a:srcRect l="21219" b="14829"/>
          <a:stretch>
            <a:fillRect/>
          </a:stretch>
        </p:blipFill>
        <p:spPr bwMode="auto">
          <a:xfrm>
            <a:off x="0" y="859738"/>
            <a:ext cx="7421529" cy="5339047"/>
          </a:xfrm>
          <a:prstGeom prst="rect">
            <a:avLst/>
          </a:prstGeom>
          <a:noFill/>
        </p:spPr>
      </p:pic>
      <p:sp>
        <p:nvSpPr>
          <p:cNvPr id="7525382" name="Rectangle 6"/>
          <p:cNvSpPr>
            <a:spLocks noGrp="1" noChangeArrowheads="1"/>
          </p:cNvSpPr>
          <p:nvPr>
            <p:ph type="title"/>
          </p:nvPr>
        </p:nvSpPr>
        <p:spPr/>
        <p:txBody>
          <a:bodyPr/>
          <a:lstStyle/>
          <a:p>
            <a:r>
              <a:rPr lang="en-US" smtClean="0"/>
              <a:t>What is JDLink and ZXLink?</a:t>
            </a:r>
            <a:endParaRPr lang="en-US" dirty="0"/>
          </a:p>
        </p:txBody>
      </p:sp>
      <p:sp>
        <p:nvSpPr>
          <p:cNvPr id="4" name="Content Placeholder 3"/>
          <p:cNvSpPr>
            <a:spLocks noGrp="1"/>
          </p:cNvSpPr>
          <p:nvPr>
            <p:ph sz="half" idx="1"/>
          </p:nvPr>
        </p:nvSpPr>
        <p:spPr/>
        <p:txBody>
          <a:bodyPr/>
          <a:lstStyle/>
          <a:p>
            <a:endParaRPr lang="en-US" dirty="0"/>
          </a:p>
        </p:txBody>
      </p:sp>
      <p:sp>
        <p:nvSpPr>
          <p:cNvPr id="5" name="Content Placeholder 4"/>
          <p:cNvSpPr>
            <a:spLocks noGrp="1"/>
          </p:cNvSpPr>
          <p:nvPr>
            <p:ph sz="half" idx="2"/>
          </p:nvPr>
        </p:nvSpPr>
        <p:spPr/>
        <p:txBody>
          <a:bodyPr/>
          <a:lstStyle/>
          <a:p>
            <a:pPr lvl="1"/>
            <a:r>
              <a:rPr lang="en-US" dirty="0" err="1" smtClean="0"/>
              <a:t>Telematics</a:t>
            </a:r>
            <a:r>
              <a:rPr lang="en-US" dirty="0" smtClean="0"/>
              <a:t> Fleet Management Solution</a:t>
            </a:r>
          </a:p>
          <a:p>
            <a:pPr lvl="1"/>
            <a:r>
              <a:rPr lang="en-US" dirty="0" smtClean="0"/>
              <a:t>Remotely Monitor Machines</a:t>
            </a:r>
          </a:p>
          <a:p>
            <a:pPr lvl="2"/>
            <a:r>
              <a:rPr lang="en-US" dirty="0" smtClean="0"/>
              <a:t>Hours</a:t>
            </a:r>
          </a:p>
          <a:p>
            <a:pPr lvl="2"/>
            <a:r>
              <a:rPr lang="en-US" dirty="0" smtClean="0"/>
              <a:t>Location</a:t>
            </a:r>
          </a:p>
          <a:p>
            <a:pPr lvl="2"/>
            <a:r>
              <a:rPr lang="en-US" dirty="0" smtClean="0"/>
              <a:t>Security</a:t>
            </a:r>
          </a:p>
          <a:p>
            <a:pPr lvl="2"/>
            <a:r>
              <a:rPr lang="en-US" dirty="0" smtClean="0"/>
              <a:t>Utilization</a:t>
            </a:r>
          </a:p>
          <a:p>
            <a:pPr lvl="2"/>
            <a:r>
              <a:rPr lang="en-US" dirty="0" smtClean="0"/>
              <a:t>Fuel consumption</a:t>
            </a:r>
          </a:p>
          <a:p>
            <a:pPr lvl="2"/>
            <a:r>
              <a:rPr lang="en-US" dirty="0" smtClean="0"/>
              <a:t>Alerts and Diagnostic Trouble Codes</a:t>
            </a:r>
          </a:p>
          <a:p>
            <a:endParaRPr lang="en-US" dirty="0" smtClean="0"/>
          </a:p>
          <a:p>
            <a:endParaRPr lang="en-US" dirty="0"/>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val 126"/>
          <p:cNvSpPr/>
          <p:nvPr/>
        </p:nvSpPr>
        <p:spPr>
          <a:xfrm>
            <a:off x="1785257" y="5718629"/>
            <a:ext cx="159657" cy="159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Service Manager1.jpg"/>
          <p:cNvPicPr>
            <a:picLocks noChangeAspect="1"/>
          </p:cNvPicPr>
          <p:nvPr>
            <p:custDataLst>
              <p:tags r:id="rId2"/>
            </p:custDataLst>
          </p:nvPr>
        </p:nvPicPr>
        <p:blipFill>
          <a:blip r:embed="rId14" cstate="print"/>
          <a:stretch>
            <a:fillRect/>
          </a:stretch>
        </p:blipFill>
        <p:spPr>
          <a:xfrm>
            <a:off x="0" y="3270132"/>
            <a:ext cx="1943100" cy="2925567"/>
          </a:xfrm>
          <a:prstGeom prst="rect">
            <a:avLst/>
          </a:prstGeom>
        </p:spPr>
      </p:pic>
      <p:sp>
        <p:nvSpPr>
          <p:cNvPr id="88" name="TextBox 87"/>
          <p:cNvSpPr txBox="1"/>
          <p:nvPr/>
        </p:nvSpPr>
        <p:spPr>
          <a:xfrm>
            <a:off x="3152575" y="872415"/>
            <a:ext cx="2090637" cy="286232"/>
          </a:xfrm>
          <a:prstGeom prst="rect">
            <a:avLst/>
          </a:prstGeom>
          <a:noFill/>
        </p:spPr>
        <p:txBody>
          <a:bodyPr wrap="none" rtlCol="0">
            <a:spAutoFit/>
          </a:bodyPr>
          <a:lstStyle/>
          <a:p>
            <a:pPr>
              <a:buNone/>
            </a:pPr>
            <a:r>
              <a:rPr lang="en-US" sz="1400" b="1" dirty="0" smtClean="0"/>
              <a:t>CommServices Server</a:t>
            </a:r>
            <a:endParaRPr lang="en-US" sz="1400" b="1" dirty="0"/>
          </a:p>
        </p:txBody>
      </p:sp>
      <p:pic>
        <p:nvPicPr>
          <p:cNvPr id="89" name="Picture 2"/>
          <p:cNvPicPr>
            <a:picLocks noChangeAspect="1" noChangeArrowheads="1"/>
          </p:cNvPicPr>
          <p:nvPr>
            <p:custDataLst>
              <p:tags r:id="rId3"/>
            </p:custDataLst>
          </p:nvPr>
        </p:nvPicPr>
        <p:blipFill>
          <a:blip r:embed="rId15" cstate="print"/>
          <a:srcRect/>
          <a:stretch>
            <a:fillRect/>
          </a:stretch>
        </p:blipFill>
        <p:spPr bwMode="auto">
          <a:xfrm>
            <a:off x="3797976" y="1609968"/>
            <a:ext cx="816688" cy="1193272"/>
          </a:xfrm>
          <a:prstGeom prst="rect">
            <a:avLst/>
          </a:prstGeom>
          <a:noFill/>
          <a:ln w="9525">
            <a:noFill/>
            <a:miter lim="800000"/>
            <a:headEnd/>
            <a:tailEnd/>
          </a:ln>
        </p:spPr>
      </p:pic>
      <p:grpSp>
        <p:nvGrpSpPr>
          <p:cNvPr id="2" name="Group 96"/>
          <p:cNvGrpSpPr/>
          <p:nvPr>
            <p:custDataLst>
              <p:tags r:id="rId4"/>
            </p:custDataLst>
          </p:nvPr>
        </p:nvGrpSpPr>
        <p:grpSpPr>
          <a:xfrm>
            <a:off x="4400550" y="891486"/>
            <a:ext cx="3015957" cy="2013639"/>
            <a:chOff x="4400550" y="891486"/>
            <a:chExt cx="3015957" cy="2013639"/>
          </a:xfrm>
        </p:grpSpPr>
        <p:pic>
          <p:nvPicPr>
            <p:cNvPr id="98" name="Picture 8" descr="broadcasting,communications,media,radio towers,technology,telecommunications,television towers,towers,transmission towers,transmitters"/>
            <p:cNvPicPr>
              <a:picLocks noChangeAspect="1" noChangeArrowheads="1"/>
            </p:cNvPicPr>
            <p:nvPr/>
          </p:nvPicPr>
          <p:blipFill>
            <a:blip r:embed="rId16" cstate="print"/>
            <a:srcRect/>
            <a:stretch>
              <a:fillRect/>
            </a:stretch>
          </p:blipFill>
          <p:spPr bwMode="auto">
            <a:xfrm>
              <a:off x="5807656" y="891486"/>
              <a:ext cx="1608851" cy="1608850"/>
            </a:xfrm>
            <a:prstGeom prst="rect">
              <a:avLst/>
            </a:prstGeom>
            <a:noFill/>
          </p:spPr>
        </p:pic>
        <p:sp>
          <p:nvSpPr>
            <p:cNvPr id="99" name="Freeform 98"/>
            <p:cNvSpPr/>
            <p:nvPr/>
          </p:nvSpPr>
          <p:spPr bwMode="auto">
            <a:xfrm>
              <a:off x="4400550" y="1238250"/>
              <a:ext cx="2200275" cy="1666875"/>
            </a:xfrm>
            <a:custGeom>
              <a:avLst/>
              <a:gdLst>
                <a:gd name="connsiteX0" fmla="*/ 0 w 2200275"/>
                <a:gd name="connsiteY0" fmla="*/ 1428750 h 1666875"/>
                <a:gd name="connsiteX1" fmla="*/ 0 w 2200275"/>
                <a:gd name="connsiteY1" fmla="*/ 1666875 h 1666875"/>
                <a:gd name="connsiteX2" fmla="*/ 2200275 w 2200275"/>
                <a:gd name="connsiteY2" fmla="*/ 1666875 h 1666875"/>
                <a:gd name="connsiteX3" fmla="*/ 2200275 w 2200275"/>
                <a:gd name="connsiteY3" fmla="*/ 0 h 1666875"/>
              </a:gdLst>
              <a:ahLst/>
              <a:cxnLst>
                <a:cxn ang="0">
                  <a:pos x="connsiteX0" y="connsiteY0"/>
                </a:cxn>
                <a:cxn ang="0">
                  <a:pos x="connsiteX1" y="connsiteY1"/>
                </a:cxn>
                <a:cxn ang="0">
                  <a:pos x="connsiteX2" y="connsiteY2"/>
                </a:cxn>
                <a:cxn ang="0">
                  <a:pos x="connsiteX3" y="connsiteY3"/>
                </a:cxn>
              </a:cxnLst>
              <a:rect l="l" t="t" r="r" b="b"/>
              <a:pathLst>
                <a:path w="2200275" h="1666875">
                  <a:moveTo>
                    <a:pt x="0" y="1428750"/>
                  </a:moveTo>
                  <a:lnTo>
                    <a:pt x="0" y="1666875"/>
                  </a:lnTo>
                  <a:lnTo>
                    <a:pt x="2200275" y="1666875"/>
                  </a:lnTo>
                  <a:lnTo>
                    <a:pt x="2200275"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grpSp>
      <p:cxnSp>
        <p:nvCxnSpPr>
          <p:cNvPr id="100" name="Straight Connector 99"/>
          <p:cNvCxnSpPr/>
          <p:nvPr/>
        </p:nvCxnSpPr>
        <p:spPr bwMode="auto">
          <a:xfrm flipV="1">
            <a:off x="6424551" y="2905129"/>
            <a:ext cx="991956" cy="871224"/>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108" name="Freeform 27"/>
          <p:cNvSpPr>
            <a:spLocks/>
          </p:cNvSpPr>
          <p:nvPr/>
        </p:nvSpPr>
        <p:spPr bwMode="auto">
          <a:xfrm rot="2200829" flipV="1">
            <a:off x="6495108" y="1588449"/>
            <a:ext cx="1560513" cy="138286"/>
          </a:xfrm>
          <a:custGeom>
            <a:avLst/>
            <a:gdLst>
              <a:gd name="T0" fmla="*/ 0 w 858"/>
              <a:gd name="T1" fmla="*/ 2147483647 h 215"/>
              <a:gd name="T2" fmla="*/ 2147483647 w 858"/>
              <a:gd name="T3" fmla="*/ 0 h 215"/>
              <a:gd name="T4" fmla="*/ 2147483647 w 858"/>
              <a:gd name="T5" fmla="*/ 2147483647 h 215"/>
              <a:gd name="T6" fmla="*/ 2147483647 w 858"/>
              <a:gd name="T7" fmla="*/ 2147483647 h 215"/>
              <a:gd name="T8" fmla="*/ 2147483647 w 858"/>
              <a:gd name="T9" fmla="*/ 2147483647 h 215"/>
              <a:gd name="T10" fmla="*/ 2147483647 w 858"/>
              <a:gd name="T11" fmla="*/ 2147483647 h 215"/>
              <a:gd name="T12" fmla="*/ 0 w 858"/>
              <a:gd name="T13" fmla="*/ 2147483647 h 215"/>
              <a:gd name="T14" fmla="*/ 0 60000 65536"/>
              <a:gd name="T15" fmla="*/ 0 60000 65536"/>
              <a:gd name="T16" fmla="*/ 0 60000 65536"/>
              <a:gd name="T17" fmla="*/ 0 60000 65536"/>
              <a:gd name="T18" fmla="*/ 0 60000 65536"/>
              <a:gd name="T19" fmla="*/ 0 60000 65536"/>
              <a:gd name="T20" fmla="*/ 0 60000 65536"/>
              <a:gd name="T21" fmla="*/ 0 w 858"/>
              <a:gd name="T22" fmla="*/ 0 h 215"/>
              <a:gd name="T23" fmla="*/ 858 w 858"/>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8" h="215">
                <a:moveTo>
                  <a:pt x="0" y="108"/>
                </a:moveTo>
                <a:lnTo>
                  <a:pt x="537" y="0"/>
                </a:lnTo>
                <a:lnTo>
                  <a:pt x="456" y="151"/>
                </a:lnTo>
                <a:lnTo>
                  <a:pt x="858" y="108"/>
                </a:lnTo>
                <a:lnTo>
                  <a:pt x="322" y="215"/>
                </a:lnTo>
                <a:lnTo>
                  <a:pt x="402" y="65"/>
                </a:lnTo>
                <a:lnTo>
                  <a:pt x="0" y="108"/>
                </a:lnTo>
                <a:close/>
              </a:path>
            </a:pathLst>
          </a:custGeom>
          <a:solidFill>
            <a:srgbClr val="FF0000"/>
          </a:solidFill>
          <a:ln w="4826">
            <a:solidFill>
              <a:srgbClr val="000000"/>
            </a:solidFill>
            <a:prstDash val="solid"/>
            <a:round/>
            <a:headEnd/>
            <a:tailEnd/>
          </a:ln>
        </p:spPr>
        <p:txBody>
          <a:bodyPr/>
          <a:lstStyle/>
          <a:p>
            <a:endParaRPr lang="en-US" dirty="0"/>
          </a:p>
        </p:txBody>
      </p:sp>
      <p:pic>
        <p:nvPicPr>
          <p:cNvPr id="92" name="Picture 91" descr="jdcp_logo_arrows"/>
          <p:cNvPicPr>
            <a:picLocks noChangeAspect="1" noChangeArrowheads="1"/>
          </p:cNvPicPr>
          <p:nvPr>
            <p:custDataLst>
              <p:tags r:id="rId5"/>
            </p:custDataLst>
          </p:nvPr>
        </p:nvPicPr>
        <p:blipFill>
          <a:blip r:embed="rId17" cstate="print">
            <a:clrChange>
              <a:clrFrom>
                <a:srgbClr val="FFFFFF"/>
              </a:clrFrom>
              <a:clrTo>
                <a:srgbClr val="FFFFFF">
                  <a:alpha val="0"/>
                </a:srgbClr>
              </a:clrTo>
            </a:clrChange>
          </a:blip>
          <a:srcRect l="3258" t="19551" r="5646" b="27725"/>
          <a:stretch>
            <a:fillRect/>
          </a:stretch>
        </p:blipFill>
        <p:spPr bwMode="auto">
          <a:xfrm>
            <a:off x="359065" y="2070979"/>
            <a:ext cx="1981200" cy="388938"/>
          </a:xfrm>
          <a:prstGeom prst="rect">
            <a:avLst/>
          </a:prstGeom>
          <a:noFill/>
          <a:ln w="9525">
            <a:noFill/>
            <a:miter lim="800000"/>
            <a:headEnd/>
            <a:tailEnd/>
          </a:ln>
        </p:spPr>
      </p:pic>
      <p:sp>
        <p:nvSpPr>
          <p:cNvPr id="96" name="TextBox 95"/>
          <p:cNvSpPr txBox="1"/>
          <p:nvPr/>
        </p:nvSpPr>
        <p:spPr>
          <a:xfrm>
            <a:off x="1311632" y="2401457"/>
            <a:ext cx="712054" cy="286232"/>
          </a:xfrm>
          <a:prstGeom prst="rect">
            <a:avLst/>
          </a:prstGeom>
          <a:noFill/>
        </p:spPr>
        <p:txBody>
          <a:bodyPr wrap="none" rtlCol="0">
            <a:spAutoFit/>
          </a:bodyPr>
          <a:lstStyle/>
          <a:p>
            <a:pPr>
              <a:buNone/>
            </a:pPr>
            <a:r>
              <a:rPr lang="en-US" sz="1400" dirty="0" smtClean="0"/>
              <a:t>Server</a:t>
            </a:r>
            <a:endParaRPr lang="en-US" sz="1400" dirty="0"/>
          </a:p>
        </p:txBody>
      </p:sp>
      <p:sp>
        <p:nvSpPr>
          <p:cNvPr id="40" name="Title 39"/>
          <p:cNvSpPr>
            <a:spLocks noGrp="1"/>
          </p:cNvSpPr>
          <p:nvPr>
            <p:ph type="title"/>
          </p:nvPr>
        </p:nvSpPr>
        <p:spPr/>
        <p:txBody>
          <a:bodyPr/>
          <a:lstStyle/>
          <a:p>
            <a:r>
              <a:rPr lang="en-US" smtClean="0"/>
              <a:t>How Service ADVISOR™ Remote Works</a:t>
            </a:r>
            <a:endParaRPr lang="en-US" dirty="0"/>
          </a:p>
        </p:txBody>
      </p:sp>
      <p:pic>
        <p:nvPicPr>
          <p:cNvPr id="47" name="Picture 1" descr="T:\DLM\Non-Product\ServiceADVISOR (SAR)\Images\143115a.png"/>
          <p:cNvPicPr>
            <a:picLocks noChangeAspect="1" noChangeArrowheads="1"/>
          </p:cNvPicPr>
          <p:nvPr>
            <p:custDataLst>
              <p:tags r:id="rId6"/>
            </p:custDataLst>
          </p:nvPr>
        </p:nvPicPr>
        <p:blipFill>
          <a:blip r:embed="rId18" cstate="print"/>
          <a:srcRect/>
          <a:stretch>
            <a:fillRect/>
          </a:stretch>
        </p:blipFill>
        <p:spPr bwMode="auto">
          <a:xfrm>
            <a:off x="3542519" y="3056408"/>
            <a:ext cx="4784724" cy="2999801"/>
          </a:xfrm>
          <a:prstGeom prst="rect">
            <a:avLst/>
          </a:prstGeom>
          <a:noFill/>
        </p:spPr>
      </p:pic>
      <p:grpSp>
        <p:nvGrpSpPr>
          <p:cNvPr id="32" name="Group 31"/>
          <p:cNvGrpSpPr/>
          <p:nvPr>
            <p:custDataLst>
              <p:tags r:id="rId7"/>
            </p:custDataLst>
          </p:nvPr>
        </p:nvGrpSpPr>
        <p:grpSpPr>
          <a:xfrm>
            <a:off x="1805053" y="3285067"/>
            <a:ext cx="1425039" cy="2525183"/>
            <a:chOff x="1805053" y="3285067"/>
            <a:chExt cx="1425039" cy="2525183"/>
          </a:xfrm>
        </p:grpSpPr>
        <p:sp>
          <p:nvSpPr>
            <p:cNvPr id="58" name="Freeform 57"/>
            <p:cNvSpPr/>
            <p:nvPr/>
          </p:nvSpPr>
          <p:spPr bwMode="auto">
            <a:xfrm>
              <a:off x="1905000" y="3285067"/>
              <a:ext cx="601133" cy="2525183"/>
            </a:xfrm>
            <a:custGeom>
              <a:avLst/>
              <a:gdLst>
                <a:gd name="connsiteX0" fmla="*/ 0 w 419100"/>
                <a:gd name="connsiteY0" fmla="*/ 1876425 h 1876425"/>
                <a:gd name="connsiteX1" fmla="*/ 419100 w 419100"/>
                <a:gd name="connsiteY1" fmla="*/ 1876425 h 1876425"/>
                <a:gd name="connsiteX2" fmla="*/ 419100 w 419100"/>
                <a:gd name="connsiteY2" fmla="*/ 0 h 1876425"/>
              </a:gdLst>
              <a:ahLst/>
              <a:cxnLst>
                <a:cxn ang="0">
                  <a:pos x="connsiteX0" y="connsiteY0"/>
                </a:cxn>
                <a:cxn ang="0">
                  <a:pos x="connsiteX1" y="connsiteY1"/>
                </a:cxn>
                <a:cxn ang="0">
                  <a:pos x="connsiteX2" y="connsiteY2"/>
                </a:cxn>
              </a:cxnLst>
              <a:rect l="l" t="t" r="r" b="b"/>
              <a:pathLst>
                <a:path w="419100" h="1876425">
                  <a:moveTo>
                    <a:pt x="0" y="1876425"/>
                  </a:moveTo>
                  <a:lnTo>
                    <a:pt x="419100" y="1876425"/>
                  </a:lnTo>
                  <a:lnTo>
                    <a:pt x="41910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sp>
          <p:nvSpPr>
            <p:cNvPr id="49" name="TextBox 48"/>
            <p:cNvSpPr txBox="1"/>
            <p:nvPr/>
          </p:nvSpPr>
          <p:spPr>
            <a:xfrm>
              <a:off x="1805053" y="4421855"/>
              <a:ext cx="1425039" cy="352019"/>
            </a:xfrm>
            <a:prstGeom prst="rect">
              <a:avLst/>
            </a:prstGeom>
            <a:solidFill>
              <a:srgbClr val="CEC9B6"/>
            </a:solidFill>
            <a:ln w="28575">
              <a:solidFill>
                <a:schemeClr val="tx1"/>
              </a:solidFill>
            </a:ln>
          </p:spPr>
          <p:txBody>
            <a:bodyPr wrap="square" lIns="0" tIns="0" rIns="0" bIns="0" rtlCol="0" anchor="ctr" anchorCtr="1">
              <a:noAutofit/>
            </a:bodyPr>
            <a:lstStyle/>
            <a:p>
              <a:pPr>
                <a:buNone/>
              </a:pPr>
              <a:r>
                <a:rPr lang="en-US" sz="1400" dirty="0" smtClean="0">
                  <a:latin typeface="Verdana"/>
                  <a:cs typeface="Verdana"/>
                </a:rPr>
                <a:t>INTERNET</a:t>
              </a:r>
            </a:p>
          </p:txBody>
        </p:sp>
      </p:grpSp>
      <p:grpSp>
        <p:nvGrpSpPr>
          <p:cNvPr id="28" name="Group 27"/>
          <p:cNvGrpSpPr/>
          <p:nvPr>
            <p:custDataLst>
              <p:tags r:id="rId8"/>
            </p:custDataLst>
          </p:nvPr>
        </p:nvGrpSpPr>
        <p:grpSpPr>
          <a:xfrm>
            <a:off x="2828925" y="2676525"/>
            <a:ext cx="1778705" cy="945442"/>
            <a:chOff x="2828925" y="2676525"/>
            <a:chExt cx="1778705" cy="945442"/>
          </a:xfrm>
        </p:grpSpPr>
        <p:sp>
          <p:nvSpPr>
            <p:cNvPr id="93" name="Freeform 92"/>
            <p:cNvSpPr/>
            <p:nvPr/>
          </p:nvSpPr>
          <p:spPr bwMode="auto">
            <a:xfrm>
              <a:off x="2828925" y="2676525"/>
              <a:ext cx="1076325" cy="781050"/>
            </a:xfrm>
            <a:custGeom>
              <a:avLst/>
              <a:gdLst>
                <a:gd name="connsiteX0" fmla="*/ 0 w 1076325"/>
                <a:gd name="connsiteY0" fmla="*/ 781050 h 781050"/>
                <a:gd name="connsiteX1" fmla="*/ 1076325 w 1076325"/>
                <a:gd name="connsiteY1" fmla="*/ 781050 h 781050"/>
                <a:gd name="connsiteX2" fmla="*/ 1066800 w 1076325"/>
                <a:gd name="connsiteY2" fmla="*/ 0 h 781050"/>
              </a:gdLst>
              <a:ahLst/>
              <a:cxnLst>
                <a:cxn ang="0">
                  <a:pos x="connsiteX0" y="connsiteY0"/>
                </a:cxn>
                <a:cxn ang="0">
                  <a:pos x="connsiteX1" y="connsiteY1"/>
                </a:cxn>
                <a:cxn ang="0">
                  <a:pos x="connsiteX2" y="connsiteY2"/>
                </a:cxn>
              </a:cxnLst>
              <a:rect l="l" t="t" r="r" b="b"/>
              <a:pathLst>
                <a:path w="1076325" h="781050">
                  <a:moveTo>
                    <a:pt x="0" y="781050"/>
                  </a:moveTo>
                  <a:lnTo>
                    <a:pt x="1076325" y="781050"/>
                  </a:lnTo>
                  <a:lnTo>
                    <a:pt x="106680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sp>
          <p:nvSpPr>
            <p:cNvPr id="50" name="TextBox 49"/>
            <p:cNvSpPr txBox="1"/>
            <p:nvPr/>
          </p:nvSpPr>
          <p:spPr>
            <a:xfrm>
              <a:off x="3182591" y="3269948"/>
              <a:ext cx="1425039" cy="352019"/>
            </a:xfrm>
            <a:prstGeom prst="rect">
              <a:avLst/>
            </a:prstGeom>
            <a:solidFill>
              <a:srgbClr val="CEC9B6"/>
            </a:solidFill>
            <a:ln w="28575">
              <a:solidFill>
                <a:schemeClr val="tx1"/>
              </a:solidFill>
            </a:ln>
          </p:spPr>
          <p:txBody>
            <a:bodyPr wrap="square" lIns="0" tIns="0" rIns="0" bIns="0" rtlCol="0" anchor="ctr" anchorCtr="1">
              <a:noAutofit/>
            </a:bodyPr>
            <a:lstStyle/>
            <a:p>
              <a:pPr>
                <a:buNone/>
              </a:pPr>
              <a:r>
                <a:rPr lang="en-US" sz="1400" dirty="0" smtClean="0">
                  <a:latin typeface="Verdana"/>
                  <a:cs typeface="Verdana"/>
                </a:rPr>
                <a:t>INTERNET</a:t>
              </a:r>
            </a:p>
          </p:txBody>
        </p:sp>
      </p:grpSp>
      <p:grpSp>
        <p:nvGrpSpPr>
          <p:cNvPr id="3" name="Group 33"/>
          <p:cNvGrpSpPr/>
          <p:nvPr>
            <p:custDataLst>
              <p:tags r:id="rId9"/>
            </p:custDataLst>
          </p:nvPr>
        </p:nvGrpSpPr>
        <p:grpSpPr>
          <a:xfrm>
            <a:off x="1899884" y="5353231"/>
            <a:ext cx="7067078" cy="1063056"/>
            <a:chOff x="1899884" y="5353231"/>
            <a:chExt cx="7067078" cy="1063056"/>
          </a:xfrm>
        </p:grpSpPr>
        <p:sp>
          <p:nvSpPr>
            <p:cNvPr id="109" name="Pentagon 108"/>
            <p:cNvSpPr/>
            <p:nvPr/>
          </p:nvSpPr>
          <p:spPr>
            <a:xfrm flipH="1">
              <a:off x="1899884" y="5353231"/>
              <a:ext cx="1060704" cy="548640"/>
            </a:xfrm>
            <a:prstGeom prst="homePlate">
              <a:avLst/>
            </a:prstGeom>
            <a:solidFill>
              <a:schemeClr val="bg2">
                <a:lumMod val="9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000" dirty="0" smtClean="0">
                  <a:solidFill>
                    <a:schemeClr val="tx1">
                      <a:lumMod val="65000"/>
                      <a:lumOff val="35000"/>
                    </a:schemeClr>
                  </a:solidFill>
                  <a:latin typeface="Arial" pitchFamily="34" charset="0"/>
                  <a:cs typeface="Arial" pitchFamily="34" charset="0"/>
                </a:rPr>
                <a:t>Email Request Received</a:t>
              </a:r>
              <a:endParaRPr lang="en-US" sz="1000" dirty="0">
                <a:solidFill>
                  <a:schemeClr val="tx1">
                    <a:lumMod val="65000"/>
                    <a:lumOff val="35000"/>
                  </a:schemeClr>
                </a:solidFill>
                <a:latin typeface="Arial" pitchFamily="34" charset="0"/>
                <a:cs typeface="Arial" pitchFamily="34" charset="0"/>
              </a:endParaRPr>
            </a:p>
          </p:txBody>
        </p:sp>
        <p:sp>
          <p:nvSpPr>
            <p:cNvPr id="29" name="Rectangle 28"/>
            <p:cNvSpPr/>
            <p:nvPr/>
          </p:nvSpPr>
          <p:spPr>
            <a:xfrm>
              <a:off x="6066075" y="5471413"/>
              <a:ext cx="2900887" cy="944874"/>
            </a:xfrm>
            <a:prstGeom prst="rect">
              <a:avLst/>
            </a:prstGeom>
          </p:spPr>
          <p:txBody>
            <a:bodyPr wrap="square">
              <a:spAutoFit/>
            </a:bodyPr>
            <a:lstStyle/>
            <a:p>
              <a:pPr>
                <a:buNone/>
              </a:pPr>
              <a:r>
                <a:rPr lang="en-US" sz="1400" b="1" dirty="0" smtClean="0">
                  <a:cs typeface="Verdana"/>
                </a:rPr>
                <a:t>Note: </a:t>
              </a:r>
              <a:r>
                <a:rPr lang="en-US" sz="1400" b="1" dirty="0" smtClean="0"/>
                <a:t>The default is to send the email but user can choose not to receive an email.</a:t>
              </a:r>
              <a:endParaRPr lang="en-US" sz="1400" b="1" dirty="0" smtClean="0">
                <a:cs typeface="Verdana"/>
              </a:endParaRPr>
            </a:p>
            <a:p>
              <a:pPr>
                <a:buNone/>
              </a:pPr>
              <a:endParaRPr lang="en-US" sz="1600" b="1" dirty="0"/>
            </a:p>
          </p:txBody>
        </p:sp>
      </p:grpSp>
      <p:sp>
        <p:nvSpPr>
          <p:cNvPr id="30" name="Rectangle 29"/>
          <p:cNvSpPr/>
          <p:nvPr/>
        </p:nvSpPr>
        <p:spPr>
          <a:xfrm>
            <a:off x="0" y="2638079"/>
            <a:ext cx="2587281" cy="712503"/>
          </a:xfrm>
          <a:prstGeom prst="rect">
            <a:avLst/>
          </a:prstGeom>
        </p:spPr>
        <p:txBody>
          <a:bodyPr wrap="square">
            <a:spAutoFit/>
          </a:bodyPr>
          <a:lstStyle/>
          <a:p>
            <a:pPr marL="228600" indent="-228600">
              <a:buNone/>
            </a:pPr>
            <a:r>
              <a:rPr lang="en-US" sz="1300" dirty="0" smtClean="0">
                <a:solidFill>
                  <a:srgbClr val="C00000"/>
                </a:solidFill>
                <a:cs typeface="Arial" pitchFamily="34" charset="0"/>
              </a:rPr>
              <a:t>Authenticates User</a:t>
            </a:r>
          </a:p>
          <a:p>
            <a:pPr marL="228600" indent="-228600">
              <a:buNone/>
            </a:pPr>
            <a:r>
              <a:rPr lang="en-US" sz="1300" dirty="0" smtClean="0">
                <a:solidFill>
                  <a:srgbClr val="C00000"/>
                </a:solidFill>
                <a:cs typeface="Arial" pitchFamily="34" charset="0"/>
              </a:rPr>
              <a:t>Queues request </a:t>
            </a:r>
          </a:p>
          <a:p>
            <a:pPr marL="228600" indent="-228600">
              <a:buNone/>
            </a:pPr>
            <a:r>
              <a:rPr lang="en-US" sz="1300" dirty="0" smtClean="0">
                <a:solidFill>
                  <a:srgbClr val="C00000"/>
                </a:solidFill>
                <a:cs typeface="Arial" pitchFamily="34" charset="0"/>
              </a:rPr>
              <a:t>Assigns ID number</a:t>
            </a:r>
            <a:endParaRPr lang="en-US" sz="1300" dirty="0">
              <a:solidFill>
                <a:srgbClr val="C00000"/>
              </a:solidFill>
              <a:cs typeface="Arial" pitchFamily="34" charset="0"/>
            </a:endParaRPr>
          </a:p>
        </p:txBody>
      </p:sp>
      <p:sp>
        <p:nvSpPr>
          <p:cNvPr id="31" name="Rectangle 30"/>
          <p:cNvSpPr/>
          <p:nvPr/>
        </p:nvSpPr>
        <p:spPr>
          <a:xfrm>
            <a:off x="2780609" y="1123294"/>
            <a:ext cx="3121429" cy="452432"/>
          </a:xfrm>
          <a:prstGeom prst="rect">
            <a:avLst/>
          </a:prstGeom>
        </p:spPr>
        <p:txBody>
          <a:bodyPr wrap="square">
            <a:spAutoFit/>
          </a:bodyPr>
          <a:lstStyle/>
          <a:p>
            <a:pPr marL="228600" indent="-228600">
              <a:buNone/>
            </a:pPr>
            <a:r>
              <a:rPr lang="en-US" sz="1300" dirty="0" smtClean="0">
                <a:solidFill>
                  <a:srgbClr val="C00000"/>
                </a:solidFill>
              </a:rPr>
              <a:t>Relays message via cellular to MTG controller on machine.</a:t>
            </a:r>
            <a:endParaRPr lang="en-US" sz="1300" dirty="0">
              <a:solidFill>
                <a:srgbClr val="C00000"/>
              </a:solidFill>
              <a:cs typeface="Arial" pitchFamily="34" charset="0"/>
            </a:endParaRPr>
          </a:p>
        </p:txBody>
      </p:sp>
      <p:grpSp>
        <p:nvGrpSpPr>
          <p:cNvPr id="4" name="PPTShape_1"/>
          <p:cNvGrpSpPr/>
          <p:nvPr>
            <p:custDataLst>
              <p:tags r:id="rId10"/>
            </p:custDataLst>
          </p:nvPr>
        </p:nvGrpSpPr>
        <p:grpSpPr>
          <a:xfrm>
            <a:off x="7417895" y="1780253"/>
            <a:ext cx="1745266" cy="1420152"/>
            <a:chOff x="7417895" y="1780253"/>
            <a:chExt cx="1745266" cy="1420152"/>
          </a:xfrm>
        </p:grpSpPr>
        <p:pic>
          <p:nvPicPr>
            <p:cNvPr id="35" name="Picture 1"/>
            <p:cNvPicPr>
              <a:picLocks noChangeAspect="1" noChangeArrowheads="1"/>
            </p:cNvPicPr>
            <p:nvPr/>
          </p:nvPicPr>
          <p:blipFill>
            <a:blip r:embed="rId19" cstate="print">
              <a:clrChange>
                <a:clrFrom>
                  <a:srgbClr val="FBFFFF"/>
                </a:clrFrom>
                <a:clrTo>
                  <a:srgbClr val="FBFFFF">
                    <a:alpha val="0"/>
                  </a:srgbClr>
                </a:clrTo>
              </a:clrChange>
            </a:blip>
            <a:srcRect/>
            <a:stretch>
              <a:fillRect/>
            </a:stretch>
          </p:blipFill>
          <p:spPr bwMode="auto">
            <a:xfrm>
              <a:off x="7417895" y="1896676"/>
              <a:ext cx="1464349" cy="1303729"/>
            </a:xfrm>
            <a:prstGeom prst="rect">
              <a:avLst/>
            </a:prstGeom>
            <a:noFill/>
            <a:ln w="9525">
              <a:noFill/>
              <a:miter lim="800000"/>
              <a:headEnd/>
              <a:tailEnd/>
            </a:ln>
          </p:spPr>
        </p:pic>
        <p:sp>
          <p:nvSpPr>
            <p:cNvPr id="36" name="TextBox 35"/>
            <p:cNvSpPr txBox="1"/>
            <p:nvPr/>
          </p:nvSpPr>
          <p:spPr>
            <a:xfrm>
              <a:off x="7777845" y="1780253"/>
              <a:ext cx="1385316" cy="313932"/>
            </a:xfrm>
            <a:prstGeom prst="rect">
              <a:avLst/>
            </a:prstGeom>
            <a:noFill/>
          </p:spPr>
          <p:txBody>
            <a:bodyPr wrap="none" rtlCol="0">
              <a:spAutoFit/>
            </a:bodyPr>
            <a:lstStyle/>
            <a:p>
              <a:pPr>
                <a:buNone/>
              </a:pPr>
              <a:r>
                <a:rPr lang="en-US" sz="1600" i="1" dirty="0" smtClean="0">
                  <a:latin typeface="+mn-lt"/>
                </a:rPr>
                <a:t>JDLink MTG</a:t>
              </a:r>
              <a:endParaRPr lang="en-US" sz="1600" i="1" dirty="0">
                <a:latin typeface="+mn-lt"/>
              </a:endParaRPr>
            </a:p>
          </p:txBody>
        </p:sp>
      </p:grpSp>
      <p:pic>
        <p:nvPicPr>
          <p:cNvPr id="91" name="PPTShape_0"/>
          <p:cNvPicPr>
            <a:picLocks noChangeAspect="1" noChangeArrowheads="1"/>
          </p:cNvPicPr>
          <p:nvPr>
            <p:custDataLst>
              <p:tags r:id="rId11"/>
            </p:custDataLst>
          </p:nvPr>
        </p:nvPicPr>
        <p:blipFill>
          <a:blip r:embed="rId15" cstate="print">
            <a:clrChange>
              <a:clrFrom>
                <a:srgbClr val="FFFFFF"/>
              </a:clrFrom>
              <a:clrTo>
                <a:srgbClr val="FFFFFF">
                  <a:alpha val="0"/>
                </a:srgbClr>
              </a:clrTo>
            </a:clrChange>
          </a:blip>
          <a:srcRect/>
          <a:stretch>
            <a:fillRect/>
          </a:stretch>
        </p:blipFill>
        <p:spPr bwMode="auto">
          <a:xfrm>
            <a:off x="2035313" y="2764717"/>
            <a:ext cx="816688" cy="1193272"/>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22 -3.7037E-7 L 0.07275 -3.7037E-7 L 0.07275 -0.34259 L 0.22032 -0.34468 L 0.225 -0.48194 L 0.28056 -0.48194 L 0.28056 -0.41852 L 0.52032 -0.42268 L 0.51875 -0.67847 L 0.68664 -0.51204 L 0.61233 -0.42268 L 0.51806 -0.32569 L 0.43143 -0.23681 " pathEditMode="relative" rAng="0" ptsTypes="AAAAAAAAAAAAA">
                                      <p:cBhvr>
                                        <p:cTn id="6" dur="3000" fill="hold"/>
                                        <p:tgtEl>
                                          <p:spTgt spid="127"/>
                                        </p:tgtEl>
                                        <p:attrNameLst>
                                          <p:attrName>ppt_x</p:attrName>
                                          <p:attrName>ppt_y</p:attrName>
                                        </p:attrNameLst>
                                      </p:cBhvr>
                                      <p:rCtr x="343" y="-33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3211032" y="1243851"/>
            <a:ext cx="2541182" cy="313932"/>
          </a:xfrm>
          <a:prstGeom prst="rect">
            <a:avLst/>
          </a:prstGeom>
          <a:noFill/>
        </p:spPr>
        <p:txBody>
          <a:bodyPr wrap="square" rtlCol="0">
            <a:spAutoFit/>
          </a:bodyPr>
          <a:lstStyle/>
          <a:p>
            <a:pPr>
              <a:buNone/>
            </a:pPr>
            <a:r>
              <a:rPr lang="en-US" sz="1600" i="1" dirty="0" err="1" smtClean="0">
                <a:latin typeface="+mn-lt"/>
              </a:rPr>
              <a:t>CommServices</a:t>
            </a:r>
            <a:r>
              <a:rPr lang="en-US" sz="1600" i="1" dirty="0" smtClean="0">
                <a:latin typeface="+mn-lt"/>
              </a:rPr>
              <a:t> Server</a:t>
            </a:r>
            <a:endParaRPr lang="en-US" sz="1600" i="1" dirty="0">
              <a:latin typeface="+mn-lt"/>
            </a:endParaRPr>
          </a:p>
        </p:txBody>
      </p:sp>
      <p:sp>
        <p:nvSpPr>
          <p:cNvPr id="43" name="Rectangle 42"/>
          <p:cNvSpPr/>
          <p:nvPr/>
        </p:nvSpPr>
        <p:spPr>
          <a:xfrm>
            <a:off x="7367245" y="802544"/>
            <a:ext cx="1482997" cy="632481"/>
          </a:xfrm>
          <a:prstGeom prst="rect">
            <a:avLst/>
          </a:prstGeom>
        </p:spPr>
        <p:txBody>
          <a:bodyPr wrap="square">
            <a:spAutoFit/>
          </a:bodyPr>
          <a:lstStyle/>
          <a:p>
            <a:pPr algn="ctr">
              <a:buNone/>
            </a:pPr>
            <a:r>
              <a:rPr lang="en-US" sz="1300" dirty="0" smtClean="0">
                <a:solidFill>
                  <a:srgbClr val="3366CC"/>
                </a:solidFill>
                <a:latin typeface="Arial" pitchFamily="34" charset="0"/>
                <a:cs typeface="Arial" pitchFamily="34" charset="0"/>
              </a:rPr>
              <a:t>Machine must be in range of cell service.</a:t>
            </a:r>
            <a:endParaRPr lang="en-US" sz="1300" dirty="0">
              <a:solidFill>
                <a:srgbClr val="3366CC"/>
              </a:solidFill>
              <a:latin typeface="Arial" pitchFamily="34" charset="0"/>
              <a:cs typeface="Arial" pitchFamily="34" charset="0"/>
            </a:endParaRPr>
          </a:p>
        </p:txBody>
      </p:sp>
      <p:pic>
        <p:nvPicPr>
          <p:cNvPr id="77" name="Picture 76" descr="Service Manager1.jpg"/>
          <p:cNvPicPr>
            <a:picLocks noChangeAspect="1"/>
          </p:cNvPicPr>
          <p:nvPr>
            <p:custDataLst>
              <p:tags r:id="rId2"/>
            </p:custDataLst>
          </p:nvPr>
        </p:nvPicPr>
        <p:blipFill>
          <a:blip r:embed="rId15" cstate="print"/>
          <a:stretch>
            <a:fillRect/>
          </a:stretch>
        </p:blipFill>
        <p:spPr>
          <a:xfrm>
            <a:off x="0" y="3270132"/>
            <a:ext cx="1943100" cy="2925567"/>
          </a:xfrm>
          <a:prstGeom prst="rect">
            <a:avLst/>
          </a:prstGeom>
        </p:spPr>
      </p:pic>
      <p:pic>
        <p:nvPicPr>
          <p:cNvPr id="39" name="Picture 2"/>
          <p:cNvPicPr>
            <a:picLocks noChangeAspect="1" noChangeArrowheads="1"/>
          </p:cNvPicPr>
          <p:nvPr>
            <p:custDataLst>
              <p:tags r:id="rId3"/>
            </p:custDataLst>
          </p:nvPr>
        </p:nvPicPr>
        <p:blipFill>
          <a:blip r:embed="rId16" cstate="print"/>
          <a:srcRect/>
          <a:stretch>
            <a:fillRect/>
          </a:stretch>
        </p:blipFill>
        <p:spPr bwMode="auto">
          <a:xfrm>
            <a:off x="3797976" y="1609968"/>
            <a:ext cx="816688" cy="1193272"/>
          </a:xfrm>
          <a:prstGeom prst="rect">
            <a:avLst/>
          </a:prstGeom>
          <a:noFill/>
          <a:ln w="9525">
            <a:noFill/>
            <a:miter lim="800000"/>
            <a:headEnd/>
            <a:tailEnd/>
          </a:ln>
        </p:spPr>
      </p:pic>
      <p:grpSp>
        <p:nvGrpSpPr>
          <p:cNvPr id="2" name="Group 48"/>
          <p:cNvGrpSpPr/>
          <p:nvPr>
            <p:custDataLst>
              <p:tags r:id="rId4"/>
            </p:custDataLst>
          </p:nvPr>
        </p:nvGrpSpPr>
        <p:grpSpPr>
          <a:xfrm>
            <a:off x="4400550" y="891486"/>
            <a:ext cx="3015957" cy="2013639"/>
            <a:chOff x="4400550" y="891486"/>
            <a:chExt cx="3015957" cy="2013639"/>
          </a:xfrm>
        </p:grpSpPr>
        <p:pic>
          <p:nvPicPr>
            <p:cNvPr id="46" name="Picture 8" descr="broadcasting,communications,media,radio towers,technology,telecommunications,television towers,towers,transmission towers,transmitters"/>
            <p:cNvPicPr>
              <a:picLocks noChangeAspect="1" noChangeArrowheads="1"/>
            </p:cNvPicPr>
            <p:nvPr/>
          </p:nvPicPr>
          <p:blipFill>
            <a:blip r:embed="rId17" cstate="print"/>
            <a:srcRect/>
            <a:stretch>
              <a:fillRect/>
            </a:stretch>
          </p:blipFill>
          <p:spPr bwMode="auto">
            <a:xfrm>
              <a:off x="5807656" y="891486"/>
              <a:ext cx="1608851" cy="1608850"/>
            </a:xfrm>
            <a:prstGeom prst="rect">
              <a:avLst/>
            </a:prstGeom>
            <a:noFill/>
          </p:spPr>
        </p:pic>
        <p:sp>
          <p:nvSpPr>
            <p:cNvPr id="63" name="Freeform 62"/>
            <p:cNvSpPr/>
            <p:nvPr/>
          </p:nvSpPr>
          <p:spPr bwMode="auto">
            <a:xfrm>
              <a:off x="4400550" y="1238250"/>
              <a:ext cx="2200275" cy="1666875"/>
            </a:xfrm>
            <a:custGeom>
              <a:avLst/>
              <a:gdLst>
                <a:gd name="connsiteX0" fmla="*/ 0 w 2200275"/>
                <a:gd name="connsiteY0" fmla="*/ 1428750 h 1666875"/>
                <a:gd name="connsiteX1" fmla="*/ 0 w 2200275"/>
                <a:gd name="connsiteY1" fmla="*/ 1666875 h 1666875"/>
                <a:gd name="connsiteX2" fmla="*/ 2200275 w 2200275"/>
                <a:gd name="connsiteY2" fmla="*/ 1666875 h 1666875"/>
                <a:gd name="connsiteX3" fmla="*/ 2200275 w 2200275"/>
                <a:gd name="connsiteY3" fmla="*/ 0 h 1666875"/>
              </a:gdLst>
              <a:ahLst/>
              <a:cxnLst>
                <a:cxn ang="0">
                  <a:pos x="connsiteX0" y="connsiteY0"/>
                </a:cxn>
                <a:cxn ang="0">
                  <a:pos x="connsiteX1" y="connsiteY1"/>
                </a:cxn>
                <a:cxn ang="0">
                  <a:pos x="connsiteX2" y="connsiteY2"/>
                </a:cxn>
                <a:cxn ang="0">
                  <a:pos x="connsiteX3" y="connsiteY3"/>
                </a:cxn>
              </a:cxnLst>
              <a:rect l="l" t="t" r="r" b="b"/>
              <a:pathLst>
                <a:path w="2200275" h="1666875">
                  <a:moveTo>
                    <a:pt x="0" y="1428750"/>
                  </a:moveTo>
                  <a:lnTo>
                    <a:pt x="0" y="1666875"/>
                  </a:lnTo>
                  <a:lnTo>
                    <a:pt x="2200275" y="1666875"/>
                  </a:lnTo>
                  <a:lnTo>
                    <a:pt x="2200275"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grpSp>
      <p:sp>
        <p:nvSpPr>
          <p:cNvPr id="69" name="Freeform 27"/>
          <p:cNvSpPr>
            <a:spLocks/>
          </p:cNvSpPr>
          <p:nvPr/>
        </p:nvSpPr>
        <p:spPr bwMode="auto">
          <a:xfrm rot="2200829" flipV="1">
            <a:off x="6495108" y="1588449"/>
            <a:ext cx="1560513" cy="138286"/>
          </a:xfrm>
          <a:custGeom>
            <a:avLst/>
            <a:gdLst>
              <a:gd name="T0" fmla="*/ 0 w 858"/>
              <a:gd name="T1" fmla="*/ 2147483647 h 215"/>
              <a:gd name="T2" fmla="*/ 2147483647 w 858"/>
              <a:gd name="T3" fmla="*/ 0 h 215"/>
              <a:gd name="T4" fmla="*/ 2147483647 w 858"/>
              <a:gd name="T5" fmla="*/ 2147483647 h 215"/>
              <a:gd name="T6" fmla="*/ 2147483647 w 858"/>
              <a:gd name="T7" fmla="*/ 2147483647 h 215"/>
              <a:gd name="T8" fmla="*/ 2147483647 w 858"/>
              <a:gd name="T9" fmla="*/ 2147483647 h 215"/>
              <a:gd name="T10" fmla="*/ 2147483647 w 858"/>
              <a:gd name="T11" fmla="*/ 2147483647 h 215"/>
              <a:gd name="T12" fmla="*/ 0 w 858"/>
              <a:gd name="T13" fmla="*/ 2147483647 h 215"/>
              <a:gd name="T14" fmla="*/ 0 60000 65536"/>
              <a:gd name="T15" fmla="*/ 0 60000 65536"/>
              <a:gd name="T16" fmla="*/ 0 60000 65536"/>
              <a:gd name="T17" fmla="*/ 0 60000 65536"/>
              <a:gd name="T18" fmla="*/ 0 60000 65536"/>
              <a:gd name="T19" fmla="*/ 0 60000 65536"/>
              <a:gd name="T20" fmla="*/ 0 60000 65536"/>
              <a:gd name="T21" fmla="*/ 0 w 858"/>
              <a:gd name="T22" fmla="*/ 0 h 215"/>
              <a:gd name="T23" fmla="*/ 858 w 858"/>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8" h="215">
                <a:moveTo>
                  <a:pt x="0" y="108"/>
                </a:moveTo>
                <a:lnTo>
                  <a:pt x="537" y="0"/>
                </a:lnTo>
                <a:lnTo>
                  <a:pt x="456" y="151"/>
                </a:lnTo>
                <a:lnTo>
                  <a:pt x="858" y="108"/>
                </a:lnTo>
                <a:lnTo>
                  <a:pt x="322" y="215"/>
                </a:lnTo>
                <a:lnTo>
                  <a:pt x="402" y="65"/>
                </a:lnTo>
                <a:lnTo>
                  <a:pt x="0" y="108"/>
                </a:lnTo>
                <a:close/>
              </a:path>
            </a:pathLst>
          </a:custGeom>
          <a:solidFill>
            <a:srgbClr val="FF0000"/>
          </a:solidFill>
          <a:ln w="4826">
            <a:solidFill>
              <a:srgbClr val="000000"/>
            </a:solidFill>
            <a:prstDash val="solid"/>
            <a:round/>
            <a:headEnd/>
            <a:tailEnd/>
          </a:ln>
        </p:spPr>
        <p:txBody>
          <a:bodyPr/>
          <a:lstStyle/>
          <a:p>
            <a:endParaRPr lang="en-US" dirty="0"/>
          </a:p>
        </p:txBody>
      </p:sp>
      <p:cxnSp>
        <p:nvCxnSpPr>
          <p:cNvPr id="76" name="Straight Connector 75"/>
          <p:cNvCxnSpPr/>
          <p:nvPr/>
        </p:nvCxnSpPr>
        <p:spPr bwMode="auto">
          <a:xfrm rot="5400000" flipH="1" flipV="1">
            <a:off x="6634810" y="2799704"/>
            <a:ext cx="676275" cy="887119"/>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110" name="Oval 109"/>
          <p:cNvSpPr/>
          <p:nvPr/>
        </p:nvSpPr>
        <p:spPr>
          <a:xfrm>
            <a:off x="5835650" y="3956051"/>
            <a:ext cx="144463" cy="1589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descr="jdcp_logo_arrows"/>
          <p:cNvPicPr>
            <a:picLocks noChangeAspect="1" noChangeArrowheads="1"/>
          </p:cNvPicPr>
          <p:nvPr>
            <p:custDataLst>
              <p:tags r:id="rId5"/>
            </p:custDataLst>
          </p:nvPr>
        </p:nvPicPr>
        <p:blipFill>
          <a:blip r:embed="rId18" cstate="print">
            <a:clrChange>
              <a:clrFrom>
                <a:srgbClr val="FFFFFF"/>
              </a:clrFrom>
              <a:clrTo>
                <a:srgbClr val="FFFFFF">
                  <a:alpha val="0"/>
                </a:srgbClr>
              </a:clrTo>
            </a:clrChange>
          </a:blip>
          <a:srcRect l="3258" t="19551" r="5646" b="27725"/>
          <a:stretch>
            <a:fillRect/>
          </a:stretch>
        </p:blipFill>
        <p:spPr bwMode="auto">
          <a:xfrm>
            <a:off x="252385" y="2528179"/>
            <a:ext cx="1981200" cy="388938"/>
          </a:xfrm>
          <a:prstGeom prst="rect">
            <a:avLst/>
          </a:prstGeom>
          <a:noFill/>
          <a:ln w="9525">
            <a:noFill/>
            <a:miter lim="800000"/>
            <a:headEnd/>
            <a:tailEnd/>
          </a:ln>
        </p:spPr>
      </p:pic>
      <p:sp>
        <p:nvSpPr>
          <p:cNvPr id="72" name="TextBox 71"/>
          <p:cNvSpPr txBox="1"/>
          <p:nvPr/>
        </p:nvSpPr>
        <p:spPr>
          <a:xfrm>
            <a:off x="1204952" y="2858657"/>
            <a:ext cx="712054" cy="286232"/>
          </a:xfrm>
          <a:prstGeom prst="rect">
            <a:avLst/>
          </a:prstGeom>
          <a:noFill/>
        </p:spPr>
        <p:txBody>
          <a:bodyPr wrap="none" rtlCol="0">
            <a:spAutoFit/>
          </a:bodyPr>
          <a:lstStyle/>
          <a:p>
            <a:pPr>
              <a:buNone/>
            </a:pPr>
            <a:r>
              <a:rPr lang="en-US" sz="1400" dirty="0" smtClean="0"/>
              <a:t>Server</a:t>
            </a:r>
            <a:endParaRPr lang="en-US" sz="1400" dirty="0"/>
          </a:p>
        </p:txBody>
      </p:sp>
      <p:grpSp>
        <p:nvGrpSpPr>
          <p:cNvPr id="31" name="Group 30"/>
          <p:cNvGrpSpPr/>
          <p:nvPr>
            <p:custDataLst>
              <p:tags r:id="rId6"/>
            </p:custDataLst>
          </p:nvPr>
        </p:nvGrpSpPr>
        <p:grpSpPr>
          <a:xfrm>
            <a:off x="1805053" y="3285067"/>
            <a:ext cx="1425039" cy="2525183"/>
            <a:chOff x="1805053" y="3285067"/>
            <a:chExt cx="1425039" cy="2525183"/>
          </a:xfrm>
        </p:grpSpPr>
        <p:sp>
          <p:nvSpPr>
            <p:cNvPr id="99" name="Freeform 98"/>
            <p:cNvSpPr/>
            <p:nvPr/>
          </p:nvSpPr>
          <p:spPr bwMode="auto">
            <a:xfrm>
              <a:off x="1924050" y="3285067"/>
              <a:ext cx="582083" cy="2525183"/>
            </a:xfrm>
            <a:custGeom>
              <a:avLst/>
              <a:gdLst>
                <a:gd name="connsiteX0" fmla="*/ 0 w 419100"/>
                <a:gd name="connsiteY0" fmla="*/ 1876425 h 1876425"/>
                <a:gd name="connsiteX1" fmla="*/ 419100 w 419100"/>
                <a:gd name="connsiteY1" fmla="*/ 1876425 h 1876425"/>
                <a:gd name="connsiteX2" fmla="*/ 419100 w 419100"/>
                <a:gd name="connsiteY2" fmla="*/ 0 h 1876425"/>
              </a:gdLst>
              <a:ahLst/>
              <a:cxnLst>
                <a:cxn ang="0">
                  <a:pos x="connsiteX0" y="connsiteY0"/>
                </a:cxn>
                <a:cxn ang="0">
                  <a:pos x="connsiteX1" y="connsiteY1"/>
                </a:cxn>
                <a:cxn ang="0">
                  <a:pos x="connsiteX2" y="connsiteY2"/>
                </a:cxn>
              </a:cxnLst>
              <a:rect l="l" t="t" r="r" b="b"/>
              <a:pathLst>
                <a:path w="419100" h="1876425">
                  <a:moveTo>
                    <a:pt x="0" y="1876425"/>
                  </a:moveTo>
                  <a:lnTo>
                    <a:pt x="419100" y="1876425"/>
                  </a:lnTo>
                  <a:lnTo>
                    <a:pt x="41910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sp>
          <p:nvSpPr>
            <p:cNvPr id="45" name="TextBox 44"/>
            <p:cNvSpPr txBox="1"/>
            <p:nvPr/>
          </p:nvSpPr>
          <p:spPr>
            <a:xfrm>
              <a:off x="1805053" y="4421855"/>
              <a:ext cx="1425039" cy="352019"/>
            </a:xfrm>
            <a:prstGeom prst="rect">
              <a:avLst/>
            </a:prstGeom>
            <a:solidFill>
              <a:srgbClr val="CEC9B6"/>
            </a:solidFill>
            <a:ln w="28575">
              <a:solidFill>
                <a:schemeClr val="tx1"/>
              </a:solidFill>
            </a:ln>
          </p:spPr>
          <p:txBody>
            <a:bodyPr wrap="square" lIns="0" tIns="0" rIns="0" bIns="0" rtlCol="0" anchor="ctr" anchorCtr="1">
              <a:noAutofit/>
            </a:bodyPr>
            <a:lstStyle/>
            <a:p>
              <a:pPr>
                <a:buNone/>
              </a:pPr>
              <a:r>
                <a:rPr lang="en-US" sz="1400" dirty="0" smtClean="0">
                  <a:latin typeface="Verdana"/>
                  <a:cs typeface="Verdana"/>
                </a:rPr>
                <a:t>INTERNET</a:t>
              </a:r>
            </a:p>
          </p:txBody>
        </p:sp>
      </p:grpSp>
      <p:grpSp>
        <p:nvGrpSpPr>
          <p:cNvPr id="32" name="Group 31"/>
          <p:cNvGrpSpPr/>
          <p:nvPr>
            <p:custDataLst>
              <p:tags r:id="rId7"/>
            </p:custDataLst>
          </p:nvPr>
        </p:nvGrpSpPr>
        <p:grpSpPr>
          <a:xfrm>
            <a:off x="2828925" y="2676525"/>
            <a:ext cx="1778705" cy="945442"/>
            <a:chOff x="2828925" y="2676525"/>
            <a:chExt cx="1778705" cy="945442"/>
          </a:xfrm>
        </p:grpSpPr>
        <p:sp>
          <p:nvSpPr>
            <p:cNvPr id="68" name="Freeform 67"/>
            <p:cNvSpPr/>
            <p:nvPr/>
          </p:nvSpPr>
          <p:spPr bwMode="auto">
            <a:xfrm>
              <a:off x="2828925" y="2676525"/>
              <a:ext cx="1076325" cy="781050"/>
            </a:xfrm>
            <a:custGeom>
              <a:avLst/>
              <a:gdLst>
                <a:gd name="connsiteX0" fmla="*/ 0 w 1076325"/>
                <a:gd name="connsiteY0" fmla="*/ 781050 h 781050"/>
                <a:gd name="connsiteX1" fmla="*/ 1076325 w 1076325"/>
                <a:gd name="connsiteY1" fmla="*/ 781050 h 781050"/>
                <a:gd name="connsiteX2" fmla="*/ 1066800 w 1076325"/>
                <a:gd name="connsiteY2" fmla="*/ 0 h 781050"/>
              </a:gdLst>
              <a:ahLst/>
              <a:cxnLst>
                <a:cxn ang="0">
                  <a:pos x="connsiteX0" y="connsiteY0"/>
                </a:cxn>
                <a:cxn ang="0">
                  <a:pos x="connsiteX1" y="connsiteY1"/>
                </a:cxn>
                <a:cxn ang="0">
                  <a:pos x="connsiteX2" y="connsiteY2"/>
                </a:cxn>
              </a:cxnLst>
              <a:rect l="l" t="t" r="r" b="b"/>
              <a:pathLst>
                <a:path w="1076325" h="781050">
                  <a:moveTo>
                    <a:pt x="0" y="781050"/>
                  </a:moveTo>
                  <a:lnTo>
                    <a:pt x="1076325" y="781050"/>
                  </a:lnTo>
                  <a:lnTo>
                    <a:pt x="106680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sp>
          <p:nvSpPr>
            <p:cNvPr id="47" name="TextBox 46"/>
            <p:cNvSpPr txBox="1"/>
            <p:nvPr/>
          </p:nvSpPr>
          <p:spPr>
            <a:xfrm>
              <a:off x="3182591" y="3269948"/>
              <a:ext cx="1425039" cy="352019"/>
            </a:xfrm>
            <a:prstGeom prst="rect">
              <a:avLst/>
            </a:prstGeom>
            <a:solidFill>
              <a:srgbClr val="CEC9B6"/>
            </a:solidFill>
            <a:ln w="28575">
              <a:solidFill>
                <a:schemeClr val="tx1"/>
              </a:solidFill>
            </a:ln>
          </p:spPr>
          <p:txBody>
            <a:bodyPr wrap="square" lIns="0" tIns="0" rIns="0" bIns="0" rtlCol="0" anchor="ctr" anchorCtr="1">
              <a:noAutofit/>
            </a:bodyPr>
            <a:lstStyle/>
            <a:p>
              <a:pPr>
                <a:buNone/>
              </a:pPr>
              <a:r>
                <a:rPr lang="en-US" sz="1400" dirty="0" smtClean="0">
                  <a:latin typeface="Verdana"/>
                  <a:cs typeface="Verdana"/>
                </a:rPr>
                <a:t>INTERNET</a:t>
              </a:r>
            </a:p>
          </p:txBody>
        </p:sp>
      </p:grpSp>
      <p:sp>
        <p:nvSpPr>
          <p:cNvPr id="106" name="Pentagon 105"/>
          <p:cNvSpPr/>
          <p:nvPr/>
        </p:nvSpPr>
        <p:spPr>
          <a:xfrm flipH="1">
            <a:off x="1899884" y="5353231"/>
            <a:ext cx="1060704" cy="548640"/>
          </a:xfrm>
          <a:prstGeom prst="homePlate">
            <a:avLst/>
          </a:prstGeom>
          <a:solidFill>
            <a:schemeClr val="accent2">
              <a:lumMod val="60000"/>
              <a:lumOff val="4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000" dirty="0" smtClean="0">
                <a:solidFill>
                  <a:schemeClr val="tx1">
                    <a:lumMod val="65000"/>
                    <a:lumOff val="35000"/>
                  </a:schemeClr>
                </a:solidFill>
                <a:latin typeface="Arial" pitchFamily="34" charset="0"/>
                <a:cs typeface="Arial" pitchFamily="34" charset="0"/>
              </a:rPr>
              <a:t>Email Request Completed</a:t>
            </a:r>
            <a:endParaRPr lang="en-US" sz="1000" dirty="0">
              <a:solidFill>
                <a:schemeClr val="tx1">
                  <a:lumMod val="65000"/>
                  <a:lumOff val="35000"/>
                </a:schemeClr>
              </a:solidFill>
              <a:latin typeface="Arial" pitchFamily="34" charset="0"/>
              <a:cs typeface="Arial" pitchFamily="34" charset="0"/>
            </a:endParaRPr>
          </a:p>
        </p:txBody>
      </p:sp>
      <p:pic>
        <p:nvPicPr>
          <p:cNvPr id="44" name="Picture 1" descr="T:\DLM\Non-Product\ServiceADVISOR (SAR)\Images\143115a.png"/>
          <p:cNvPicPr>
            <a:picLocks noChangeAspect="1" noChangeArrowheads="1"/>
          </p:cNvPicPr>
          <p:nvPr>
            <p:custDataLst>
              <p:tags r:id="rId8"/>
            </p:custDataLst>
          </p:nvPr>
        </p:nvPicPr>
        <p:blipFill>
          <a:blip r:embed="rId19" cstate="print"/>
          <a:srcRect/>
          <a:stretch>
            <a:fillRect/>
          </a:stretch>
        </p:blipFill>
        <p:spPr bwMode="auto">
          <a:xfrm>
            <a:off x="3658634" y="3303151"/>
            <a:ext cx="4784724" cy="2999801"/>
          </a:xfrm>
          <a:prstGeom prst="rect">
            <a:avLst/>
          </a:prstGeom>
          <a:noFill/>
        </p:spPr>
      </p:pic>
      <p:grpSp>
        <p:nvGrpSpPr>
          <p:cNvPr id="3" name="Group 35"/>
          <p:cNvGrpSpPr/>
          <p:nvPr>
            <p:custDataLst>
              <p:tags r:id="rId9"/>
            </p:custDataLst>
          </p:nvPr>
        </p:nvGrpSpPr>
        <p:grpSpPr>
          <a:xfrm>
            <a:off x="3088820" y="4747406"/>
            <a:ext cx="6100583" cy="1235191"/>
            <a:chOff x="3088820" y="4747406"/>
            <a:chExt cx="6100583" cy="1235191"/>
          </a:xfrm>
        </p:grpSpPr>
        <p:grpSp>
          <p:nvGrpSpPr>
            <p:cNvPr id="4" name="Group 109"/>
            <p:cNvGrpSpPr/>
            <p:nvPr>
              <p:custDataLst>
                <p:tags r:id="rId12"/>
              </p:custDataLst>
            </p:nvPr>
          </p:nvGrpSpPr>
          <p:grpSpPr>
            <a:xfrm>
              <a:off x="3088820" y="4747406"/>
              <a:ext cx="1059543" cy="1207008"/>
              <a:chOff x="2743200" y="4803648"/>
              <a:chExt cx="938784" cy="1207008"/>
            </a:xfrm>
          </p:grpSpPr>
          <p:sp>
            <p:nvSpPr>
              <p:cNvPr id="88" name="Folded Corner 87"/>
              <p:cNvSpPr/>
              <p:nvPr/>
            </p:nvSpPr>
            <p:spPr>
              <a:xfrm>
                <a:off x="2743200" y="4803648"/>
                <a:ext cx="938784" cy="120700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050" dirty="0" smtClean="0"/>
                  <a:t>Transaction queued for next months billing.</a:t>
                </a:r>
                <a:endParaRPr lang="en-US" sz="1050" dirty="0"/>
              </a:p>
            </p:txBody>
          </p:sp>
          <p:pic>
            <p:nvPicPr>
              <p:cNvPr id="89" name="Picture 3"/>
              <p:cNvPicPr>
                <a:picLocks noChangeAspect="1" noChangeArrowheads="1"/>
              </p:cNvPicPr>
              <p:nvPr/>
            </p:nvPicPr>
            <p:blipFill>
              <a:blip r:embed="rId20" cstate="print"/>
              <a:srcRect/>
              <a:stretch>
                <a:fillRect/>
              </a:stretch>
            </p:blipFill>
            <p:spPr bwMode="auto">
              <a:xfrm>
                <a:off x="3103321" y="5744786"/>
                <a:ext cx="222683" cy="233040"/>
              </a:xfrm>
              <a:prstGeom prst="rect">
                <a:avLst/>
              </a:prstGeom>
              <a:noFill/>
              <a:ln w="9525">
                <a:noFill/>
                <a:miter lim="800000"/>
                <a:headEnd/>
                <a:tailEnd/>
              </a:ln>
            </p:spPr>
          </p:pic>
        </p:grpSp>
        <p:sp>
          <p:nvSpPr>
            <p:cNvPr id="34" name="Rectangle 33"/>
            <p:cNvSpPr/>
            <p:nvPr/>
          </p:nvSpPr>
          <p:spPr>
            <a:xfrm>
              <a:off x="6143376" y="5502466"/>
              <a:ext cx="3046027" cy="480131"/>
            </a:xfrm>
            <a:prstGeom prst="rect">
              <a:avLst/>
            </a:prstGeom>
          </p:spPr>
          <p:txBody>
            <a:bodyPr wrap="square">
              <a:spAutoFit/>
            </a:bodyPr>
            <a:lstStyle/>
            <a:p>
              <a:pPr>
                <a:buNone/>
              </a:pPr>
              <a:r>
                <a:rPr lang="en-US" sz="1400" b="1" dirty="0" smtClean="0">
                  <a:cs typeface="Verdana"/>
                </a:rPr>
                <a:t>Note: charges are accumulated and dealer is billed monthly.</a:t>
              </a:r>
              <a:endParaRPr lang="en-US" sz="1600" b="1" dirty="0"/>
            </a:p>
          </p:txBody>
        </p:sp>
      </p:grpSp>
      <p:sp>
        <p:nvSpPr>
          <p:cNvPr id="105" name="Rectangle 104"/>
          <p:cNvSpPr/>
          <p:nvPr/>
        </p:nvSpPr>
        <p:spPr>
          <a:xfrm>
            <a:off x="0" y="589947"/>
            <a:ext cx="9144000" cy="561108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p:cNvSpPr/>
          <p:nvPr/>
        </p:nvSpPr>
        <p:spPr>
          <a:xfrm>
            <a:off x="171450" y="1022980"/>
            <a:ext cx="3007685" cy="674031"/>
          </a:xfrm>
          <a:prstGeom prst="rect">
            <a:avLst/>
          </a:prstGeom>
        </p:spPr>
        <p:txBody>
          <a:bodyPr wrap="square">
            <a:spAutoFit/>
          </a:bodyPr>
          <a:lstStyle/>
          <a:p>
            <a:pPr algn="ctr">
              <a:buNone/>
            </a:pPr>
            <a:r>
              <a:rPr lang="en-US" sz="1400" dirty="0" smtClean="0">
                <a:solidFill>
                  <a:srgbClr val="C00000"/>
                </a:solidFill>
                <a:latin typeface="Arial" pitchFamily="34" charset="0"/>
                <a:cs typeface="Arial" pitchFamily="34" charset="0"/>
              </a:rPr>
              <a:t>The Modular Telematics Gateway (MTG) controller is connected to the CAN Bus on the machine</a:t>
            </a:r>
            <a:endParaRPr lang="en-US" sz="1400" dirty="0">
              <a:solidFill>
                <a:srgbClr val="C00000"/>
              </a:solidFill>
              <a:latin typeface="Arial" pitchFamily="34" charset="0"/>
              <a:cs typeface="Arial" pitchFamily="34" charset="0"/>
            </a:endParaRPr>
          </a:p>
        </p:txBody>
      </p:sp>
      <p:sp>
        <p:nvSpPr>
          <p:cNvPr id="42" name="Title 41"/>
          <p:cNvSpPr>
            <a:spLocks noGrp="1"/>
          </p:cNvSpPr>
          <p:nvPr>
            <p:ph type="title"/>
          </p:nvPr>
        </p:nvSpPr>
        <p:spPr/>
        <p:txBody>
          <a:bodyPr/>
          <a:lstStyle/>
          <a:p>
            <a:r>
              <a:rPr lang="en-US" dirty="0" smtClean="0"/>
              <a:t>How Service ADVISOR™ Remote Works</a:t>
            </a:r>
            <a:endParaRPr lang="en-US" dirty="0"/>
          </a:p>
        </p:txBody>
      </p:sp>
      <p:pic>
        <p:nvPicPr>
          <p:cNvPr id="95" name="PPTShape_1"/>
          <p:cNvPicPr>
            <a:picLocks noChangeAspect="1" noChangeArrowheads="1"/>
          </p:cNvPicPr>
          <p:nvPr>
            <p:custDataLst>
              <p:tags r:id="rId10"/>
            </p:custDataLst>
          </p:nvPr>
        </p:nvPicPr>
        <p:blipFill>
          <a:blip r:embed="rId21" cstate="print">
            <a:clrChange>
              <a:clrFrom>
                <a:srgbClr val="FBFFFF"/>
              </a:clrFrom>
              <a:clrTo>
                <a:srgbClr val="FBFFFF">
                  <a:alpha val="0"/>
                </a:srgbClr>
              </a:clrTo>
            </a:clrChange>
          </a:blip>
          <a:srcRect/>
          <a:stretch>
            <a:fillRect/>
          </a:stretch>
        </p:blipFill>
        <p:spPr bwMode="auto">
          <a:xfrm>
            <a:off x="7417895" y="1896676"/>
            <a:ext cx="1464349" cy="1303729"/>
          </a:xfrm>
          <a:prstGeom prst="rect">
            <a:avLst/>
          </a:prstGeom>
          <a:noFill/>
          <a:ln w="9525">
            <a:noFill/>
            <a:miter lim="800000"/>
            <a:headEnd/>
            <a:tailEnd/>
          </a:ln>
        </p:spPr>
      </p:pic>
      <p:sp>
        <p:nvSpPr>
          <p:cNvPr id="33" name="TextBox 32"/>
          <p:cNvSpPr txBox="1"/>
          <p:nvPr/>
        </p:nvSpPr>
        <p:spPr>
          <a:xfrm>
            <a:off x="7777845" y="1780253"/>
            <a:ext cx="1385316" cy="313932"/>
          </a:xfrm>
          <a:prstGeom prst="rect">
            <a:avLst/>
          </a:prstGeom>
          <a:noFill/>
        </p:spPr>
        <p:txBody>
          <a:bodyPr wrap="none" rtlCol="0">
            <a:spAutoFit/>
          </a:bodyPr>
          <a:lstStyle/>
          <a:p>
            <a:pPr>
              <a:buNone/>
            </a:pPr>
            <a:r>
              <a:rPr lang="en-US" sz="1600" i="1" dirty="0" smtClean="0">
                <a:latin typeface="+mn-lt"/>
              </a:rPr>
              <a:t>JDLink MTG</a:t>
            </a:r>
            <a:endParaRPr lang="en-US" sz="1600" i="1" dirty="0">
              <a:latin typeface="+mn-lt"/>
            </a:endParaRPr>
          </a:p>
        </p:txBody>
      </p:sp>
      <p:pic>
        <p:nvPicPr>
          <p:cNvPr id="66" name="PPTShape_0"/>
          <p:cNvPicPr>
            <a:picLocks noChangeAspect="1" noChangeArrowheads="1"/>
          </p:cNvPicPr>
          <p:nvPr>
            <p:custDataLst>
              <p:tags r:id="rId11"/>
            </p:custDataLst>
          </p:nvPr>
        </p:nvPicPr>
        <p:blipFill>
          <a:blip r:embed="rId16" cstate="print"/>
          <a:srcRect/>
          <a:stretch>
            <a:fillRect/>
          </a:stretch>
        </p:blipFill>
        <p:spPr bwMode="auto">
          <a:xfrm>
            <a:off x="2035313" y="2764717"/>
            <a:ext cx="816688" cy="1193272"/>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19000"/>
                                  </p:stCondLst>
                                  <p:childTnLst>
                                    <p:animEffect transition="out" filter="fade">
                                      <p:cBhvr>
                                        <p:cTn id="6" dur="2000"/>
                                        <p:tgtEl>
                                          <p:spTgt spid="105"/>
                                        </p:tgtEl>
                                      </p:cBhvr>
                                    </p:animEffect>
                                    <p:set>
                                      <p:cBhvr>
                                        <p:cTn id="7" dur="1" fill="hold">
                                          <p:stCondLst>
                                            <p:cond delay="1999"/>
                                          </p:stCondLst>
                                        </p:cTn>
                                        <p:tgtEl>
                                          <p:spTgt spid="105"/>
                                        </p:tgtEl>
                                        <p:attrNameLst>
                                          <p:attrName>style.visibility</p:attrName>
                                        </p:attrNameLst>
                                      </p:cBhvr>
                                      <p:to>
                                        <p:strVal val="hidden"/>
                                      </p:to>
                                    </p:set>
                                  </p:childTnLst>
                                </p:cTn>
                              </p:par>
                            </p:childTnLst>
                          </p:cTn>
                        </p:par>
                        <p:par>
                          <p:cTn id="8" fill="hold">
                            <p:stCondLst>
                              <p:cond delay="21000"/>
                            </p:stCondLst>
                            <p:childTnLst>
                              <p:par>
                                <p:cTn id="9" presetID="1" presetClass="entr" presetSubtype="0" fill="hold" grpId="0" nodeType="afterEffect">
                                  <p:stCondLst>
                                    <p:cond delay="10000"/>
                                  </p:stCondLst>
                                  <p:childTnLst>
                                    <p:set>
                                      <p:cBhvr>
                                        <p:cTn id="10" dur="1" fill="hold">
                                          <p:stCondLst>
                                            <p:cond delay="0"/>
                                          </p:stCondLst>
                                        </p:cTn>
                                        <p:tgtEl>
                                          <p:spTgt spid="106"/>
                                        </p:tgtEl>
                                        <p:attrNameLst>
                                          <p:attrName>style.visibility</p:attrName>
                                        </p:attrNameLst>
                                      </p:cBhvr>
                                      <p:to>
                                        <p:strVal val="visible"/>
                                      </p:to>
                                    </p:set>
                                  </p:childTnLst>
                                </p:cTn>
                              </p:par>
                            </p:childTnLst>
                          </p:cTn>
                        </p:par>
                        <p:par>
                          <p:cTn id="11" fill="hold">
                            <p:stCondLst>
                              <p:cond delay="31000"/>
                            </p:stCondLst>
                            <p:childTnLst>
                              <p:par>
                                <p:cTn id="12" presetID="1" presetClass="entr" presetSubtype="0" fill="hold" nodeType="afterEffect">
                                  <p:stCondLst>
                                    <p:cond delay="800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custDataLst>
              <p:tags r:id="rId2"/>
            </p:custDataLst>
          </p:nvPr>
        </p:nvGrpSpPr>
        <p:grpSpPr>
          <a:xfrm>
            <a:off x="4400550" y="891486"/>
            <a:ext cx="3015957" cy="2013639"/>
            <a:chOff x="4400550" y="891486"/>
            <a:chExt cx="3015957" cy="2013639"/>
          </a:xfrm>
        </p:grpSpPr>
        <p:pic>
          <p:nvPicPr>
            <p:cNvPr id="46" name="Picture 8" descr="broadcasting,communications,media,radio towers,technology,telecommunications,television towers,towers,transmission towers,transmitters"/>
            <p:cNvPicPr>
              <a:picLocks noChangeAspect="1" noChangeArrowheads="1"/>
            </p:cNvPicPr>
            <p:nvPr>
              <p:custDataLst>
                <p:tags r:id="rId15"/>
              </p:custDataLst>
            </p:nvPr>
          </p:nvPicPr>
          <p:blipFill>
            <a:blip r:embed="rId18" cstate="print"/>
            <a:srcRect/>
            <a:stretch>
              <a:fillRect/>
            </a:stretch>
          </p:blipFill>
          <p:spPr bwMode="auto">
            <a:xfrm>
              <a:off x="5807656" y="891486"/>
              <a:ext cx="1608851" cy="1608850"/>
            </a:xfrm>
            <a:prstGeom prst="rect">
              <a:avLst/>
            </a:prstGeom>
            <a:noFill/>
          </p:spPr>
        </p:pic>
        <p:sp>
          <p:nvSpPr>
            <p:cNvPr id="63" name="Freeform 62"/>
            <p:cNvSpPr/>
            <p:nvPr/>
          </p:nvSpPr>
          <p:spPr bwMode="auto">
            <a:xfrm>
              <a:off x="4400550" y="1238250"/>
              <a:ext cx="2200275" cy="1666875"/>
            </a:xfrm>
            <a:custGeom>
              <a:avLst/>
              <a:gdLst>
                <a:gd name="connsiteX0" fmla="*/ 0 w 2200275"/>
                <a:gd name="connsiteY0" fmla="*/ 1428750 h 1666875"/>
                <a:gd name="connsiteX1" fmla="*/ 0 w 2200275"/>
                <a:gd name="connsiteY1" fmla="*/ 1666875 h 1666875"/>
                <a:gd name="connsiteX2" fmla="*/ 2200275 w 2200275"/>
                <a:gd name="connsiteY2" fmla="*/ 1666875 h 1666875"/>
                <a:gd name="connsiteX3" fmla="*/ 2200275 w 2200275"/>
                <a:gd name="connsiteY3" fmla="*/ 0 h 1666875"/>
              </a:gdLst>
              <a:ahLst/>
              <a:cxnLst>
                <a:cxn ang="0">
                  <a:pos x="connsiteX0" y="connsiteY0"/>
                </a:cxn>
                <a:cxn ang="0">
                  <a:pos x="connsiteX1" y="connsiteY1"/>
                </a:cxn>
                <a:cxn ang="0">
                  <a:pos x="connsiteX2" y="connsiteY2"/>
                </a:cxn>
                <a:cxn ang="0">
                  <a:pos x="connsiteX3" y="connsiteY3"/>
                </a:cxn>
              </a:cxnLst>
              <a:rect l="l" t="t" r="r" b="b"/>
              <a:pathLst>
                <a:path w="2200275" h="1666875">
                  <a:moveTo>
                    <a:pt x="0" y="1428750"/>
                  </a:moveTo>
                  <a:lnTo>
                    <a:pt x="0" y="1666875"/>
                  </a:lnTo>
                  <a:lnTo>
                    <a:pt x="2200275" y="1666875"/>
                  </a:lnTo>
                  <a:lnTo>
                    <a:pt x="2200275"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grpSp>
      <p:pic>
        <p:nvPicPr>
          <p:cNvPr id="51" name="Picture 50" descr="jdcp_logo_arrows"/>
          <p:cNvPicPr>
            <a:picLocks noChangeAspect="1" noChangeArrowheads="1"/>
          </p:cNvPicPr>
          <p:nvPr>
            <p:custDataLst>
              <p:tags r:id="rId3"/>
            </p:custDataLst>
          </p:nvPr>
        </p:nvPicPr>
        <p:blipFill>
          <a:blip r:embed="rId19" cstate="print">
            <a:clrChange>
              <a:clrFrom>
                <a:srgbClr val="FFFFFF"/>
              </a:clrFrom>
              <a:clrTo>
                <a:srgbClr val="FFFFFF">
                  <a:alpha val="0"/>
                </a:srgbClr>
              </a:clrTo>
            </a:clrChange>
          </a:blip>
          <a:srcRect l="3258" t="19551" r="5646" b="27725"/>
          <a:stretch>
            <a:fillRect/>
          </a:stretch>
        </p:blipFill>
        <p:spPr bwMode="auto">
          <a:xfrm>
            <a:off x="252385" y="2528179"/>
            <a:ext cx="1981200" cy="388938"/>
          </a:xfrm>
          <a:prstGeom prst="rect">
            <a:avLst/>
          </a:prstGeom>
          <a:noFill/>
          <a:ln w="9525">
            <a:noFill/>
            <a:miter lim="800000"/>
            <a:headEnd/>
            <a:tailEnd/>
          </a:ln>
        </p:spPr>
      </p:pic>
      <p:sp>
        <p:nvSpPr>
          <p:cNvPr id="62" name="TextBox 61"/>
          <p:cNvSpPr txBox="1"/>
          <p:nvPr/>
        </p:nvSpPr>
        <p:spPr>
          <a:xfrm>
            <a:off x="1204952" y="2858657"/>
            <a:ext cx="712054" cy="286232"/>
          </a:xfrm>
          <a:prstGeom prst="rect">
            <a:avLst/>
          </a:prstGeom>
          <a:noFill/>
        </p:spPr>
        <p:txBody>
          <a:bodyPr wrap="none" rtlCol="0">
            <a:spAutoFit/>
          </a:bodyPr>
          <a:lstStyle/>
          <a:p>
            <a:pPr>
              <a:buNone/>
            </a:pPr>
            <a:r>
              <a:rPr lang="en-US" sz="1400" dirty="0" smtClean="0"/>
              <a:t>Server</a:t>
            </a:r>
            <a:endParaRPr lang="en-US" sz="1400" dirty="0"/>
          </a:p>
        </p:txBody>
      </p:sp>
      <p:pic>
        <p:nvPicPr>
          <p:cNvPr id="67" name="Picture 66" descr="Service Manager1.jpg"/>
          <p:cNvPicPr>
            <a:picLocks noChangeAspect="1"/>
          </p:cNvPicPr>
          <p:nvPr>
            <p:custDataLst>
              <p:tags r:id="rId4"/>
            </p:custDataLst>
          </p:nvPr>
        </p:nvPicPr>
        <p:blipFill>
          <a:blip r:embed="rId20" cstate="print"/>
          <a:stretch>
            <a:fillRect/>
          </a:stretch>
        </p:blipFill>
        <p:spPr>
          <a:xfrm>
            <a:off x="0" y="3270132"/>
            <a:ext cx="1943100" cy="2925567"/>
          </a:xfrm>
          <a:prstGeom prst="rect">
            <a:avLst/>
          </a:prstGeom>
        </p:spPr>
      </p:pic>
      <p:grpSp>
        <p:nvGrpSpPr>
          <p:cNvPr id="37" name="Group 36"/>
          <p:cNvGrpSpPr/>
          <p:nvPr>
            <p:custDataLst>
              <p:tags r:id="rId5"/>
            </p:custDataLst>
          </p:nvPr>
        </p:nvGrpSpPr>
        <p:grpSpPr>
          <a:xfrm>
            <a:off x="2828925" y="2676525"/>
            <a:ext cx="1778705" cy="945442"/>
            <a:chOff x="2828925" y="2676525"/>
            <a:chExt cx="1778705" cy="945442"/>
          </a:xfrm>
        </p:grpSpPr>
        <p:sp>
          <p:nvSpPr>
            <p:cNvPr id="52" name="Freeform 51"/>
            <p:cNvSpPr/>
            <p:nvPr/>
          </p:nvSpPr>
          <p:spPr bwMode="auto">
            <a:xfrm>
              <a:off x="2828925" y="2676525"/>
              <a:ext cx="1076325" cy="781050"/>
            </a:xfrm>
            <a:custGeom>
              <a:avLst/>
              <a:gdLst>
                <a:gd name="connsiteX0" fmla="*/ 0 w 1076325"/>
                <a:gd name="connsiteY0" fmla="*/ 781050 h 781050"/>
                <a:gd name="connsiteX1" fmla="*/ 1076325 w 1076325"/>
                <a:gd name="connsiteY1" fmla="*/ 781050 h 781050"/>
                <a:gd name="connsiteX2" fmla="*/ 1066800 w 1076325"/>
                <a:gd name="connsiteY2" fmla="*/ 0 h 781050"/>
              </a:gdLst>
              <a:ahLst/>
              <a:cxnLst>
                <a:cxn ang="0">
                  <a:pos x="connsiteX0" y="connsiteY0"/>
                </a:cxn>
                <a:cxn ang="0">
                  <a:pos x="connsiteX1" y="connsiteY1"/>
                </a:cxn>
                <a:cxn ang="0">
                  <a:pos x="connsiteX2" y="connsiteY2"/>
                </a:cxn>
              </a:cxnLst>
              <a:rect l="l" t="t" r="r" b="b"/>
              <a:pathLst>
                <a:path w="1076325" h="781050">
                  <a:moveTo>
                    <a:pt x="0" y="781050"/>
                  </a:moveTo>
                  <a:lnTo>
                    <a:pt x="1076325" y="781050"/>
                  </a:lnTo>
                  <a:lnTo>
                    <a:pt x="106680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sp>
          <p:nvSpPr>
            <p:cNvPr id="71" name="TextBox 70"/>
            <p:cNvSpPr txBox="1"/>
            <p:nvPr/>
          </p:nvSpPr>
          <p:spPr>
            <a:xfrm>
              <a:off x="3182591" y="3269948"/>
              <a:ext cx="1425039" cy="352019"/>
            </a:xfrm>
            <a:prstGeom prst="rect">
              <a:avLst/>
            </a:prstGeom>
            <a:solidFill>
              <a:srgbClr val="CEC9B6"/>
            </a:solidFill>
            <a:ln w="28575">
              <a:solidFill>
                <a:schemeClr val="tx1"/>
              </a:solidFill>
            </a:ln>
          </p:spPr>
          <p:txBody>
            <a:bodyPr wrap="square" lIns="0" tIns="0" rIns="0" bIns="0" rtlCol="0" anchor="ctr" anchorCtr="1">
              <a:noAutofit/>
            </a:bodyPr>
            <a:lstStyle/>
            <a:p>
              <a:pPr>
                <a:buNone/>
              </a:pPr>
              <a:r>
                <a:rPr lang="en-US" sz="1400" dirty="0" smtClean="0">
                  <a:latin typeface="Verdana"/>
                  <a:cs typeface="Verdana"/>
                </a:rPr>
                <a:t>INTERNET</a:t>
              </a:r>
            </a:p>
          </p:txBody>
        </p:sp>
      </p:grpSp>
      <p:sp>
        <p:nvSpPr>
          <p:cNvPr id="69" name="Freeform 27"/>
          <p:cNvSpPr>
            <a:spLocks/>
          </p:cNvSpPr>
          <p:nvPr/>
        </p:nvSpPr>
        <p:spPr bwMode="auto">
          <a:xfrm rot="2200829" flipV="1">
            <a:off x="6559782" y="1393352"/>
            <a:ext cx="907309" cy="138286"/>
          </a:xfrm>
          <a:custGeom>
            <a:avLst/>
            <a:gdLst>
              <a:gd name="T0" fmla="*/ 0 w 858"/>
              <a:gd name="T1" fmla="*/ 2147483647 h 215"/>
              <a:gd name="T2" fmla="*/ 2147483647 w 858"/>
              <a:gd name="T3" fmla="*/ 0 h 215"/>
              <a:gd name="T4" fmla="*/ 2147483647 w 858"/>
              <a:gd name="T5" fmla="*/ 2147483647 h 215"/>
              <a:gd name="T6" fmla="*/ 2147483647 w 858"/>
              <a:gd name="T7" fmla="*/ 2147483647 h 215"/>
              <a:gd name="T8" fmla="*/ 2147483647 w 858"/>
              <a:gd name="T9" fmla="*/ 2147483647 h 215"/>
              <a:gd name="T10" fmla="*/ 2147483647 w 858"/>
              <a:gd name="T11" fmla="*/ 2147483647 h 215"/>
              <a:gd name="T12" fmla="*/ 0 w 858"/>
              <a:gd name="T13" fmla="*/ 2147483647 h 215"/>
              <a:gd name="T14" fmla="*/ 0 60000 65536"/>
              <a:gd name="T15" fmla="*/ 0 60000 65536"/>
              <a:gd name="T16" fmla="*/ 0 60000 65536"/>
              <a:gd name="T17" fmla="*/ 0 60000 65536"/>
              <a:gd name="T18" fmla="*/ 0 60000 65536"/>
              <a:gd name="T19" fmla="*/ 0 60000 65536"/>
              <a:gd name="T20" fmla="*/ 0 60000 65536"/>
              <a:gd name="T21" fmla="*/ 0 w 858"/>
              <a:gd name="T22" fmla="*/ 0 h 215"/>
              <a:gd name="T23" fmla="*/ 858 w 858"/>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8" h="215">
                <a:moveTo>
                  <a:pt x="0" y="108"/>
                </a:moveTo>
                <a:lnTo>
                  <a:pt x="537" y="0"/>
                </a:lnTo>
                <a:lnTo>
                  <a:pt x="456" y="151"/>
                </a:lnTo>
                <a:lnTo>
                  <a:pt x="858" y="108"/>
                </a:lnTo>
                <a:lnTo>
                  <a:pt x="322" y="215"/>
                </a:lnTo>
                <a:lnTo>
                  <a:pt x="402" y="65"/>
                </a:lnTo>
                <a:lnTo>
                  <a:pt x="0" y="108"/>
                </a:lnTo>
                <a:close/>
              </a:path>
            </a:pathLst>
          </a:custGeom>
          <a:solidFill>
            <a:srgbClr val="FF0000"/>
          </a:solidFill>
          <a:ln w="4826">
            <a:solidFill>
              <a:srgbClr val="000000"/>
            </a:solidFill>
            <a:prstDash val="solid"/>
            <a:round/>
            <a:headEnd/>
            <a:tailEnd/>
          </a:ln>
        </p:spPr>
        <p:txBody>
          <a:bodyPr/>
          <a:lstStyle/>
          <a:p>
            <a:endParaRPr lang="en-US" dirty="0"/>
          </a:p>
        </p:txBody>
      </p:sp>
      <p:grpSp>
        <p:nvGrpSpPr>
          <p:cNvPr id="33" name="Group 32"/>
          <p:cNvGrpSpPr/>
          <p:nvPr>
            <p:custDataLst>
              <p:tags r:id="rId6"/>
            </p:custDataLst>
          </p:nvPr>
        </p:nvGrpSpPr>
        <p:grpSpPr>
          <a:xfrm>
            <a:off x="1805053" y="3285067"/>
            <a:ext cx="1425039" cy="2525183"/>
            <a:chOff x="1805053" y="3285067"/>
            <a:chExt cx="1425039" cy="2525183"/>
          </a:xfrm>
        </p:grpSpPr>
        <p:sp>
          <p:nvSpPr>
            <p:cNvPr id="47" name="Freeform 46"/>
            <p:cNvSpPr/>
            <p:nvPr/>
          </p:nvSpPr>
          <p:spPr bwMode="auto">
            <a:xfrm>
              <a:off x="1924050" y="3285067"/>
              <a:ext cx="582083" cy="2525183"/>
            </a:xfrm>
            <a:custGeom>
              <a:avLst/>
              <a:gdLst>
                <a:gd name="connsiteX0" fmla="*/ 0 w 419100"/>
                <a:gd name="connsiteY0" fmla="*/ 1876425 h 1876425"/>
                <a:gd name="connsiteX1" fmla="*/ 419100 w 419100"/>
                <a:gd name="connsiteY1" fmla="*/ 1876425 h 1876425"/>
                <a:gd name="connsiteX2" fmla="*/ 419100 w 419100"/>
                <a:gd name="connsiteY2" fmla="*/ 0 h 1876425"/>
              </a:gdLst>
              <a:ahLst/>
              <a:cxnLst>
                <a:cxn ang="0">
                  <a:pos x="connsiteX0" y="connsiteY0"/>
                </a:cxn>
                <a:cxn ang="0">
                  <a:pos x="connsiteX1" y="connsiteY1"/>
                </a:cxn>
                <a:cxn ang="0">
                  <a:pos x="connsiteX2" y="connsiteY2"/>
                </a:cxn>
              </a:cxnLst>
              <a:rect l="l" t="t" r="r" b="b"/>
              <a:pathLst>
                <a:path w="419100" h="1876425">
                  <a:moveTo>
                    <a:pt x="0" y="1876425"/>
                  </a:moveTo>
                  <a:lnTo>
                    <a:pt x="419100" y="1876425"/>
                  </a:lnTo>
                  <a:lnTo>
                    <a:pt x="41910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Verdana" pitchFamily="34" charset="0"/>
              </a:endParaRPr>
            </a:p>
          </p:txBody>
        </p:sp>
        <p:sp>
          <p:nvSpPr>
            <p:cNvPr id="70" name="TextBox 69"/>
            <p:cNvSpPr txBox="1"/>
            <p:nvPr/>
          </p:nvSpPr>
          <p:spPr>
            <a:xfrm>
              <a:off x="1805053" y="4421855"/>
              <a:ext cx="1425039" cy="352019"/>
            </a:xfrm>
            <a:prstGeom prst="rect">
              <a:avLst/>
            </a:prstGeom>
            <a:solidFill>
              <a:srgbClr val="CEC9B6"/>
            </a:solidFill>
            <a:ln w="28575">
              <a:solidFill>
                <a:schemeClr val="tx1"/>
              </a:solidFill>
            </a:ln>
          </p:spPr>
          <p:txBody>
            <a:bodyPr wrap="square" lIns="0" tIns="0" rIns="0" bIns="0" rtlCol="0" anchor="ctr" anchorCtr="1">
              <a:noAutofit/>
            </a:bodyPr>
            <a:lstStyle/>
            <a:p>
              <a:pPr>
                <a:buNone/>
              </a:pPr>
              <a:r>
                <a:rPr lang="en-US" sz="1400" dirty="0" smtClean="0">
                  <a:latin typeface="Verdana"/>
                  <a:cs typeface="Verdana"/>
                </a:rPr>
                <a:t>INTERNET</a:t>
              </a:r>
            </a:p>
          </p:txBody>
        </p:sp>
      </p:grpSp>
      <p:sp>
        <p:nvSpPr>
          <p:cNvPr id="42" name="Title 41"/>
          <p:cNvSpPr>
            <a:spLocks noGrp="1"/>
          </p:cNvSpPr>
          <p:nvPr>
            <p:ph type="title"/>
          </p:nvPr>
        </p:nvSpPr>
        <p:spPr/>
        <p:txBody>
          <a:bodyPr/>
          <a:lstStyle/>
          <a:p>
            <a:r>
              <a:rPr lang="en-US" dirty="0" smtClean="0"/>
              <a:t>How Service ADVISOR™ Remote Works</a:t>
            </a:r>
            <a:endParaRPr lang="en-US" dirty="0"/>
          </a:p>
        </p:txBody>
      </p:sp>
      <p:sp>
        <p:nvSpPr>
          <p:cNvPr id="76" name="Rectangle 75"/>
          <p:cNvSpPr/>
          <p:nvPr/>
        </p:nvSpPr>
        <p:spPr>
          <a:xfrm>
            <a:off x="0" y="807522"/>
            <a:ext cx="9144000" cy="53881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79"/>
          <p:cNvGrpSpPr/>
          <p:nvPr>
            <p:custDataLst>
              <p:tags r:id="rId7"/>
            </p:custDataLst>
          </p:nvPr>
        </p:nvGrpSpPr>
        <p:grpSpPr>
          <a:xfrm>
            <a:off x="4641273" y="2917150"/>
            <a:ext cx="2187039" cy="757130"/>
            <a:chOff x="4071258" y="2917150"/>
            <a:chExt cx="2590801" cy="757130"/>
          </a:xfrm>
        </p:grpSpPr>
        <p:sp>
          <p:nvSpPr>
            <p:cNvPr id="40" name="Rectangle 39"/>
            <p:cNvSpPr/>
            <p:nvPr/>
          </p:nvSpPr>
          <p:spPr>
            <a:xfrm>
              <a:off x="4071258" y="2917150"/>
              <a:ext cx="1923142" cy="757130"/>
            </a:xfrm>
            <a:prstGeom prst="rect">
              <a:avLst/>
            </a:prstGeom>
          </p:spPr>
          <p:txBody>
            <a:bodyPr wrap="square">
              <a:spAutoFit/>
            </a:bodyPr>
            <a:lstStyle/>
            <a:p>
              <a:pPr algn="ctr">
                <a:buNone/>
              </a:pPr>
              <a:r>
                <a:rPr lang="en-US" sz="1200" b="1" dirty="0" smtClean="0">
                  <a:solidFill>
                    <a:srgbClr val="C00000"/>
                  </a:solidFill>
                  <a:latin typeface="Arial" pitchFamily="34" charset="0"/>
                  <a:cs typeface="Arial" pitchFamily="34" charset="0"/>
                </a:rPr>
                <a:t>Request will sit on the CommServices server for a period of time. </a:t>
              </a:r>
              <a:endParaRPr lang="en-US" sz="1200" b="1" dirty="0">
                <a:solidFill>
                  <a:srgbClr val="C00000"/>
                </a:solidFill>
                <a:latin typeface="Arial" pitchFamily="34" charset="0"/>
                <a:cs typeface="Arial" pitchFamily="34" charset="0"/>
              </a:endParaRPr>
            </a:p>
          </p:txBody>
        </p:sp>
        <p:cxnSp>
          <p:nvCxnSpPr>
            <p:cNvPr id="104" name="Straight Arrow Connector 103"/>
            <p:cNvCxnSpPr>
              <a:endCxn id="40" idx="3"/>
            </p:cNvCxnSpPr>
            <p:nvPr/>
          </p:nvCxnSpPr>
          <p:spPr>
            <a:xfrm rot="10800000" flipV="1">
              <a:off x="5994401" y="3241903"/>
              <a:ext cx="667658" cy="5381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PPTShape_0"/>
          <p:cNvGrpSpPr/>
          <p:nvPr>
            <p:custDataLst>
              <p:tags r:id="rId8"/>
            </p:custDataLst>
          </p:nvPr>
        </p:nvGrpSpPr>
        <p:grpSpPr>
          <a:xfrm>
            <a:off x="6821715" y="880611"/>
            <a:ext cx="2207985" cy="2755220"/>
            <a:chOff x="6821715" y="880611"/>
            <a:chExt cx="2207985" cy="2755220"/>
          </a:xfrm>
        </p:grpSpPr>
        <p:pic>
          <p:nvPicPr>
            <p:cNvPr id="4098" name="Picture 2"/>
            <p:cNvPicPr>
              <a:picLocks noChangeAspect="1" noChangeArrowheads="1"/>
            </p:cNvPicPr>
            <p:nvPr>
              <p:custDataLst>
                <p:tags r:id="rId13"/>
              </p:custDataLst>
            </p:nvPr>
          </p:nvPicPr>
          <p:blipFill>
            <a:blip r:embed="rId21" cstate="print"/>
            <a:srcRect/>
            <a:stretch>
              <a:fillRect/>
            </a:stretch>
          </p:blipFill>
          <p:spPr bwMode="auto">
            <a:xfrm>
              <a:off x="8122475" y="2979513"/>
              <a:ext cx="724889" cy="656318"/>
            </a:xfrm>
            <a:prstGeom prst="rect">
              <a:avLst/>
            </a:prstGeom>
            <a:noFill/>
            <a:ln w="9525">
              <a:noFill/>
              <a:miter lim="800000"/>
              <a:headEnd/>
              <a:tailEnd/>
            </a:ln>
          </p:spPr>
        </p:pic>
        <p:grpSp>
          <p:nvGrpSpPr>
            <p:cNvPr id="4" name="Group 78"/>
            <p:cNvGrpSpPr/>
            <p:nvPr>
              <p:custDataLst>
                <p:tags r:id="rId14"/>
              </p:custDataLst>
            </p:nvPr>
          </p:nvGrpSpPr>
          <p:grpSpPr>
            <a:xfrm>
              <a:off x="6821715" y="880611"/>
              <a:ext cx="2207985" cy="2548135"/>
              <a:chOff x="6821715" y="880611"/>
              <a:chExt cx="2207985" cy="2548135"/>
            </a:xfrm>
          </p:grpSpPr>
          <p:sp>
            <p:nvSpPr>
              <p:cNvPr id="38" name="Rectangle 37"/>
              <p:cNvSpPr/>
              <p:nvPr/>
            </p:nvSpPr>
            <p:spPr>
              <a:xfrm>
                <a:off x="7229929" y="880611"/>
                <a:ext cx="1799771" cy="424732"/>
              </a:xfrm>
              <a:prstGeom prst="rect">
                <a:avLst/>
              </a:prstGeom>
            </p:spPr>
            <p:txBody>
              <a:bodyPr wrap="square">
                <a:spAutoFit/>
              </a:bodyPr>
              <a:lstStyle/>
              <a:p>
                <a:pPr algn="ctr">
                  <a:buNone/>
                </a:pPr>
                <a:r>
                  <a:rPr lang="en-US" sz="1200" b="1" dirty="0" smtClean="0">
                    <a:solidFill>
                      <a:srgbClr val="C00000"/>
                    </a:solidFill>
                    <a:latin typeface="Arial" pitchFamily="34" charset="0"/>
                    <a:cs typeface="Arial" pitchFamily="34" charset="0"/>
                  </a:rPr>
                  <a:t>If machine is out of range of cell service</a:t>
                </a:r>
                <a:endParaRPr lang="en-US" sz="1200" b="1" dirty="0">
                  <a:solidFill>
                    <a:srgbClr val="C00000"/>
                  </a:solidFill>
                  <a:latin typeface="Arial" pitchFamily="34" charset="0"/>
                  <a:cs typeface="Arial" pitchFamily="34" charset="0"/>
                </a:endParaRPr>
              </a:p>
            </p:txBody>
          </p:sp>
          <p:sp>
            <p:nvSpPr>
              <p:cNvPr id="39" name="Rectangle 38"/>
              <p:cNvSpPr/>
              <p:nvPr/>
            </p:nvSpPr>
            <p:spPr>
              <a:xfrm>
                <a:off x="6821715" y="3004014"/>
                <a:ext cx="1494972" cy="424732"/>
              </a:xfrm>
              <a:prstGeom prst="rect">
                <a:avLst/>
              </a:prstGeom>
            </p:spPr>
            <p:txBody>
              <a:bodyPr wrap="square">
                <a:spAutoFit/>
              </a:bodyPr>
              <a:lstStyle/>
              <a:p>
                <a:pPr>
                  <a:buNone/>
                </a:pPr>
                <a:r>
                  <a:rPr lang="en-US" sz="1200" b="1" dirty="0" smtClean="0">
                    <a:solidFill>
                      <a:srgbClr val="C00000"/>
                    </a:solidFill>
                    <a:latin typeface="Arial" pitchFamily="34" charset="0"/>
                    <a:cs typeface="Arial" pitchFamily="34" charset="0"/>
                  </a:rPr>
                  <a:t>Key switch is in the off position.</a:t>
                </a:r>
                <a:endParaRPr lang="en-US" sz="1200" b="1" dirty="0">
                  <a:solidFill>
                    <a:srgbClr val="C00000"/>
                  </a:solidFill>
                  <a:latin typeface="Arial" pitchFamily="34" charset="0"/>
                  <a:cs typeface="Arial" pitchFamily="34" charset="0"/>
                </a:endParaRPr>
              </a:p>
            </p:txBody>
          </p:sp>
          <p:cxnSp>
            <p:nvCxnSpPr>
              <p:cNvPr id="96" name="Straight Arrow Connector 95"/>
              <p:cNvCxnSpPr/>
              <p:nvPr/>
            </p:nvCxnSpPr>
            <p:spPr>
              <a:xfrm rot="5400000">
                <a:off x="6543678" y="1819279"/>
                <a:ext cx="1695448" cy="76199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285265" y="1879157"/>
                <a:ext cx="372836" cy="258532"/>
              </a:xfrm>
              <a:prstGeom prst="rect">
                <a:avLst/>
              </a:prstGeom>
              <a:solidFill>
                <a:schemeClr val="bg1"/>
              </a:solidFill>
            </p:spPr>
            <p:txBody>
              <a:bodyPr wrap="square">
                <a:spAutoFit/>
              </a:bodyPr>
              <a:lstStyle/>
              <a:p>
                <a:pPr>
                  <a:buNone/>
                </a:pPr>
                <a:r>
                  <a:rPr lang="en-US" sz="1200" b="1" i="1" dirty="0" smtClean="0">
                    <a:solidFill>
                      <a:srgbClr val="C00000"/>
                    </a:solidFill>
                    <a:latin typeface="Arial" pitchFamily="34" charset="0"/>
                    <a:cs typeface="Arial" pitchFamily="34" charset="0"/>
                  </a:rPr>
                  <a:t>or</a:t>
                </a:r>
                <a:endParaRPr lang="en-US" sz="1200" b="1" i="1" dirty="0">
                  <a:solidFill>
                    <a:srgbClr val="C00000"/>
                  </a:solidFill>
                  <a:latin typeface="Arial" pitchFamily="34" charset="0"/>
                  <a:cs typeface="Arial" pitchFamily="34" charset="0"/>
                </a:endParaRPr>
              </a:p>
            </p:txBody>
          </p:sp>
        </p:grpSp>
      </p:grpSp>
      <p:pic>
        <p:nvPicPr>
          <p:cNvPr id="68" name="Picture 1" descr="T:\DLM\Non-Product\ServiceADVISOR (SAR)\Images\143115a.png"/>
          <p:cNvPicPr>
            <a:picLocks noChangeAspect="1" noChangeArrowheads="1"/>
          </p:cNvPicPr>
          <p:nvPr>
            <p:custDataLst>
              <p:tags r:id="rId9"/>
            </p:custDataLst>
          </p:nvPr>
        </p:nvPicPr>
        <p:blipFill>
          <a:blip r:embed="rId22" cstate="print"/>
          <a:srcRect/>
          <a:stretch>
            <a:fillRect/>
          </a:stretch>
        </p:blipFill>
        <p:spPr bwMode="auto">
          <a:xfrm>
            <a:off x="3658634" y="3303151"/>
            <a:ext cx="4784724" cy="2999801"/>
          </a:xfrm>
          <a:prstGeom prst="rect">
            <a:avLst/>
          </a:prstGeom>
          <a:noFill/>
        </p:spPr>
      </p:pic>
      <p:sp>
        <p:nvSpPr>
          <p:cNvPr id="36" name="Oval 35"/>
          <p:cNvSpPr/>
          <p:nvPr/>
        </p:nvSpPr>
        <p:spPr>
          <a:xfrm>
            <a:off x="4311643" y="2346779"/>
            <a:ext cx="159657" cy="159657"/>
          </a:xfrm>
          <a:prstGeom prst="ellipse">
            <a:avLst/>
          </a:prstGeom>
          <a:solidFill>
            <a:srgbClr val="CEC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91"/>
          <p:cNvGrpSpPr/>
          <p:nvPr>
            <p:custDataLst>
              <p:tags r:id="rId10"/>
            </p:custDataLst>
          </p:nvPr>
        </p:nvGrpSpPr>
        <p:grpSpPr>
          <a:xfrm>
            <a:off x="3211032" y="1243851"/>
            <a:ext cx="2541182" cy="1559389"/>
            <a:chOff x="3211032" y="1243851"/>
            <a:chExt cx="2541182" cy="1559389"/>
          </a:xfrm>
        </p:grpSpPr>
        <p:sp>
          <p:nvSpPr>
            <p:cNvPr id="44" name="TextBox 43"/>
            <p:cNvSpPr txBox="1"/>
            <p:nvPr/>
          </p:nvSpPr>
          <p:spPr>
            <a:xfrm>
              <a:off x="3211032" y="1243851"/>
              <a:ext cx="2541182" cy="313932"/>
            </a:xfrm>
            <a:prstGeom prst="rect">
              <a:avLst/>
            </a:prstGeom>
            <a:noFill/>
          </p:spPr>
          <p:txBody>
            <a:bodyPr wrap="square" rtlCol="0">
              <a:spAutoFit/>
            </a:bodyPr>
            <a:lstStyle/>
            <a:p>
              <a:pPr>
                <a:buNone/>
              </a:pPr>
              <a:r>
                <a:rPr lang="en-US" sz="1600" i="1" dirty="0" err="1" smtClean="0">
                  <a:latin typeface="+mn-lt"/>
                </a:rPr>
                <a:t>CommServices</a:t>
              </a:r>
              <a:r>
                <a:rPr lang="en-US" sz="1600" i="1" dirty="0" smtClean="0">
                  <a:latin typeface="+mn-lt"/>
                </a:rPr>
                <a:t> Server</a:t>
              </a:r>
              <a:endParaRPr lang="en-US" sz="1600" i="1" dirty="0">
                <a:latin typeface="+mn-lt"/>
              </a:endParaRPr>
            </a:p>
          </p:txBody>
        </p:sp>
        <p:pic>
          <p:nvPicPr>
            <p:cNvPr id="45" name="Picture 2"/>
            <p:cNvPicPr>
              <a:picLocks noChangeAspect="1" noChangeArrowheads="1"/>
            </p:cNvPicPr>
            <p:nvPr/>
          </p:nvPicPr>
          <p:blipFill>
            <a:blip r:embed="rId23" cstate="print">
              <a:clrChange>
                <a:clrFrom>
                  <a:srgbClr val="FFFFFF"/>
                </a:clrFrom>
                <a:clrTo>
                  <a:srgbClr val="FFFFFF">
                    <a:alpha val="0"/>
                  </a:srgbClr>
                </a:clrTo>
              </a:clrChange>
            </a:blip>
            <a:srcRect/>
            <a:stretch>
              <a:fillRect/>
            </a:stretch>
          </p:blipFill>
          <p:spPr bwMode="auto">
            <a:xfrm>
              <a:off x="3797976" y="1609968"/>
              <a:ext cx="816688" cy="1193272"/>
            </a:xfrm>
            <a:prstGeom prst="rect">
              <a:avLst/>
            </a:prstGeom>
            <a:noFill/>
            <a:ln w="9525">
              <a:noFill/>
              <a:miter lim="800000"/>
              <a:headEnd/>
              <a:tailEnd/>
            </a:ln>
          </p:spPr>
        </p:pic>
      </p:grpSp>
      <p:sp>
        <p:nvSpPr>
          <p:cNvPr id="35" name="Folded Corner 34"/>
          <p:cNvSpPr/>
          <p:nvPr/>
        </p:nvSpPr>
        <p:spPr>
          <a:xfrm>
            <a:off x="1167053" y="5688954"/>
            <a:ext cx="677917" cy="252248"/>
          </a:xfrm>
          <a:prstGeom prst="foldedCorner">
            <a:avLst/>
          </a:prstGeom>
          <a:solidFill>
            <a:schemeClr val="bg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None/>
            </a:pPr>
            <a:r>
              <a:rPr lang="en-US" sz="1200" dirty="0" smtClean="0">
                <a:solidFill>
                  <a:schemeClr val="bg2">
                    <a:lumMod val="50000"/>
                  </a:schemeClr>
                </a:solidFill>
                <a:latin typeface="Arial" pitchFamily="34" charset="0"/>
                <a:cs typeface="Arial" pitchFamily="34" charset="0"/>
              </a:rPr>
              <a:t>Request</a:t>
            </a:r>
          </a:p>
        </p:txBody>
      </p:sp>
      <p:pic>
        <p:nvPicPr>
          <p:cNvPr id="41" name="PPTShape_1"/>
          <p:cNvPicPr>
            <a:picLocks noChangeAspect="1" noChangeArrowheads="1"/>
          </p:cNvPicPr>
          <p:nvPr>
            <p:custDataLst>
              <p:tags r:id="rId11"/>
            </p:custDataLst>
          </p:nvPr>
        </p:nvPicPr>
        <p:blipFill>
          <a:blip r:embed="rId24" cstate="print">
            <a:clrChange>
              <a:clrFrom>
                <a:srgbClr val="FBFFFF"/>
              </a:clrFrom>
              <a:clrTo>
                <a:srgbClr val="FBFFFF">
                  <a:alpha val="0"/>
                </a:srgbClr>
              </a:clrTo>
            </a:clrChange>
          </a:blip>
          <a:srcRect/>
          <a:stretch>
            <a:fillRect/>
          </a:stretch>
        </p:blipFill>
        <p:spPr bwMode="auto">
          <a:xfrm>
            <a:off x="7417895" y="1896676"/>
            <a:ext cx="1464349" cy="1303729"/>
          </a:xfrm>
          <a:prstGeom prst="rect">
            <a:avLst/>
          </a:prstGeom>
          <a:noFill/>
          <a:ln w="9525">
            <a:noFill/>
            <a:miter lim="800000"/>
            <a:headEnd/>
            <a:tailEnd/>
          </a:ln>
        </p:spPr>
      </p:pic>
      <p:sp>
        <p:nvSpPr>
          <p:cNvPr id="34" name="TextBox 33"/>
          <p:cNvSpPr txBox="1"/>
          <p:nvPr/>
        </p:nvSpPr>
        <p:spPr>
          <a:xfrm>
            <a:off x="7777845" y="1780253"/>
            <a:ext cx="1385316" cy="313932"/>
          </a:xfrm>
          <a:prstGeom prst="rect">
            <a:avLst/>
          </a:prstGeom>
          <a:noFill/>
        </p:spPr>
        <p:txBody>
          <a:bodyPr wrap="none" rtlCol="0">
            <a:spAutoFit/>
          </a:bodyPr>
          <a:lstStyle/>
          <a:p>
            <a:pPr>
              <a:buNone/>
            </a:pPr>
            <a:r>
              <a:rPr lang="en-US" sz="1600" i="1" dirty="0" smtClean="0">
                <a:latin typeface="+mn-lt"/>
              </a:rPr>
              <a:t>JDLink MTG</a:t>
            </a:r>
            <a:endParaRPr lang="en-US" sz="1600" i="1" dirty="0">
              <a:latin typeface="+mn-lt"/>
            </a:endParaRPr>
          </a:p>
        </p:txBody>
      </p:sp>
      <p:pic>
        <p:nvPicPr>
          <p:cNvPr id="50" name="Picture 2"/>
          <p:cNvPicPr>
            <a:picLocks noChangeAspect="1" noChangeArrowheads="1"/>
          </p:cNvPicPr>
          <p:nvPr>
            <p:custDataLst>
              <p:tags r:id="rId12"/>
            </p:custDataLst>
          </p:nvPr>
        </p:nvPicPr>
        <p:blipFill>
          <a:blip r:embed="rId23" cstate="print"/>
          <a:srcRect/>
          <a:stretch>
            <a:fillRect/>
          </a:stretch>
        </p:blipFill>
        <p:spPr bwMode="auto">
          <a:xfrm>
            <a:off x="2035313" y="2764717"/>
            <a:ext cx="816688" cy="1193272"/>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500"/>
                            </p:stCondLst>
                            <p:childTnLst>
                              <p:par>
                                <p:cTn id="11" presetID="1" presetClass="entr" presetSubtype="0"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1282" name="Rectangle 2"/>
          <p:cNvSpPr>
            <a:spLocks noGrp="1" noChangeArrowheads="1"/>
          </p:cNvSpPr>
          <p:nvPr>
            <p:ph type="title"/>
          </p:nvPr>
        </p:nvSpPr>
        <p:spPr/>
        <p:txBody>
          <a:bodyPr/>
          <a:lstStyle/>
          <a:p>
            <a:r>
              <a:rPr lang="en-US" smtClean="0"/>
              <a:t>Customer Value</a:t>
            </a:r>
            <a:endParaRPr lang="en-US"/>
          </a:p>
        </p:txBody>
      </p:sp>
      <p:sp>
        <p:nvSpPr>
          <p:cNvPr id="7521283" name="Rectangle 3"/>
          <p:cNvSpPr>
            <a:spLocks noGrp="1" noChangeArrowheads="1"/>
          </p:cNvSpPr>
          <p:nvPr>
            <p:ph sz="half" idx="1"/>
          </p:nvPr>
        </p:nvSpPr>
        <p:spPr/>
        <p:txBody>
          <a:bodyPr/>
          <a:lstStyle/>
          <a:p>
            <a:pPr lvl="1"/>
            <a:r>
              <a:rPr lang="en-US" smtClean="0"/>
              <a:t>Track fleets in multiple locations</a:t>
            </a:r>
          </a:p>
          <a:p>
            <a:pPr lvl="1"/>
            <a:r>
              <a:rPr lang="en-US" smtClean="0"/>
              <a:t>Maximize equipment utilization</a:t>
            </a:r>
          </a:p>
          <a:p>
            <a:pPr lvl="1"/>
            <a:r>
              <a:rPr lang="en-US" smtClean="0"/>
              <a:t>Monitor machine health and performance</a:t>
            </a:r>
          </a:p>
          <a:p>
            <a:pPr lvl="1"/>
            <a:r>
              <a:rPr lang="en-US" smtClean="0"/>
              <a:t>Enhance machine security</a:t>
            </a:r>
          </a:p>
          <a:p>
            <a:pPr lvl="1"/>
            <a:r>
              <a:rPr lang="en-US" smtClean="0"/>
              <a:t>Increase machine resale value</a:t>
            </a:r>
          </a:p>
          <a:p>
            <a:pPr lvl="1"/>
            <a:r>
              <a:rPr lang="en-US" smtClean="0"/>
              <a:t>Increase accuracy of job costing</a:t>
            </a:r>
          </a:p>
          <a:p>
            <a:pPr lvl="1"/>
            <a:r>
              <a:rPr lang="en-US" smtClean="0"/>
              <a:t>Improve future bidding</a:t>
            </a:r>
          </a:p>
          <a:p>
            <a:pPr lvl="1"/>
            <a:r>
              <a:rPr lang="en-US" smtClean="0"/>
              <a:t>Enhance maintenance scheduling</a:t>
            </a:r>
          </a:p>
          <a:p>
            <a:pPr lvl="2"/>
            <a:r>
              <a:rPr lang="en-US" smtClean="0"/>
              <a:t>Opportunity to promote Fleet Care</a:t>
            </a:r>
            <a:endParaRPr lang="en-US" dirty="0"/>
          </a:p>
        </p:txBody>
      </p:sp>
      <p:sp>
        <p:nvSpPr>
          <p:cNvPr id="14" name="Content Placeholder 13"/>
          <p:cNvSpPr>
            <a:spLocks noGrp="1"/>
          </p:cNvSpPr>
          <p:nvPr>
            <p:ph sz="half" idx="2"/>
          </p:nvPr>
        </p:nvSpPr>
        <p:spPr/>
        <p:txBody>
          <a:bodyPr/>
          <a:lstStyle/>
          <a:p>
            <a:endParaRPr lang="en-US"/>
          </a:p>
        </p:txBody>
      </p:sp>
      <p:pic>
        <p:nvPicPr>
          <p:cNvPr id="6" name="Picture 7" descr="C:\Documents and Settings\tx18040\Desktop\440007.jpg"/>
          <p:cNvPicPr>
            <a:picLocks noChangeAspect="1" noChangeArrowheads="1"/>
          </p:cNvPicPr>
          <p:nvPr>
            <p:custDataLst>
              <p:tags r:id="rId2"/>
            </p:custDataLst>
          </p:nvPr>
        </p:nvPicPr>
        <p:blipFill>
          <a:blip r:embed="rId5" cstate="print"/>
          <a:stretch>
            <a:fillRect/>
          </a:stretch>
        </p:blipFill>
        <p:spPr bwMode="auto">
          <a:xfrm>
            <a:off x="4929188" y="1424760"/>
            <a:ext cx="3527629" cy="4593267"/>
          </a:xfrm>
          <a:prstGeom prst="rect">
            <a:avLst/>
          </a:prstGeom>
          <a:noFill/>
          <a:ln>
            <a:noFill/>
          </a:ln>
        </p:spPr>
      </p:pic>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3330" name="Rectangle 2"/>
          <p:cNvSpPr>
            <a:spLocks noGrp="1" noChangeArrowheads="1"/>
          </p:cNvSpPr>
          <p:nvPr>
            <p:ph type="title"/>
          </p:nvPr>
        </p:nvSpPr>
        <p:spPr/>
        <p:txBody>
          <a:bodyPr/>
          <a:lstStyle/>
          <a:p>
            <a:r>
              <a:rPr lang="en-US" smtClean="0"/>
              <a:t>Dealer Value</a:t>
            </a:r>
            <a:endParaRPr lang="en-US"/>
          </a:p>
        </p:txBody>
      </p:sp>
      <p:sp>
        <p:nvSpPr>
          <p:cNvPr id="7523331" name="Rectangle 3"/>
          <p:cNvSpPr>
            <a:spLocks noGrp="1" noChangeArrowheads="1"/>
          </p:cNvSpPr>
          <p:nvPr>
            <p:ph sz="half" idx="1"/>
          </p:nvPr>
        </p:nvSpPr>
        <p:spPr/>
        <p:txBody>
          <a:bodyPr/>
          <a:lstStyle/>
          <a:p>
            <a:pPr lvl="1"/>
            <a:r>
              <a:rPr lang="en-US" smtClean="0"/>
              <a:t>Help sell more profitable PM agreements</a:t>
            </a:r>
          </a:p>
          <a:p>
            <a:pPr lvl="2"/>
            <a:r>
              <a:rPr lang="en-US" smtClean="0"/>
              <a:t>Promote the benefits of Fleet Care</a:t>
            </a:r>
          </a:p>
          <a:p>
            <a:pPr lvl="1"/>
            <a:r>
              <a:rPr lang="en-US" smtClean="0"/>
              <a:t>Minimize wasted drive time</a:t>
            </a:r>
          </a:p>
          <a:p>
            <a:pPr lvl="1"/>
            <a:r>
              <a:rPr lang="en-US" smtClean="0"/>
              <a:t>Coordinate field service during equipment down time</a:t>
            </a:r>
          </a:p>
          <a:p>
            <a:pPr lvl="1"/>
            <a:r>
              <a:rPr lang="en-US" smtClean="0"/>
              <a:t>Build stronger relationship with customers</a:t>
            </a:r>
          </a:p>
          <a:p>
            <a:pPr lvl="1"/>
            <a:r>
              <a:rPr lang="en-US" smtClean="0"/>
              <a:t>Increase rental return</a:t>
            </a:r>
          </a:p>
          <a:p>
            <a:pPr lvl="1"/>
            <a:r>
              <a:rPr lang="en-US" smtClean="0"/>
              <a:t>Opportunity to recommend machines based on utilization data</a:t>
            </a:r>
          </a:p>
          <a:p>
            <a:pPr lvl="1"/>
            <a:r>
              <a:rPr lang="en-US" smtClean="0"/>
              <a:t>3rd party visibility to your customer machines</a:t>
            </a:r>
          </a:p>
          <a:p>
            <a:pPr lvl="1"/>
            <a:r>
              <a:rPr lang="en-US" smtClean="0"/>
              <a:t>Enables ServiceAdvisor Remote</a:t>
            </a:r>
            <a:endParaRPr lang="en-US" dirty="0"/>
          </a:p>
        </p:txBody>
      </p:sp>
      <p:sp>
        <p:nvSpPr>
          <p:cNvPr id="10" name="Content Placeholder 9"/>
          <p:cNvSpPr>
            <a:spLocks noGrp="1"/>
          </p:cNvSpPr>
          <p:nvPr>
            <p:ph sz="half" idx="2"/>
          </p:nvPr>
        </p:nvSpPr>
        <p:spPr/>
        <p:txBody>
          <a:bodyPr/>
          <a:lstStyle/>
          <a:p>
            <a:endParaRPr lang="en-US"/>
          </a:p>
        </p:txBody>
      </p:sp>
      <p:pic>
        <p:nvPicPr>
          <p:cNvPr id="105473" name="Picture 1" descr="T:\Qualification Backup\JDLink_NG\Images\value2.jpg"/>
          <p:cNvPicPr>
            <a:picLocks noChangeAspect="1" noChangeArrowheads="1"/>
          </p:cNvPicPr>
          <p:nvPr>
            <p:custDataLst>
              <p:tags r:id="rId2"/>
            </p:custDataLst>
          </p:nvPr>
        </p:nvPicPr>
        <p:blipFill>
          <a:blip r:embed="rId5" cstate="print"/>
          <a:srcRect l="7462"/>
          <a:stretch>
            <a:fillRect/>
          </a:stretch>
        </p:blipFill>
        <p:spPr bwMode="auto">
          <a:xfrm>
            <a:off x="4703557" y="1509822"/>
            <a:ext cx="4034039" cy="4359349"/>
          </a:xfrm>
          <a:prstGeom prst="rect">
            <a:avLst/>
          </a:prstGeom>
          <a:noFill/>
          <a:ln>
            <a:noFill/>
          </a:ln>
        </p:spPr>
      </p:pic>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cstate="print"/>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JDLink/ZXLink - PO Check Your Knowledge 5</a:t>
            </a:r>
            <a:endParaRPr lang="en-US"/>
          </a:p>
        </p:txBody>
      </p:sp>
      <p:pic>
        <p:nvPicPr>
          <p:cNvPr id="9" name="Picture 8" descr="engbg.png"/>
          <p:cNvPicPr>
            <a:picLocks/>
          </p:cNvPicPr>
          <p:nvPr/>
        </p:nvPicPr>
        <p:blipFill>
          <a:blip r:embed="rId8" cstate="print"/>
          <a:stretch>
            <a:fillRect/>
          </a:stretch>
        </p:blipFill>
        <p:spPr>
          <a:xfrm>
            <a:off x="0" y="5588000"/>
            <a:ext cx="9144000" cy="1270000"/>
          </a:xfrm>
          <a:prstGeom prst="rect">
            <a:avLst/>
          </a:prstGeom>
        </p:spPr>
      </p:pic>
      <p:pic>
        <p:nvPicPr>
          <p:cNvPr id="11" name="Picture 10" descr="~t111947.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2" name="Picture 11"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13" name="Picture 12"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T:\Qualification Backup\JDLink_NG\Images\integration.jpg"/>
          <p:cNvPicPr>
            <a:picLocks noChangeAspect="1" noChangeArrowheads="1"/>
          </p:cNvPicPr>
          <p:nvPr>
            <p:custDataLst>
              <p:tags r:id="rId2"/>
            </p:custDataLst>
          </p:nvPr>
        </p:nvPicPr>
        <p:blipFill>
          <a:blip r:embed="rId5" cstate="print"/>
          <a:srcRect r="14176"/>
          <a:stretch>
            <a:fillRect/>
          </a:stretch>
        </p:blipFill>
        <p:spPr bwMode="auto">
          <a:xfrm>
            <a:off x="1588" y="1313897"/>
            <a:ext cx="9142412" cy="4888579"/>
          </a:xfrm>
          <a:prstGeom prst="rect">
            <a:avLst/>
          </a:prstGeom>
          <a:noFill/>
        </p:spPr>
      </p:pic>
      <p:sp>
        <p:nvSpPr>
          <p:cNvPr id="7582722" name="Rectangle 2"/>
          <p:cNvSpPr>
            <a:spLocks noGrp="1" noChangeArrowheads="1"/>
          </p:cNvSpPr>
          <p:nvPr>
            <p:ph type="title"/>
          </p:nvPr>
        </p:nvSpPr>
        <p:spPr/>
        <p:txBody>
          <a:bodyPr/>
          <a:lstStyle/>
          <a:p>
            <a:r>
              <a:rPr lang="en-US" smtClean="0"/>
              <a:t>3rd Party Software Integration</a:t>
            </a:r>
            <a:endParaRPr lang="en-US" dirty="0"/>
          </a:p>
        </p:txBody>
      </p:sp>
      <p:sp>
        <p:nvSpPr>
          <p:cNvPr id="7582723" name="Rectangle 3"/>
          <p:cNvSpPr>
            <a:spLocks noGrp="1" noChangeArrowheads="1"/>
          </p:cNvSpPr>
          <p:nvPr>
            <p:ph idx="1"/>
          </p:nvPr>
        </p:nvSpPr>
        <p:spPr/>
        <p:txBody>
          <a:bodyPr/>
          <a:lstStyle/>
          <a:p>
            <a:pPr lvl="1">
              <a:buFont typeface="Arial" pitchFamily="34" charset="0"/>
              <a:buChar char="•"/>
            </a:pPr>
            <a:r>
              <a:rPr lang="en-US" sz="1400" smtClean="0"/>
              <a:t>Automatically populates JDLink information into customer’s business system</a:t>
            </a:r>
          </a:p>
          <a:p>
            <a:pPr lvl="1">
              <a:buFont typeface="Arial" pitchFamily="34" charset="0"/>
              <a:buChar char="•"/>
            </a:pPr>
            <a:r>
              <a:rPr lang="en-US" sz="1400" smtClean="0"/>
              <a:t>One point of access for dealer/customer fleet management needs</a:t>
            </a:r>
          </a:p>
          <a:p>
            <a:pPr lvl="1">
              <a:buFont typeface="Arial" pitchFamily="34" charset="0"/>
              <a:buChar char="•"/>
            </a:pPr>
            <a:r>
              <a:rPr lang="en-US" sz="1400" smtClean="0"/>
              <a:t>Reduces manual data entry</a:t>
            </a:r>
          </a:p>
          <a:p>
            <a:pPr lvl="1">
              <a:buFont typeface="Arial" pitchFamily="34" charset="0"/>
              <a:buChar char="•"/>
            </a:pPr>
            <a:r>
              <a:rPr lang="en-US" sz="1400" smtClean="0"/>
              <a:t>Increases accuracy and timeliness of data transfer</a:t>
            </a:r>
          </a:p>
          <a:p>
            <a:pPr lvl="1">
              <a:buFont typeface="Arial" pitchFamily="34" charset="0"/>
              <a:buChar char="•"/>
            </a:pPr>
            <a:r>
              <a:rPr lang="en-US" sz="1400" smtClean="0"/>
              <a:t>John Deere will also follow the AEMP telematics standard</a:t>
            </a:r>
            <a:endParaRPr lang="en-US" sz="1400" dirty="0"/>
          </a:p>
        </p:txBody>
      </p:sp>
    </p:spTree>
    <p:custDataLst>
      <p:tags r:id="rId1"/>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4770" name="Rectangle 2"/>
          <p:cNvSpPr>
            <a:spLocks noGrp="1" noChangeArrowheads="1"/>
          </p:cNvSpPr>
          <p:nvPr>
            <p:ph type="title"/>
          </p:nvPr>
        </p:nvSpPr>
        <p:spPr/>
        <p:txBody>
          <a:bodyPr/>
          <a:lstStyle/>
          <a:p>
            <a:r>
              <a:rPr lang="en-US" smtClean="0"/>
              <a:t>Integrated Software Packages</a:t>
            </a:r>
            <a:endParaRPr lang="en-US"/>
          </a:p>
        </p:txBody>
      </p:sp>
      <p:sp>
        <p:nvSpPr>
          <p:cNvPr id="27" name="Content Placeholder 26"/>
          <p:cNvSpPr>
            <a:spLocks noGrp="1"/>
          </p:cNvSpPr>
          <p:nvPr>
            <p:ph sz="half" idx="1"/>
          </p:nvPr>
        </p:nvSpPr>
        <p:spPr/>
        <p:txBody>
          <a:bodyPr/>
          <a:lstStyle/>
          <a:p>
            <a:endParaRPr lang="en-US" dirty="0"/>
          </a:p>
        </p:txBody>
      </p:sp>
      <p:sp>
        <p:nvSpPr>
          <p:cNvPr id="31" name="Content Placeholder 30"/>
          <p:cNvSpPr>
            <a:spLocks noGrp="1"/>
          </p:cNvSpPr>
          <p:nvPr>
            <p:ph sz="half" idx="2"/>
          </p:nvPr>
        </p:nvSpPr>
        <p:spPr/>
        <p:txBody>
          <a:bodyPr/>
          <a:lstStyle/>
          <a:p>
            <a:pPr lvl="1"/>
            <a:r>
              <a:rPr lang="en-US" sz="2000" dirty="0" smtClean="0"/>
              <a:t>JDIS</a:t>
            </a:r>
          </a:p>
          <a:p>
            <a:pPr lvl="1"/>
            <a:r>
              <a:rPr lang="en-US" sz="2000" dirty="0" smtClean="0"/>
              <a:t>PFW</a:t>
            </a:r>
          </a:p>
          <a:p>
            <a:pPr lvl="1"/>
            <a:r>
              <a:rPr lang="en-US" sz="2000" dirty="0" err="1" smtClean="0"/>
              <a:t>RentalMan</a:t>
            </a:r>
            <a:endParaRPr lang="en-US" sz="2000" dirty="0" smtClean="0"/>
          </a:p>
          <a:p>
            <a:pPr lvl="1"/>
            <a:r>
              <a:rPr lang="en-US" sz="2000" dirty="0" smtClean="0"/>
              <a:t>HCSS</a:t>
            </a:r>
          </a:p>
          <a:p>
            <a:pPr lvl="1"/>
            <a:r>
              <a:rPr lang="en-US" sz="2000" dirty="0" err="1" smtClean="0"/>
              <a:t>JDEdwards</a:t>
            </a:r>
            <a:endParaRPr lang="en-US" sz="2000" dirty="0" smtClean="0"/>
          </a:p>
          <a:p>
            <a:pPr lvl="1"/>
            <a:r>
              <a:rPr lang="en-US" sz="2000" dirty="0" smtClean="0"/>
              <a:t>NDS</a:t>
            </a:r>
          </a:p>
          <a:p>
            <a:pPr lvl="1"/>
            <a:r>
              <a:rPr lang="en-US" sz="2000" dirty="0" smtClean="0"/>
              <a:t>And many more</a:t>
            </a:r>
          </a:p>
          <a:p>
            <a:endParaRPr lang="en-US" sz="2000" dirty="0"/>
          </a:p>
        </p:txBody>
      </p:sp>
      <p:pic>
        <p:nvPicPr>
          <p:cNvPr id="99330" name="Picture 2" descr="T:\Qualification Backup\JDLink_NG\Images\happy computer guy.jpg"/>
          <p:cNvPicPr>
            <a:picLocks noChangeAspect="1" noChangeArrowheads="1"/>
          </p:cNvPicPr>
          <p:nvPr>
            <p:custDataLst>
              <p:tags r:id="rId2"/>
            </p:custDataLst>
          </p:nvPr>
        </p:nvPicPr>
        <p:blipFill>
          <a:blip r:embed="rId5" cstate="print"/>
          <a:srcRect l="37553"/>
          <a:stretch>
            <a:fillRect/>
          </a:stretch>
        </p:blipFill>
        <p:spPr bwMode="auto">
          <a:xfrm>
            <a:off x="467833" y="1477926"/>
            <a:ext cx="3997129" cy="4261104"/>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AEMP Telematics Standard</a:t>
            </a:r>
            <a:endParaRPr lang="en-US" dirty="0"/>
          </a:p>
        </p:txBody>
      </p:sp>
      <p:sp>
        <p:nvSpPr>
          <p:cNvPr id="5" name="Content Placeholder 4"/>
          <p:cNvSpPr>
            <a:spLocks noGrp="1"/>
          </p:cNvSpPr>
          <p:nvPr>
            <p:ph idx="1"/>
          </p:nvPr>
        </p:nvSpPr>
        <p:spPr/>
        <p:txBody>
          <a:bodyPr/>
          <a:lstStyle/>
          <a:p>
            <a:r>
              <a:rPr lang="en-US" smtClean="0"/>
              <a:t>Telematics Data Standard</a:t>
            </a:r>
          </a:p>
          <a:p>
            <a:pPr lvl="1"/>
            <a:r>
              <a:rPr lang="en-US" smtClean="0"/>
              <a:t>Developed by the Association of Equipment Management Professionals (AEMP)</a:t>
            </a:r>
          </a:p>
          <a:p>
            <a:pPr lvl="2"/>
            <a:r>
              <a:rPr lang="en-US" smtClean="0"/>
              <a:t>Comprised of large fleet owners and governmental agencies</a:t>
            </a:r>
          </a:p>
          <a:p>
            <a:pPr lvl="1"/>
            <a:endParaRPr lang="en-US" smtClean="0"/>
          </a:p>
          <a:p>
            <a:pPr lvl="1"/>
            <a:r>
              <a:rPr lang="en-US" smtClean="0"/>
              <a:t>Provides data regarding location, usage, and fuel consumption</a:t>
            </a:r>
          </a:p>
          <a:p>
            <a:pPr lvl="2"/>
            <a:r>
              <a:rPr lang="en-US" smtClean="0"/>
              <a:t>Subset of JDLink data</a:t>
            </a:r>
          </a:p>
          <a:p>
            <a:pPr lvl="1"/>
            <a:endParaRPr lang="en-US" smtClean="0"/>
          </a:p>
          <a:p>
            <a:pPr lvl="1"/>
            <a:r>
              <a:rPr lang="en-US" smtClean="0"/>
              <a:t>Intended to provide data accessed from multiple providers</a:t>
            </a:r>
          </a:p>
          <a:p>
            <a:pPr lvl="2"/>
            <a:r>
              <a:rPr lang="en-US" smtClean="0"/>
              <a:t>Allows the customer to obtain this data from multiple providers</a:t>
            </a:r>
          </a:p>
          <a:p>
            <a:pPr lvl="2"/>
            <a:r>
              <a:rPr lang="en-US" smtClean="0"/>
              <a:t>Available for use in customer operational and business reporting</a:t>
            </a:r>
          </a:p>
          <a:p>
            <a:endParaRPr lang="en-US" dirty="0" smtClean="0"/>
          </a:p>
        </p:txBody>
      </p:sp>
      <p:pic>
        <p:nvPicPr>
          <p:cNvPr id="4098" name="Picture 2" descr="http://www.telematicstandard.org/The_AEMP_Telematics_Data_Standard_Support_Site/Welcome_files/AEMP%20Logo_withTagline.jpg"/>
          <p:cNvPicPr>
            <a:picLocks noChangeAspect="1" noChangeArrowheads="1"/>
          </p:cNvPicPr>
          <p:nvPr>
            <p:custDataLst>
              <p:tags r:id="rId2"/>
            </p:custDataLst>
          </p:nvPr>
        </p:nvPicPr>
        <p:blipFill>
          <a:blip r:embed="rId5" cstate="print"/>
          <a:srcRect/>
          <a:stretch>
            <a:fillRect/>
          </a:stretch>
        </p:blipFill>
        <p:spPr bwMode="auto">
          <a:xfrm>
            <a:off x="439294" y="222090"/>
            <a:ext cx="5315778" cy="1021920"/>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Telematics</a:t>
            </a:r>
            <a:r>
              <a:rPr lang="en-US" dirty="0" smtClean="0"/>
              <a:t> Standard Data Elements</a:t>
            </a:r>
            <a:endParaRPr lang="en-US" dirty="0"/>
          </a:p>
        </p:txBody>
      </p:sp>
      <p:graphicFrame>
        <p:nvGraphicFramePr>
          <p:cNvPr id="9" name="Content Placeholder 8"/>
          <p:cNvGraphicFramePr>
            <a:graphicFrameLocks noGrp="1"/>
          </p:cNvGraphicFramePr>
          <p:nvPr>
            <p:ph idx="1"/>
          </p:nvPr>
        </p:nvGraphicFramePr>
        <p:xfrm>
          <a:off x="457200" y="1374808"/>
          <a:ext cx="8189082" cy="3232342"/>
        </p:xfrm>
        <a:graphic>
          <a:graphicData uri="http://schemas.openxmlformats.org/drawingml/2006/table">
            <a:tbl>
              <a:tblPr firstRow="1" bandRow="1">
                <a:effectLst/>
                <a:tableStyleId>{85BE263C-DBD7-4A20-BB59-AAB30ACAA65A}</a:tableStyleId>
              </a:tblPr>
              <a:tblGrid>
                <a:gridCol w="2853371"/>
                <a:gridCol w="5335711"/>
              </a:tblGrid>
              <a:tr h="520358">
                <a:tc>
                  <a:txBody>
                    <a:bodyPr/>
                    <a:lstStyle/>
                    <a:p>
                      <a:pPr algn="l"/>
                      <a:r>
                        <a:rPr lang="en-US" sz="1800" b="1" kern="1200" dirty="0" smtClean="0">
                          <a:solidFill>
                            <a:schemeClr val="tx1"/>
                          </a:solidFill>
                          <a:latin typeface="Verdana"/>
                          <a:ea typeface="+mn-ea"/>
                          <a:cs typeface="Verdana"/>
                        </a:rPr>
                        <a:t>Element</a:t>
                      </a:r>
                      <a:endParaRPr lang="en-US" sz="1800" b="1" kern="1200" dirty="0">
                        <a:solidFill>
                          <a:schemeClr val="tx1"/>
                        </a:solidFill>
                        <a:latin typeface="Verdana"/>
                        <a:ea typeface="+mn-ea"/>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C00"/>
                    </a:solidFill>
                  </a:tcPr>
                </a:tc>
                <a:tc>
                  <a:txBody>
                    <a:bodyPr/>
                    <a:lstStyle/>
                    <a:p>
                      <a:pPr algn="l"/>
                      <a:r>
                        <a:rPr lang="en-US" sz="1800" dirty="0" smtClean="0">
                          <a:solidFill>
                            <a:schemeClr val="tx1"/>
                          </a:solidFill>
                          <a:latin typeface="Verdana"/>
                          <a:cs typeface="Verdana"/>
                        </a:rPr>
                        <a:t>Description</a:t>
                      </a:r>
                      <a:endParaRPr lang="en-US" sz="1800" dirty="0">
                        <a:solidFill>
                          <a:schemeClr val="tx1"/>
                        </a:solidFill>
                        <a:latin typeface="Verdana"/>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C00"/>
                    </a:solidFill>
                  </a:tcPr>
                </a:tc>
              </a:tr>
              <a:tr h="520358">
                <a:tc>
                  <a:txBody>
                    <a:bodyPr/>
                    <a:lstStyle/>
                    <a:p>
                      <a:pPr algn="l"/>
                      <a:r>
                        <a:rPr lang="en-US" sz="1400" dirty="0" smtClean="0">
                          <a:latin typeface="Verdana"/>
                          <a:cs typeface="Verdana"/>
                        </a:rPr>
                        <a:t>Current</a:t>
                      </a:r>
                      <a:r>
                        <a:rPr lang="en-US" sz="1400" baseline="0" dirty="0" smtClean="0">
                          <a:latin typeface="Verdana"/>
                          <a:cs typeface="Verdana"/>
                        </a:rPr>
                        <a:t> h</a:t>
                      </a:r>
                      <a:r>
                        <a:rPr lang="en-US" sz="1400" dirty="0" smtClean="0">
                          <a:latin typeface="Verdana"/>
                          <a:cs typeface="Verdana"/>
                        </a:rPr>
                        <a:t>our meter readings</a:t>
                      </a:r>
                      <a:endParaRPr lang="en-US" sz="1400" dirty="0">
                        <a:latin typeface="Verdana"/>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US" sz="1400" dirty="0" smtClean="0">
                          <a:latin typeface="Verdana"/>
                          <a:cs typeface="Verdana"/>
                        </a:rPr>
                        <a:t>Current hours on the machine</a:t>
                      </a:r>
                      <a:endParaRPr lang="en-US" sz="1400" dirty="0">
                        <a:latin typeface="Verdana"/>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20358">
                <a:tc>
                  <a:txBody>
                    <a:bodyPr/>
                    <a:lstStyle/>
                    <a:p>
                      <a:pPr algn="l"/>
                      <a:r>
                        <a:rPr lang="en-US" sz="1400" dirty="0" smtClean="0">
                          <a:solidFill>
                            <a:schemeClr val="bg1">
                              <a:lumMod val="65000"/>
                            </a:schemeClr>
                          </a:solidFill>
                          <a:latin typeface="Verdana"/>
                          <a:cs typeface="Verdana"/>
                        </a:rPr>
                        <a:t>Total</a:t>
                      </a:r>
                      <a:r>
                        <a:rPr lang="en-US" sz="1400" baseline="0" dirty="0" smtClean="0">
                          <a:solidFill>
                            <a:schemeClr val="bg1">
                              <a:lumMod val="65000"/>
                            </a:schemeClr>
                          </a:solidFill>
                          <a:latin typeface="Verdana"/>
                          <a:cs typeface="Verdana"/>
                        </a:rPr>
                        <a:t> Fuel Consumption</a:t>
                      </a:r>
                      <a:r>
                        <a:rPr lang="en-US" sz="1400" baseline="0" dirty="0" smtClean="0">
                          <a:solidFill>
                            <a:srgbClr val="FF0000"/>
                          </a:solidFill>
                          <a:latin typeface="Verdana"/>
                          <a:cs typeface="Verdana"/>
                        </a:rPr>
                        <a:t>*</a:t>
                      </a:r>
                      <a:endParaRPr lang="en-US" sz="1400" dirty="0">
                        <a:solidFill>
                          <a:srgbClr val="FF0000"/>
                        </a:solidFill>
                        <a:latin typeface="Verdana"/>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dirty="0" smtClean="0">
                          <a:solidFill>
                            <a:schemeClr val="bg1">
                              <a:lumMod val="65000"/>
                            </a:schemeClr>
                          </a:solidFill>
                          <a:latin typeface="Verdana"/>
                          <a:cs typeface="Verdana"/>
                        </a:rPr>
                        <a:t>Fuel consumed</a:t>
                      </a:r>
                      <a:r>
                        <a:rPr lang="en-US" sz="1400" baseline="0" dirty="0" smtClean="0">
                          <a:solidFill>
                            <a:schemeClr val="bg1">
                              <a:lumMod val="65000"/>
                            </a:schemeClr>
                          </a:solidFill>
                          <a:latin typeface="Verdana"/>
                          <a:cs typeface="Verdana"/>
                        </a:rPr>
                        <a:t> to date, over the life of the machine</a:t>
                      </a:r>
                      <a:endParaRPr lang="en-US" sz="1400" dirty="0">
                        <a:solidFill>
                          <a:schemeClr val="bg1">
                            <a:lumMod val="65000"/>
                          </a:schemeClr>
                        </a:solidFill>
                        <a:latin typeface="Verdana"/>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0358">
                <a:tc>
                  <a:txBody>
                    <a:bodyPr/>
                    <a:lstStyle/>
                    <a:p>
                      <a:pPr algn="l"/>
                      <a:r>
                        <a:rPr lang="en-US" sz="1400" dirty="0" smtClean="0">
                          <a:latin typeface="Verdana"/>
                          <a:cs typeface="Verdana"/>
                        </a:rPr>
                        <a:t>Last</a:t>
                      </a:r>
                      <a:r>
                        <a:rPr lang="en-US" sz="1400" baseline="0" dirty="0" smtClean="0">
                          <a:latin typeface="Verdana"/>
                          <a:cs typeface="Verdana"/>
                        </a:rPr>
                        <a:t> 24 hr Fuel Consumed</a:t>
                      </a:r>
                      <a:r>
                        <a:rPr lang="en-US" sz="1400" baseline="0" dirty="0" smtClean="0">
                          <a:solidFill>
                            <a:srgbClr val="FF0000"/>
                          </a:solidFill>
                          <a:latin typeface="Verdana"/>
                          <a:cs typeface="Verdana"/>
                        </a:rPr>
                        <a:t>*</a:t>
                      </a:r>
                      <a:endParaRPr lang="en-US" sz="1400" dirty="0">
                        <a:solidFill>
                          <a:srgbClr val="FF0000"/>
                        </a:solidFill>
                        <a:latin typeface="Verdana"/>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US" sz="1400" dirty="0" smtClean="0">
                          <a:latin typeface="Verdana"/>
                          <a:cs typeface="Verdana"/>
                        </a:rPr>
                        <a:t>Fuel consumed over the last 24 hours</a:t>
                      </a:r>
                      <a:endParaRPr lang="en-US" sz="1400" dirty="0">
                        <a:latin typeface="Verdana"/>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4131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latin typeface="+mn-lt"/>
                          <a:cs typeface="Verdana"/>
                        </a:rPr>
                        <a:t>Current Location (GPS)</a:t>
                      </a: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latin typeface="+mn-lt"/>
                          <a:cs typeface="Verdana"/>
                        </a:rPr>
                        <a:t>Longitude and latitude of current location</a:t>
                      </a: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20358">
                <a:tc>
                  <a:txBody>
                    <a:bodyPr/>
                    <a:lstStyle/>
                    <a:p>
                      <a:pPr algn="l"/>
                      <a:r>
                        <a:rPr lang="en-US" sz="1400" dirty="0" smtClean="0">
                          <a:solidFill>
                            <a:schemeClr val="bg1">
                              <a:lumMod val="65000"/>
                            </a:schemeClr>
                          </a:solidFill>
                          <a:cs typeface="Verdana"/>
                        </a:rPr>
                        <a:t>Odometer</a:t>
                      </a:r>
                      <a:endParaRPr lang="en-US" sz="1400" dirty="0">
                        <a:solidFill>
                          <a:schemeClr val="bg1">
                            <a:lumMod val="65000"/>
                          </a:schemeClr>
                        </a:solidFill>
                        <a:latin typeface="Verdana"/>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65000"/>
                            </a:schemeClr>
                          </a:solidFill>
                          <a:latin typeface="+mn-lt"/>
                          <a:cs typeface="Verdana"/>
                        </a:rPr>
                        <a:t>Cumulative miles/kilometers</a:t>
                      </a:r>
                      <a:r>
                        <a:rPr lang="en-US" sz="1400" baseline="0" dirty="0" smtClean="0">
                          <a:solidFill>
                            <a:schemeClr val="bg1">
                              <a:lumMod val="65000"/>
                            </a:schemeClr>
                          </a:solidFill>
                          <a:latin typeface="+mn-lt"/>
                          <a:cs typeface="Verdana"/>
                        </a:rPr>
                        <a:t> traveled (when appropriate)</a:t>
                      </a:r>
                      <a:endParaRPr lang="en-US" sz="1400" dirty="0" smtClean="0">
                        <a:solidFill>
                          <a:schemeClr val="bg1">
                            <a:lumMod val="65000"/>
                          </a:schemeClr>
                        </a:solidFill>
                        <a:latin typeface="+mn-lt"/>
                        <a:cs typeface="Verdana"/>
                      </a:endParaRPr>
                    </a:p>
                  </a:txBody>
                  <a:tcPr marL="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4" name="TextBox 3"/>
          <p:cNvSpPr txBox="1"/>
          <p:nvPr/>
        </p:nvSpPr>
        <p:spPr>
          <a:xfrm>
            <a:off x="484909" y="5300683"/>
            <a:ext cx="8383046" cy="1371600"/>
          </a:xfrm>
          <a:prstGeom prst="rect">
            <a:avLst/>
          </a:prstGeom>
          <a:noFill/>
        </p:spPr>
        <p:txBody>
          <a:bodyPr wrap="square" lIns="0" tIns="0" rIns="0" bIns="0" rtlCol="0">
            <a:noAutofit/>
          </a:bodyPr>
          <a:lstStyle/>
          <a:p>
            <a:r>
              <a:rPr lang="en-US" sz="1600" dirty="0" smtClean="0">
                <a:latin typeface="+mj-lt"/>
              </a:rPr>
              <a:t> List shows all of the data elements within the AEMP </a:t>
            </a:r>
            <a:r>
              <a:rPr lang="en-US" sz="1600" dirty="0" err="1" smtClean="0">
                <a:latin typeface="+mj-lt"/>
              </a:rPr>
              <a:t>Telematics</a:t>
            </a:r>
            <a:r>
              <a:rPr lang="en-US" sz="1600" dirty="0" smtClean="0">
                <a:latin typeface="+mj-lt"/>
              </a:rPr>
              <a:t> Standard</a:t>
            </a:r>
          </a:p>
          <a:p>
            <a:r>
              <a:rPr lang="en-US" sz="1600" dirty="0" smtClean="0">
                <a:latin typeface="+mj-lt"/>
              </a:rPr>
              <a:t> John Deere will provide the data elements in darker text</a:t>
            </a:r>
          </a:p>
          <a:p>
            <a:pPr>
              <a:buFont typeface="Arial" pitchFamily="34" charset="0"/>
              <a:buChar char="•"/>
            </a:pPr>
            <a:endParaRPr lang="en-US" sz="1600" dirty="0" smtClean="0">
              <a:latin typeface="+mj-lt"/>
            </a:endParaRPr>
          </a:p>
        </p:txBody>
      </p:sp>
      <p:sp>
        <p:nvSpPr>
          <p:cNvPr id="5" name="TextBox 4"/>
          <p:cNvSpPr txBox="1"/>
          <p:nvPr/>
        </p:nvSpPr>
        <p:spPr>
          <a:xfrm>
            <a:off x="264766" y="4827129"/>
            <a:ext cx="8591910" cy="254650"/>
          </a:xfrm>
          <a:prstGeom prst="rect">
            <a:avLst/>
          </a:prstGeom>
          <a:noFill/>
        </p:spPr>
        <p:txBody>
          <a:bodyPr wrap="square" lIns="0" tIns="0" rIns="0" bIns="0" rtlCol="0">
            <a:noAutofit/>
          </a:bodyPr>
          <a:lstStyle/>
          <a:p>
            <a:pPr>
              <a:buNone/>
            </a:pPr>
            <a:r>
              <a:rPr lang="en-US" sz="1600" i="1" dirty="0" smtClean="0">
                <a:latin typeface="Verdana"/>
                <a:cs typeface="Verdana"/>
              </a:rPr>
              <a:t>* Only 1 of the 2 fuel consumed data points will be supplied by each data provider</a:t>
            </a:r>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7429" name="Rectangle 5"/>
          <p:cNvSpPr>
            <a:spLocks noGrp="1" noChangeArrowheads="1"/>
          </p:cNvSpPr>
          <p:nvPr>
            <p:ph type="title"/>
          </p:nvPr>
        </p:nvSpPr>
        <p:spPr/>
        <p:txBody>
          <a:bodyPr/>
          <a:lstStyle/>
          <a:p>
            <a:r>
              <a:rPr lang="en-US" smtClean="0"/>
              <a:t>What can JDLink and ZXLink do?</a:t>
            </a:r>
            <a:endParaRPr lang="en-US" dirty="0"/>
          </a:p>
        </p:txBody>
      </p:sp>
      <p:sp>
        <p:nvSpPr>
          <p:cNvPr id="8" name="Content Placeholder 7"/>
          <p:cNvSpPr>
            <a:spLocks noGrp="1"/>
          </p:cNvSpPr>
          <p:nvPr>
            <p:ph idx="1"/>
          </p:nvPr>
        </p:nvSpPr>
        <p:spPr/>
        <p:txBody>
          <a:bodyPr/>
          <a:lstStyle/>
          <a:p>
            <a:endParaRPr lang="en-US"/>
          </a:p>
        </p:txBody>
      </p:sp>
      <p:sp>
        <p:nvSpPr>
          <p:cNvPr id="7527428" name="Rectangle 4"/>
          <p:cNvSpPr>
            <a:spLocks noChangeArrowheads="1"/>
          </p:cNvSpPr>
          <p:nvPr/>
        </p:nvSpPr>
        <p:spPr bwMode="auto">
          <a:xfrm>
            <a:off x="323850" y="811213"/>
            <a:ext cx="8820150" cy="1254125"/>
          </a:xfrm>
          <a:prstGeom prst="rect">
            <a:avLst/>
          </a:prstGeom>
          <a:noFill/>
          <a:ln w="9525">
            <a:noFill/>
            <a:miter lim="800000"/>
            <a:headEnd/>
            <a:tailEnd/>
          </a:ln>
          <a:effectLst/>
        </p:spPr>
        <p:txBody>
          <a:bodyPr wrap="none" anchor="ctr"/>
          <a:lstStyle/>
          <a:p>
            <a:endParaRPr lang="en-US"/>
          </a:p>
        </p:txBody>
      </p:sp>
      <p:pic>
        <p:nvPicPr>
          <p:cNvPr id="186369" name="Picture 1" descr="T:\Qualification Backup\JDLink_NG\Images\Map002.bmp"/>
          <p:cNvPicPr>
            <a:picLocks noChangeAspect="1" noChangeArrowheads="1"/>
          </p:cNvPicPr>
          <p:nvPr>
            <p:custDataLst>
              <p:tags r:id="rId2"/>
            </p:custDataLst>
          </p:nvPr>
        </p:nvPicPr>
        <p:blipFill>
          <a:blip r:embed="rId5" cstate="print"/>
          <a:srcRect l="10780" t="1852" r="649" b="9304"/>
          <a:stretch>
            <a:fillRect/>
          </a:stretch>
        </p:blipFill>
        <p:spPr bwMode="auto">
          <a:xfrm>
            <a:off x="946298" y="1435401"/>
            <a:ext cx="7251405" cy="3795823"/>
          </a:xfrm>
          <a:prstGeom prst="rect">
            <a:avLst/>
          </a:prstGeom>
          <a:ln>
            <a:noFill/>
          </a:ln>
          <a:effectLst>
            <a:outerShdw blurRad="292100" dist="139700" dir="2700000" algn="tl" rotWithShape="0">
              <a:srgbClr val="333333">
                <a:alpha val="65000"/>
              </a:srgbClr>
            </a:outerShdw>
          </a:effectLst>
        </p:spPr>
      </p:pic>
      <p:sp>
        <p:nvSpPr>
          <p:cNvPr id="7527431" name="Rectangle 7"/>
          <p:cNvSpPr>
            <a:spLocks noChangeArrowheads="1"/>
          </p:cNvSpPr>
          <p:nvPr/>
        </p:nvSpPr>
        <p:spPr bwMode="auto">
          <a:xfrm>
            <a:off x="0" y="5365775"/>
            <a:ext cx="9144001" cy="336550"/>
          </a:xfrm>
          <a:prstGeom prst="rect">
            <a:avLst/>
          </a:prstGeom>
          <a:noFill/>
          <a:ln w="9525">
            <a:noFill/>
            <a:miter lim="800000"/>
            <a:headEnd/>
            <a:tailEnd/>
          </a:ln>
          <a:effectLst/>
        </p:spPr>
        <p:txBody>
          <a:bodyPr>
            <a:spAutoFit/>
          </a:bodyPr>
          <a:lstStyle/>
          <a:p>
            <a:pPr algn="ctr">
              <a:lnSpc>
                <a:spcPct val="100000"/>
              </a:lnSpc>
              <a:spcBef>
                <a:spcPct val="0"/>
              </a:spcBef>
              <a:buFontTx/>
              <a:buNone/>
            </a:pPr>
            <a:r>
              <a:rPr lang="en-US" sz="1600" i="1" dirty="0"/>
              <a:t>Monitor your fleet from any location through the </a:t>
            </a:r>
            <a:r>
              <a:rPr lang="en-US" sz="1600" i="1" dirty="0" smtClean="0"/>
              <a:t>internet.</a:t>
            </a:r>
            <a:endParaRPr lang="en-US" sz="1600" i="1" dirty="0"/>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This Mean for Your Customer?</a:t>
            </a:r>
            <a:endParaRPr lang="en-US" dirty="0"/>
          </a:p>
        </p:txBody>
      </p:sp>
      <p:sp>
        <p:nvSpPr>
          <p:cNvPr id="3" name="Content Placeholder 2"/>
          <p:cNvSpPr>
            <a:spLocks noGrp="1"/>
          </p:cNvSpPr>
          <p:nvPr>
            <p:ph idx="1"/>
          </p:nvPr>
        </p:nvSpPr>
        <p:spPr/>
        <p:txBody>
          <a:bodyPr/>
          <a:lstStyle/>
          <a:p>
            <a:r>
              <a:rPr lang="en-US" b="1" dirty="0" smtClean="0"/>
              <a:t>Data elements can be retrieved at a scheduled interval</a:t>
            </a:r>
          </a:p>
          <a:p>
            <a:pPr lvl="2"/>
            <a:r>
              <a:rPr lang="en-US" dirty="0" smtClean="0"/>
              <a:t>Provides data in a more timely solution than manual retrieval</a:t>
            </a:r>
          </a:p>
          <a:p>
            <a:pPr lvl="3"/>
            <a:r>
              <a:rPr lang="en-US" dirty="0" smtClean="0"/>
              <a:t>Data can be pulled as often as once per hour</a:t>
            </a:r>
          </a:p>
          <a:p>
            <a:pPr lvl="2"/>
            <a:r>
              <a:rPr lang="en-US" dirty="0" smtClean="0"/>
              <a:t>Eliminates the need to go to multiple websites to view information and manually key data into the customer database</a:t>
            </a:r>
            <a:endParaRPr lang="en-US" b="1" dirty="0" smtClean="0"/>
          </a:p>
          <a:p>
            <a:endParaRPr lang="en-US" b="1" dirty="0" smtClean="0"/>
          </a:p>
          <a:p>
            <a:r>
              <a:rPr lang="en-US" b="1" dirty="0" smtClean="0"/>
              <a:t>Data can be used in customer business system</a:t>
            </a:r>
          </a:p>
          <a:p>
            <a:pPr lvl="2"/>
            <a:r>
              <a:rPr lang="en-US" dirty="0" smtClean="0"/>
              <a:t>Assists in asset management</a:t>
            </a:r>
          </a:p>
          <a:p>
            <a:pPr lvl="2"/>
            <a:r>
              <a:rPr lang="en-US" dirty="0" smtClean="0"/>
              <a:t>Information used for work order generation</a:t>
            </a:r>
          </a:p>
          <a:p>
            <a:pPr lvl="2"/>
            <a:r>
              <a:rPr lang="en-US" dirty="0" smtClean="0"/>
              <a:t>Machine maintenance planning and history</a:t>
            </a:r>
            <a:endParaRPr lang="en-US" b="1" dirty="0" smtClean="0"/>
          </a:p>
          <a:p>
            <a:endParaRPr lang="en-US" b="1" dirty="0" smtClean="0"/>
          </a:p>
          <a:p>
            <a:r>
              <a:rPr lang="en-US" b="1" dirty="0" smtClean="0"/>
              <a:t>Data can be used to create reports</a:t>
            </a:r>
          </a:p>
          <a:p>
            <a:pPr lvl="2"/>
            <a:r>
              <a:rPr lang="en-US" dirty="0" smtClean="0"/>
              <a:t>Usage reports</a:t>
            </a:r>
          </a:p>
          <a:p>
            <a:pPr lvl="2"/>
            <a:r>
              <a:rPr lang="en-US" dirty="0" smtClean="0"/>
              <a:t>Owning &amp; operating costs</a:t>
            </a:r>
          </a:p>
          <a:p>
            <a:pPr lvl="2"/>
            <a:endParaRPr lang="en-US" dirty="0" smtClean="0"/>
          </a:p>
          <a:p>
            <a:pPr lvl="2"/>
            <a:endParaRPr lang="en-US" dirty="0" smtClean="0"/>
          </a:p>
          <a:p>
            <a:pPr lvl="1"/>
            <a:endParaRPr lang="en-US" dirty="0" smtClean="0"/>
          </a:p>
          <a:p>
            <a:pPr lvl="1"/>
            <a:endParaRPr lang="en-US" dirty="0"/>
          </a:p>
        </p:txBody>
      </p:sp>
    </p:spTree>
    <p:custDataLst>
      <p:tags r:id="rId1"/>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Support Available</a:t>
            </a:r>
            <a:endParaRPr lang="en-US" dirty="0"/>
          </a:p>
        </p:txBody>
      </p:sp>
      <p:sp>
        <p:nvSpPr>
          <p:cNvPr id="3" name="Content Placeholder 2"/>
          <p:cNvSpPr>
            <a:spLocks noGrp="1"/>
          </p:cNvSpPr>
          <p:nvPr>
            <p:ph idx="1"/>
          </p:nvPr>
        </p:nvSpPr>
        <p:spPr/>
        <p:txBody>
          <a:bodyPr/>
          <a:lstStyle/>
          <a:p>
            <a:r>
              <a:rPr lang="en-US" smtClean="0"/>
              <a:t>Help Files on the Web</a:t>
            </a:r>
          </a:p>
          <a:p>
            <a:pPr lvl="1"/>
            <a:r>
              <a:rPr lang="en-US" smtClean="0"/>
              <a:t>Located on the top right of the opening dashboard</a:t>
            </a:r>
          </a:p>
          <a:p>
            <a:r>
              <a:rPr lang="en-US" smtClean="0"/>
              <a:t>JDU Training</a:t>
            </a:r>
          </a:p>
          <a:p>
            <a:pPr lvl="1"/>
            <a:r>
              <a:rPr lang="en-US" smtClean="0"/>
              <a:t>DLM’s and DLC’s will be posted peridically</a:t>
            </a:r>
          </a:p>
          <a:p>
            <a:r>
              <a:rPr lang="en-US" smtClean="0"/>
              <a:t>Info To Go</a:t>
            </a:r>
          </a:p>
          <a:p>
            <a:pPr lvl="1"/>
            <a:r>
              <a:rPr lang="en-US" smtClean="0"/>
              <a:t>Contains quick reference info and other training tools</a:t>
            </a:r>
          </a:p>
          <a:p>
            <a:r>
              <a:rPr lang="en-US" smtClean="0"/>
              <a:t>Customer Contact Center (CCC)</a:t>
            </a:r>
          </a:p>
          <a:p>
            <a:pPr lvl="1"/>
            <a:r>
              <a:rPr lang="en-US" smtClean="0"/>
              <a:t>Used for general account and subscription support</a:t>
            </a:r>
          </a:p>
          <a:p>
            <a:r>
              <a:rPr lang="en-US" smtClean="0"/>
              <a:t>Dealer Technical Assistance Center (DTAC)</a:t>
            </a:r>
          </a:p>
          <a:p>
            <a:pPr lvl="1"/>
            <a:r>
              <a:rPr lang="en-US" smtClean="0"/>
              <a:t>Any technical related issues for the machine or JD/ZXLink</a:t>
            </a:r>
          </a:p>
          <a:p>
            <a:r>
              <a:rPr lang="en-US" smtClean="0"/>
              <a:t>Dealer Marketing Assistance Center (DMAC)</a:t>
            </a:r>
          </a:p>
          <a:p>
            <a:pPr lvl="1"/>
            <a:r>
              <a:rPr lang="en-US" smtClean="0"/>
              <a:t>Kit compatibility and ordering information</a:t>
            </a:r>
            <a:endParaRPr lang="en-US" dirty="0"/>
          </a:p>
        </p:txBody>
      </p:sp>
    </p:spTree>
    <p:custDataLst>
      <p:tags r:id="rId1"/>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descr="T:\Qualification Backup\JDLink_NG\Images\143836.jpg"/>
          <p:cNvPicPr>
            <a:picLocks noChangeAspect="1" noChangeArrowheads="1"/>
          </p:cNvPicPr>
          <p:nvPr>
            <p:custDataLst>
              <p:tags r:id="rId2"/>
            </p:custDataLst>
          </p:nvPr>
        </p:nvPicPr>
        <p:blipFill>
          <a:blip r:embed="rId5" cstate="print"/>
          <a:srcRect r="23699"/>
          <a:stretch>
            <a:fillRect/>
          </a:stretch>
        </p:blipFill>
        <p:spPr bwMode="auto">
          <a:xfrm>
            <a:off x="3221665" y="1017469"/>
            <a:ext cx="5922335" cy="5176221"/>
          </a:xfrm>
          <a:prstGeom prst="rect">
            <a:avLst/>
          </a:prstGeom>
          <a:noFill/>
        </p:spPr>
      </p:pic>
      <p:sp>
        <p:nvSpPr>
          <p:cNvPr id="6" name="Title 5"/>
          <p:cNvSpPr>
            <a:spLocks noGrp="1"/>
          </p:cNvSpPr>
          <p:nvPr>
            <p:ph type="title"/>
          </p:nvPr>
        </p:nvSpPr>
        <p:spPr/>
        <p:txBody>
          <a:bodyPr/>
          <a:lstStyle/>
          <a:p>
            <a:r>
              <a:rPr lang="en-US" smtClean="0"/>
              <a:t>JDLink and ZXLink Differentiation</a:t>
            </a:r>
            <a:endParaRPr lang="en-US" dirty="0"/>
          </a:p>
        </p:txBody>
      </p:sp>
      <p:sp>
        <p:nvSpPr>
          <p:cNvPr id="7588867" name="Rectangle 3"/>
          <p:cNvSpPr>
            <a:spLocks noGrp="1" noChangeArrowheads="1"/>
          </p:cNvSpPr>
          <p:nvPr>
            <p:ph sz="half" idx="1"/>
          </p:nvPr>
        </p:nvSpPr>
        <p:spPr/>
        <p:txBody>
          <a:bodyPr/>
          <a:lstStyle/>
          <a:p>
            <a:pPr lvl="1"/>
            <a:r>
              <a:rPr lang="en-US" smtClean="0"/>
              <a:t>Qualified Dealer network</a:t>
            </a:r>
          </a:p>
          <a:p>
            <a:pPr lvl="1"/>
            <a:r>
              <a:rPr lang="en-US" smtClean="0"/>
              <a:t>Factory support through the CCC (Customer Call Center) and DTAC (Dealer Technical Assistance Center)</a:t>
            </a:r>
          </a:p>
          <a:p>
            <a:pPr lvl="1"/>
            <a:r>
              <a:rPr lang="en-US" smtClean="0"/>
              <a:t>Data accessed in one location</a:t>
            </a:r>
          </a:p>
          <a:p>
            <a:pPr lvl="1"/>
            <a:r>
              <a:rPr lang="en-US" smtClean="0"/>
              <a:t>Business system integration</a:t>
            </a:r>
          </a:p>
          <a:p>
            <a:pPr lvl="1"/>
            <a:r>
              <a:rPr lang="en-US" smtClean="0"/>
              <a:t>All-makes solutions</a:t>
            </a:r>
          </a:p>
          <a:p>
            <a:pPr lvl="1"/>
            <a:r>
              <a:rPr lang="en-US" smtClean="0"/>
              <a:t>Factory or Field installation</a:t>
            </a:r>
          </a:p>
          <a:p>
            <a:pPr lvl="1"/>
            <a:r>
              <a:rPr lang="en-US" smtClean="0"/>
              <a:t>In Base machines come with          3 years of service</a:t>
            </a:r>
          </a:p>
          <a:p>
            <a:pPr lvl="1"/>
            <a:r>
              <a:rPr lang="en-US" smtClean="0"/>
              <a:t>Factory optional installs or field installs come with 1 year of service</a:t>
            </a:r>
            <a:endParaRPr lang="en-US" dirty="0"/>
          </a:p>
        </p:txBody>
      </p:sp>
      <p:sp>
        <p:nvSpPr>
          <p:cNvPr id="11" name="Content Placeholder 10"/>
          <p:cNvSpPr>
            <a:spLocks noGrp="1"/>
          </p:cNvSpPr>
          <p:nvPr>
            <p:ph sz="half" idx="2"/>
          </p:nvPr>
        </p:nvSpPr>
        <p:spPr/>
        <p:txBody>
          <a:bodyPr/>
          <a:lstStyle/>
          <a:p>
            <a:endParaRPr lang="en-US"/>
          </a:p>
        </p:txBody>
      </p:sp>
    </p:spTree>
    <p:custDataLst>
      <p:tags r:id="rId1"/>
    </p:custData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cstate="print"/>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JDLink/ZXLink - PO Check Your Knowledge 6</a:t>
            </a:r>
            <a:endParaRPr lang="en-US"/>
          </a:p>
        </p:txBody>
      </p:sp>
      <p:pic>
        <p:nvPicPr>
          <p:cNvPr id="9" name="Picture 8" descr="engbg.png"/>
          <p:cNvPicPr>
            <a:picLocks/>
          </p:cNvPicPr>
          <p:nvPr/>
        </p:nvPicPr>
        <p:blipFill>
          <a:blip r:embed="rId8" cstate="print"/>
          <a:stretch>
            <a:fillRect/>
          </a:stretch>
        </p:blipFill>
        <p:spPr>
          <a:xfrm>
            <a:off x="0" y="5588000"/>
            <a:ext cx="9144000" cy="1270000"/>
          </a:xfrm>
          <a:prstGeom prst="rect">
            <a:avLst/>
          </a:prstGeom>
        </p:spPr>
      </p:pic>
      <p:pic>
        <p:nvPicPr>
          <p:cNvPr id="11" name="Picture 10" descr="~t112229.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2" name="Picture 11"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13" name="Picture 12"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0914" name="Rectangle 2"/>
          <p:cNvSpPr>
            <a:spLocks noGrp="1" noChangeArrowheads="1"/>
          </p:cNvSpPr>
          <p:nvPr>
            <p:ph type="title"/>
          </p:nvPr>
        </p:nvSpPr>
        <p:spPr/>
        <p:txBody>
          <a:bodyPr/>
          <a:lstStyle/>
          <a:p>
            <a:r>
              <a:rPr lang="en-US" dirty="0" smtClean="0"/>
              <a:t>Product Overview Summary</a:t>
            </a:r>
            <a:endParaRPr lang="en-US" dirty="0"/>
          </a:p>
        </p:txBody>
      </p:sp>
      <p:sp>
        <p:nvSpPr>
          <p:cNvPr id="4" name="Rectangle 3"/>
          <p:cNvSpPr/>
          <p:nvPr/>
        </p:nvSpPr>
        <p:spPr>
          <a:xfrm>
            <a:off x="1588" y="1"/>
            <a:ext cx="9142412" cy="6858000"/>
          </a:xfrm>
          <a:prstGeom prst="rect">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err="1" smtClean="0">
              <a:latin typeface="Verdana"/>
              <a:cs typeface="Verdana"/>
            </a:endParaRPr>
          </a:p>
        </p:txBody>
      </p:sp>
      <p:sp>
        <p:nvSpPr>
          <p:cNvPr id="7590915" name="PPTShape_0"/>
          <p:cNvSpPr>
            <a:spLocks noGrp="1" noChangeArrowheads="1"/>
          </p:cNvSpPr>
          <p:nvPr>
            <p:ph idx="1"/>
          </p:nvPr>
        </p:nvSpPr>
        <p:spPr/>
        <p:txBody>
          <a:bodyPr/>
          <a:lstStyle/>
          <a:p>
            <a:pPr lvl="1">
              <a:buNone/>
            </a:pPr>
            <a:r>
              <a:rPr lang="en-US" sz="4000" b="1" dirty="0" smtClean="0"/>
              <a:t>Product Overview Summary</a:t>
            </a:r>
          </a:p>
          <a:p>
            <a:pPr lvl="1"/>
            <a:r>
              <a:rPr lang="en-US" dirty="0" smtClean="0"/>
              <a:t>Describe JDLink/ZXLink</a:t>
            </a:r>
          </a:p>
          <a:p>
            <a:pPr lvl="1"/>
            <a:r>
              <a:rPr lang="en-US" dirty="0" smtClean="0"/>
              <a:t>Identify the various hardware and subscription levels of JDLink/ZXLink</a:t>
            </a:r>
          </a:p>
          <a:p>
            <a:pPr lvl="1"/>
            <a:r>
              <a:rPr lang="en-US" dirty="0" smtClean="0"/>
              <a:t>List the features of each level of JDLink/ZXLink</a:t>
            </a:r>
          </a:p>
          <a:p>
            <a:pPr lvl="1"/>
            <a:r>
              <a:rPr lang="en-US" dirty="0" smtClean="0"/>
              <a:t>Explain the In Base Strategy for JDLink and ZXLink </a:t>
            </a:r>
          </a:p>
          <a:p>
            <a:pPr lvl="1"/>
            <a:r>
              <a:rPr lang="en-US" dirty="0" smtClean="0"/>
              <a:t>Describe how the JDLink/ZXLink Machine Monitoring System works</a:t>
            </a:r>
          </a:p>
          <a:p>
            <a:pPr lvl="1"/>
            <a:r>
              <a:rPr lang="en-US" dirty="0" smtClean="0"/>
              <a:t>Identify the major components</a:t>
            </a:r>
          </a:p>
          <a:p>
            <a:pPr lvl="1"/>
            <a:r>
              <a:rPr lang="en-US" dirty="0" smtClean="0"/>
              <a:t>List the key features on the JDLink/ZXLink Web Application</a:t>
            </a:r>
          </a:p>
          <a:p>
            <a:pPr lvl="1"/>
            <a:r>
              <a:rPr lang="en-US" dirty="0" smtClean="0"/>
              <a:t>Determine the relationship between JDLink/ZXLink and Fleet Care</a:t>
            </a:r>
          </a:p>
          <a:p>
            <a:pPr lvl="1"/>
            <a:r>
              <a:rPr lang="en-US" dirty="0" smtClean="0"/>
              <a:t>Recall how JDLink/ZXLink enables Service Advisor Remote</a:t>
            </a:r>
          </a:p>
          <a:p>
            <a:pPr lvl="1"/>
            <a:r>
              <a:rPr lang="en-US" dirty="0" smtClean="0"/>
              <a:t>Identify the value to the customer</a:t>
            </a:r>
          </a:p>
          <a:p>
            <a:pPr lvl="1"/>
            <a:r>
              <a:rPr lang="en-US" dirty="0" smtClean="0"/>
              <a:t>Identify the value to the dealer</a:t>
            </a:r>
            <a:endParaRPr lang="en-US" dirty="0"/>
          </a:p>
        </p:txBody>
      </p:sp>
      <p:sp>
        <p:nvSpPr>
          <p:cNvPr id="5" name="AutoShape 9">
            <a:hlinkClick r:id="rId4" action="ppaction://hlinksldjump" highlightClick="1"/>
          </p:cNvPr>
          <p:cNvSpPr>
            <a:spLocks noChangeArrowheads="1"/>
          </p:cNvSpPr>
          <p:nvPr/>
        </p:nvSpPr>
        <p:spPr bwMode="auto">
          <a:xfrm>
            <a:off x="8839200" y="0"/>
            <a:ext cx="304800" cy="304800"/>
          </a:xfrm>
          <a:prstGeom prst="actionButtonHome">
            <a:avLst/>
          </a:prstGeom>
          <a:solidFill>
            <a:srgbClr val="DDDDDD"/>
          </a:solidFill>
          <a:ln w="9525">
            <a:noFill/>
            <a:miter lim="800000"/>
            <a:headEnd/>
            <a:tailEnd/>
          </a:ln>
          <a:effectLst/>
        </p:spPr>
        <p:txBody>
          <a:bodyPr wrap="none" anchor="ctr"/>
          <a:lstStyle/>
          <a:p>
            <a:endParaRPr lang="en-US" dirty="0">
              <a:latin typeface="Arial Unicode MS" pitchFamily="34" charset="-128"/>
            </a:endParaRPr>
          </a:p>
        </p:txBody>
      </p:sp>
    </p:spTree>
    <p:custDataLst>
      <p:tags r:id="rId1"/>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ChangeArrowheads="1"/>
          </p:cNvSpPr>
          <p:nvPr>
            <p:ph type="title"/>
          </p:nvPr>
        </p:nvSpPr>
        <p:spPr/>
        <p:txBody>
          <a:bodyPr/>
          <a:lstStyle/>
          <a:p>
            <a:r>
              <a:rPr lang="en-US" dirty="0" smtClean="0"/>
              <a:t>Technical Overview</a:t>
            </a:r>
            <a:endParaRPr lang="en-US" dirty="0"/>
          </a:p>
        </p:txBody>
      </p:sp>
      <p:sp>
        <p:nvSpPr>
          <p:cNvPr id="5" name="PPTShape_0"/>
          <p:cNvSpPr/>
          <p:nvPr/>
        </p:nvSpPr>
        <p:spPr>
          <a:xfrm>
            <a:off x="1588" y="1"/>
            <a:ext cx="9142412" cy="6858000"/>
          </a:xfrm>
          <a:prstGeom prst="rect">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err="1" smtClean="0">
              <a:latin typeface="Verdana"/>
              <a:cs typeface="Verdana"/>
            </a:endParaRPr>
          </a:p>
        </p:txBody>
      </p:sp>
      <p:sp>
        <p:nvSpPr>
          <p:cNvPr id="4101" name="Rectangle 5"/>
          <p:cNvSpPr>
            <a:spLocks noGrp="1" noChangeArrowheads="1"/>
          </p:cNvSpPr>
          <p:nvPr>
            <p:ph idx="1"/>
          </p:nvPr>
        </p:nvSpPr>
        <p:spPr/>
        <p:txBody>
          <a:bodyPr/>
          <a:lstStyle/>
          <a:p>
            <a:r>
              <a:rPr lang="en-US" sz="4000" b="1" dirty="0" smtClean="0"/>
              <a:t>Technical Overview</a:t>
            </a:r>
          </a:p>
          <a:p>
            <a:pPr lvl="1"/>
            <a:r>
              <a:rPr lang="en-US" dirty="0" smtClean="0"/>
              <a:t>Review the levels of JDLink/ZXLink available</a:t>
            </a:r>
          </a:p>
          <a:p>
            <a:pPr lvl="1"/>
            <a:r>
              <a:rPr lang="en-US" dirty="0" smtClean="0"/>
              <a:t>Identify the various JDLink/ZXLink installation options</a:t>
            </a:r>
          </a:p>
          <a:p>
            <a:pPr lvl="1"/>
            <a:r>
              <a:rPr lang="en-US" dirty="0" smtClean="0"/>
              <a:t>Develop an effective installation plan</a:t>
            </a:r>
          </a:p>
          <a:p>
            <a:pPr lvl="1"/>
            <a:r>
              <a:rPr lang="en-US" dirty="0" smtClean="0"/>
              <a:t>Recall how to configure the JDLink/ZXLink terminal and verify correct operation </a:t>
            </a:r>
          </a:p>
          <a:p>
            <a:pPr lvl="1"/>
            <a:r>
              <a:rPr lang="en-US" dirty="0" smtClean="0"/>
              <a:t>Identify the power states of the JDLink/ZXLink terminal</a:t>
            </a:r>
          </a:p>
          <a:p>
            <a:pPr lvl="1"/>
            <a:r>
              <a:rPr lang="en-US" dirty="0" smtClean="0"/>
              <a:t>Identify how to perform diagnostics on JDLink/ZXLink systems using the web</a:t>
            </a:r>
          </a:p>
          <a:p>
            <a:pPr lvl="1"/>
            <a:r>
              <a:rPr lang="en-US" dirty="0" smtClean="0"/>
              <a:t>Determine how Service Advisor can be used for diagnosing the JDLink/ZXLink system</a:t>
            </a:r>
          </a:p>
          <a:p>
            <a:pPr lvl="1"/>
            <a:r>
              <a:rPr lang="en-US" dirty="0" smtClean="0"/>
              <a:t>Dealer support resources </a:t>
            </a:r>
            <a:endParaRPr lang="en-US" dirty="0"/>
          </a:p>
        </p:txBody>
      </p:sp>
      <p:sp>
        <p:nvSpPr>
          <p:cNvPr id="6" name="PPTShape_1">
            <a:hlinkClick r:id="rId4" action="ppaction://hlinksldjump" highlightClick="1"/>
          </p:cNvPr>
          <p:cNvSpPr>
            <a:spLocks noChangeArrowheads="1"/>
          </p:cNvSpPr>
          <p:nvPr/>
        </p:nvSpPr>
        <p:spPr bwMode="auto">
          <a:xfrm>
            <a:off x="8839200" y="0"/>
            <a:ext cx="304800" cy="304800"/>
          </a:xfrm>
          <a:prstGeom prst="actionButtonHome">
            <a:avLst/>
          </a:prstGeom>
          <a:solidFill>
            <a:srgbClr val="DDDDDD"/>
          </a:solidFill>
          <a:ln w="9525">
            <a:noFill/>
            <a:miter lim="800000"/>
            <a:headEnd/>
            <a:tailEnd/>
          </a:ln>
          <a:effectLst/>
        </p:spPr>
        <p:txBody>
          <a:bodyPr wrap="none" anchor="ctr"/>
          <a:lstStyle/>
          <a:p>
            <a:endParaRPr lang="en-US" dirty="0">
              <a:latin typeface="Arial Unicode MS" pitchFamily="34" charset="-128"/>
            </a:endParaRPr>
          </a:p>
        </p:txBody>
      </p:sp>
    </p:spTree>
    <p:custDataLst>
      <p:tags r:id="rId1"/>
    </p:custData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Qualification Backup\JDLink_NG\Images\516607_r1.jpg"/>
          <p:cNvPicPr>
            <a:picLocks noChangeAspect="1" noChangeArrowheads="1"/>
          </p:cNvPicPr>
          <p:nvPr>
            <p:custDataLst>
              <p:tags r:id="rId2"/>
            </p:custDataLst>
          </p:nvPr>
        </p:nvPicPr>
        <p:blipFill>
          <a:blip r:embed="rId5" cstate="print"/>
          <a:srcRect r="8900" b="17612"/>
          <a:stretch>
            <a:fillRect/>
          </a:stretch>
        </p:blipFill>
        <p:spPr bwMode="auto">
          <a:xfrm>
            <a:off x="361507" y="901171"/>
            <a:ext cx="8782493" cy="5297612"/>
          </a:xfrm>
          <a:prstGeom prst="rect">
            <a:avLst/>
          </a:prstGeom>
          <a:noFill/>
        </p:spPr>
      </p:pic>
      <p:sp>
        <p:nvSpPr>
          <p:cNvPr id="5" name="Rectangle 4"/>
          <p:cNvSpPr/>
          <p:nvPr/>
        </p:nvSpPr>
        <p:spPr>
          <a:xfrm>
            <a:off x="1589" y="1318436"/>
            <a:ext cx="4198272" cy="1935125"/>
          </a:xfrm>
          <a:prstGeom prst="rect">
            <a:avLst/>
          </a:prstGeom>
          <a:gradFill flip="none" rotWithShape="1">
            <a:gsLst>
              <a:gs pos="0">
                <a:schemeClr val="tx1">
                  <a:lumMod val="50000"/>
                  <a:lumOff val="50000"/>
                </a:schemeClr>
              </a:gs>
              <a:gs pos="50000">
                <a:schemeClr val="accent1">
                  <a:tint val="44500"/>
                  <a:satMod val="160000"/>
                  <a:alpha val="84000"/>
                </a:schemeClr>
              </a:gs>
              <a:gs pos="100000">
                <a:schemeClr val="accent1">
                  <a:tint val="23500"/>
                  <a:satMod val="160000"/>
                  <a:alpha val="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err="1" smtClean="0">
              <a:latin typeface="Verdana"/>
              <a:cs typeface="Verdana"/>
            </a:endParaRPr>
          </a:p>
        </p:txBody>
      </p:sp>
      <p:sp>
        <p:nvSpPr>
          <p:cNvPr id="7529475" name="Rectangle 3"/>
          <p:cNvSpPr>
            <a:spLocks noGrp="1" noChangeArrowheads="1"/>
          </p:cNvSpPr>
          <p:nvPr>
            <p:ph type="title"/>
          </p:nvPr>
        </p:nvSpPr>
        <p:spPr/>
        <p:txBody>
          <a:bodyPr/>
          <a:lstStyle/>
          <a:p>
            <a:r>
              <a:rPr lang="en-US" dirty="0" smtClean="0"/>
              <a:t>Hardware and Subscription Levels</a:t>
            </a:r>
            <a:endParaRPr lang="en-US" dirty="0"/>
          </a:p>
        </p:txBody>
      </p:sp>
      <p:sp>
        <p:nvSpPr>
          <p:cNvPr id="7529476" name="PPTShape_0"/>
          <p:cNvSpPr>
            <a:spLocks noGrp="1" noChangeArrowheads="1"/>
          </p:cNvSpPr>
          <p:nvPr>
            <p:ph idx="1"/>
          </p:nvPr>
        </p:nvSpPr>
        <p:spPr>
          <a:xfrm>
            <a:off x="457200" y="1590512"/>
            <a:ext cx="8228013" cy="4522787"/>
          </a:xfrm>
        </p:spPr>
        <p:txBody>
          <a:bodyPr/>
          <a:lstStyle/>
          <a:p>
            <a:r>
              <a:rPr lang="en-US" sz="2400" b="1" dirty="0" smtClean="0"/>
              <a:t>		Express</a:t>
            </a:r>
          </a:p>
          <a:p>
            <a:r>
              <a:rPr lang="en-US" sz="2400" b="1" dirty="0" smtClean="0"/>
              <a:t>		Select</a:t>
            </a:r>
          </a:p>
          <a:p>
            <a:r>
              <a:rPr lang="en-US" sz="2400" b="1" dirty="0" smtClean="0"/>
              <a:t>		Ultimate</a:t>
            </a:r>
          </a:p>
          <a:p>
            <a:endParaRPr lang="en-US" sz="2400" b="1" dirty="0"/>
          </a:p>
        </p:txBody>
      </p:sp>
    </p:spTree>
    <p:custDataLst>
      <p:tags r:id="rId1"/>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cstate="print"/>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JDLink/ZXLink - TO Check Your Knowledge 1</a:t>
            </a:r>
            <a:endParaRPr lang="en-US"/>
          </a:p>
        </p:txBody>
      </p:sp>
      <p:pic>
        <p:nvPicPr>
          <p:cNvPr id="9" name="Picture 8" descr="engbg.png"/>
          <p:cNvPicPr>
            <a:picLocks/>
          </p:cNvPicPr>
          <p:nvPr/>
        </p:nvPicPr>
        <p:blipFill>
          <a:blip r:embed="rId8" cstate="print"/>
          <a:stretch>
            <a:fillRect/>
          </a:stretch>
        </p:blipFill>
        <p:spPr>
          <a:xfrm>
            <a:off x="0" y="5588000"/>
            <a:ext cx="9144000" cy="1270000"/>
          </a:xfrm>
          <a:prstGeom prst="rect">
            <a:avLst/>
          </a:prstGeom>
        </p:spPr>
      </p:pic>
      <p:pic>
        <p:nvPicPr>
          <p:cNvPr id="11" name="Picture 10" descr="~t112425.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2" name="Picture 11"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13" name="Picture 12"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7" name="Picture 1" descr="T:\Qualification Backup\JDLink_NG\Images\479309.jpg"/>
          <p:cNvPicPr>
            <a:picLocks noChangeAspect="1" noChangeArrowheads="1"/>
          </p:cNvPicPr>
          <p:nvPr>
            <p:custDataLst>
              <p:tags r:id="rId2"/>
            </p:custDataLst>
          </p:nvPr>
        </p:nvPicPr>
        <p:blipFill>
          <a:blip r:embed="rId5" cstate="print"/>
          <a:srcRect l="6977" r="3488" b="9125"/>
          <a:stretch>
            <a:fillRect/>
          </a:stretch>
        </p:blipFill>
        <p:spPr bwMode="auto">
          <a:xfrm>
            <a:off x="4195514" y="1254641"/>
            <a:ext cx="4735834" cy="4061637"/>
          </a:xfrm>
          <a:prstGeom prst="rect">
            <a:avLst/>
          </a:prstGeom>
          <a:noFill/>
        </p:spPr>
      </p:pic>
      <p:sp>
        <p:nvSpPr>
          <p:cNvPr id="251906" name="Rectangle 2"/>
          <p:cNvSpPr>
            <a:spLocks noGrp="1" noChangeArrowheads="1"/>
          </p:cNvSpPr>
          <p:nvPr>
            <p:ph type="title"/>
          </p:nvPr>
        </p:nvSpPr>
        <p:spPr/>
        <p:txBody>
          <a:bodyPr/>
          <a:lstStyle/>
          <a:p>
            <a:r>
              <a:rPr lang="en-US" smtClean="0"/>
              <a:t>JDLink and ZXLink Installation Options</a:t>
            </a:r>
            <a:endParaRPr lang="en-US" dirty="0"/>
          </a:p>
        </p:txBody>
      </p:sp>
      <p:sp>
        <p:nvSpPr>
          <p:cNvPr id="251907" name="Rectangle 3"/>
          <p:cNvSpPr>
            <a:spLocks noGrp="1" noChangeArrowheads="1"/>
          </p:cNvSpPr>
          <p:nvPr>
            <p:ph sz="half" idx="1"/>
          </p:nvPr>
        </p:nvSpPr>
        <p:spPr/>
        <p:txBody>
          <a:bodyPr/>
          <a:lstStyle/>
          <a:p>
            <a:r>
              <a:rPr lang="en-US" b="1" dirty="0" smtClean="0"/>
              <a:t>Factory install</a:t>
            </a:r>
          </a:p>
          <a:p>
            <a:pPr lvl="1"/>
            <a:r>
              <a:rPr lang="en-US" dirty="0" smtClean="0"/>
              <a:t>In base strategy is expanding</a:t>
            </a:r>
          </a:p>
          <a:p>
            <a:pPr lvl="1"/>
            <a:r>
              <a:rPr lang="en-US" dirty="0" smtClean="0"/>
              <a:t>87 total models in base by April 1st</a:t>
            </a:r>
          </a:p>
          <a:p>
            <a:pPr lvl="2"/>
            <a:r>
              <a:rPr lang="en-US" sz="1600" dirty="0" smtClean="0"/>
              <a:t>Refer to Info To Go or Machine </a:t>
            </a:r>
            <a:r>
              <a:rPr lang="en-US" sz="1600" dirty="0" err="1" smtClean="0"/>
              <a:t>Configurator</a:t>
            </a:r>
            <a:r>
              <a:rPr lang="en-US" sz="1600" dirty="0" smtClean="0"/>
              <a:t> for latest list</a:t>
            </a:r>
          </a:p>
          <a:p>
            <a:pPr lvl="2"/>
            <a:endParaRPr lang="en-US" dirty="0" smtClean="0"/>
          </a:p>
          <a:p>
            <a:r>
              <a:rPr lang="en-US" b="1" dirty="0" smtClean="0"/>
              <a:t>Dealer install</a:t>
            </a:r>
          </a:p>
          <a:p>
            <a:pPr lvl="1"/>
            <a:r>
              <a:rPr lang="en-US" dirty="0" smtClean="0"/>
              <a:t>2 types of kits:</a:t>
            </a:r>
          </a:p>
          <a:p>
            <a:pPr lvl="2"/>
            <a:r>
              <a:rPr lang="en-US" sz="1600" dirty="0" smtClean="0"/>
              <a:t>Ultimate Capable</a:t>
            </a:r>
          </a:p>
          <a:p>
            <a:pPr lvl="3"/>
            <a:r>
              <a:rPr lang="en-US" sz="1600" dirty="0" smtClean="0"/>
              <a:t>Designed for a machine that can accept JDLink Ultimate</a:t>
            </a:r>
          </a:p>
          <a:p>
            <a:pPr lvl="3"/>
            <a:r>
              <a:rPr lang="en-US" sz="1600" dirty="0" smtClean="0"/>
              <a:t>Model Specific</a:t>
            </a:r>
          </a:p>
          <a:p>
            <a:pPr lvl="2"/>
            <a:r>
              <a:rPr lang="en-US" sz="1600" dirty="0" smtClean="0"/>
              <a:t>Universal Kit</a:t>
            </a:r>
          </a:p>
          <a:p>
            <a:pPr lvl="3"/>
            <a:r>
              <a:rPr lang="en-US" sz="1600" dirty="0" smtClean="0"/>
              <a:t>All Makes installation</a:t>
            </a:r>
            <a:endParaRPr lang="en-US" sz="1600" dirty="0"/>
          </a:p>
        </p:txBody>
      </p:sp>
    </p:spTree>
    <p:custDataLst>
      <p:tags r:id="rId1"/>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cstate="print"/>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JDLink/ZXLink - TO Check Your Knowledge 2</a:t>
            </a:r>
            <a:endParaRPr lang="en-US"/>
          </a:p>
        </p:txBody>
      </p:sp>
      <p:pic>
        <p:nvPicPr>
          <p:cNvPr id="9" name="Picture 8" descr="engbg.png"/>
          <p:cNvPicPr>
            <a:picLocks/>
          </p:cNvPicPr>
          <p:nvPr/>
        </p:nvPicPr>
        <p:blipFill>
          <a:blip r:embed="rId8" cstate="print"/>
          <a:stretch>
            <a:fillRect/>
          </a:stretch>
        </p:blipFill>
        <p:spPr>
          <a:xfrm>
            <a:off x="0" y="5588000"/>
            <a:ext cx="9144000" cy="1270000"/>
          </a:xfrm>
          <a:prstGeom prst="rect">
            <a:avLst/>
          </a:prstGeom>
        </p:spPr>
      </p:pic>
      <p:pic>
        <p:nvPicPr>
          <p:cNvPr id="11" name="Picture 10" descr="~t120041.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2" name="Picture 11"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13" name="Picture 12"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Qualification Backup\JDLink_NG\Images\516607_r1.jpg"/>
          <p:cNvPicPr>
            <a:picLocks noChangeAspect="1" noChangeArrowheads="1"/>
          </p:cNvPicPr>
          <p:nvPr>
            <p:custDataLst>
              <p:tags r:id="rId2"/>
            </p:custDataLst>
          </p:nvPr>
        </p:nvPicPr>
        <p:blipFill>
          <a:blip r:embed="rId5" cstate="print"/>
          <a:srcRect r="8900" b="17612"/>
          <a:stretch>
            <a:fillRect/>
          </a:stretch>
        </p:blipFill>
        <p:spPr bwMode="auto">
          <a:xfrm>
            <a:off x="361507" y="901171"/>
            <a:ext cx="8782493" cy="5297612"/>
          </a:xfrm>
          <a:prstGeom prst="rect">
            <a:avLst/>
          </a:prstGeom>
          <a:noFill/>
        </p:spPr>
      </p:pic>
      <p:sp>
        <p:nvSpPr>
          <p:cNvPr id="7" name="Rectangle 6"/>
          <p:cNvSpPr/>
          <p:nvPr/>
        </p:nvSpPr>
        <p:spPr>
          <a:xfrm>
            <a:off x="1589" y="1318436"/>
            <a:ext cx="4198272" cy="1935125"/>
          </a:xfrm>
          <a:prstGeom prst="rect">
            <a:avLst/>
          </a:prstGeom>
          <a:gradFill flip="none" rotWithShape="1">
            <a:gsLst>
              <a:gs pos="0">
                <a:schemeClr val="tx1">
                  <a:lumMod val="50000"/>
                  <a:lumOff val="50000"/>
                </a:schemeClr>
              </a:gs>
              <a:gs pos="50000">
                <a:schemeClr val="accent1">
                  <a:tint val="44500"/>
                  <a:satMod val="160000"/>
                  <a:alpha val="84000"/>
                </a:schemeClr>
              </a:gs>
              <a:gs pos="100000">
                <a:schemeClr val="accent1">
                  <a:tint val="23500"/>
                  <a:satMod val="160000"/>
                  <a:alpha val="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err="1" smtClean="0">
              <a:latin typeface="Verdana"/>
              <a:cs typeface="Verdana"/>
            </a:endParaRPr>
          </a:p>
        </p:txBody>
      </p:sp>
      <p:sp>
        <p:nvSpPr>
          <p:cNvPr id="7529475" name="Rectangle 3"/>
          <p:cNvSpPr>
            <a:spLocks noGrp="1" noChangeArrowheads="1"/>
          </p:cNvSpPr>
          <p:nvPr>
            <p:ph type="title"/>
          </p:nvPr>
        </p:nvSpPr>
        <p:spPr/>
        <p:txBody>
          <a:bodyPr/>
          <a:lstStyle/>
          <a:p>
            <a:r>
              <a:rPr lang="en-US" smtClean="0"/>
              <a:t>Hardware and Subscription Levels</a:t>
            </a:r>
            <a:endParaRPr lang="en-US" dirty="0"/>
          </a:p>
        </p:txBody>
      </p:sp>
      <p:sp>
        <p:nvSpPr>
          <p:cNvPr id="7529476" name="Rectangle 4"/>
          <p:cNvSpPr>
            <a:spLocks noGrp="1" noChangeArrowheads="1"/>
          </p:cNvSpPr>
          <p:nvPr>
            <p:ph idx="1"/>
          </p:nvPr>
        </p:nvSpPr>
        <p:spPr>
          <a:xfrm>
            <a:off x="457200" y="1616149"/>
            <a:ext cx="8228013" cy="4387966"/>
          </a:xfrm>
        </p:spPr>
        <p:txBody>
          <a:bodyPr/>
          <a:lstStyle/>
          <a:p>
            <a:r>
              <a:rPr lang="en-US" sz="2400" b="1" dirty="0" smtClean="0"/>
              <a:t>		Express</a:t>
            </a:r>
          </a:p>
          <a:p>
            <a:r>
              <a:rPr lang="en-US" sz="2400" b="1" dirty="0" smtClean="0"/>
              <a:t>		Select</a:t>
            </a:r>
          </a:p>
          <a:p>
            <a:r>
              <a:rPr lang="en-US" sz="2400" b="1" dirty="0" smtClean="0"/>
              <a:t>		Ultimate</a:t>
            </a:r>
          </a:p>
          <a:p>
            <a:endParaRPr lang="en-US" sz="2400" b="1" dirty="0"/>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2" descr="T:\Qualification Backup\JDLink_NG\Images\installation planning 2.jpg"/>
          <p:cNvPicPr>
            <a:picLocks noChangeAspect="1" noChangeArrowheads="1"/>
          </p:cNvPicPr>
          <p:nvPr>
            <p:custDataLst>
              <p:tags r:id="rId2"/>
            </p:custDataLst>
          </p:nvPr>
        </p:nvPicPr>
        <p:blipFill>
          <a:blip r:embed="rId6" cstate="print"/>
          <a:srcRect t="10148" r="19613"/>
          <a:stretch>
            <a:fillRect/>
          </a:stretch>
        </p:blipFill>
        <p:spPr bwMode="auto">
          <a:xfrm>
            <a:off x="2850078" y="1296702"/>
            <a:ext cx="5830784" cy="4336922"/>
          </a:xfrm>
          <a:prstGeom prst="rect">
            <a:avLst/>
          </a:prstGeom>
          <a:ln>
            <a:noFill/>
          </a:ln>
          <a:effectLst/>
        </p:spPr>
      </p:pic>
      <p:pic>
        <p:nvPicPr>
          <p:cNvPr id="287745" name="Picture 1" descr="T:\Qualification Backup\JDLink_NG\Images\note paper 1.png"/>
          <p:cNvPicPr>
            <a:picLocks noChangeAspect="1" noChangeArrowheads="1"/>
          </p:cNvPicPr>
          <p:nvPr>
            <p:custDataLst>
              <p:tags r:id="rId3"/>
            </p:custDataLst>
          </p:nvPr>
        </p:nvPicPr>
        <p:blipFill>
          <a:blip r:embed="rId7" cstate="print"/>
          <a:srcRect/>
          <a:stretch>
            <a:fillRect/>
          </a:stretch>
        </p:blipFill>
        <p:spPr bwMode="auto">
          <a:xfrm rot="20853824">
            <a:off x="422651" y="591148"/>
            <a:ext cx="5963065" cy="5132727"/>
          </a:xfrm>
          <a:prstGeom prst="rect">
            <a:avLst/>
          </a:prstGeom>
          <a:noFill/>
        </p:spPr>
      </p:pic>
      <p:sp>
        <p:nvSpPr>
          <p:cNvPr id="294919" name="Rectangle 7"/>
          <p:cNvSpPr>
            <a:spLocks noGrp="1" noChangeArrowheads="1"/>
          </p:cNvSpPr>
          <p:nvPr>
            <p:ph type="title"/>
          </p:nvPr>
        </p:nvSpPr>
        <p:spPr/>
        <p:txBody>
          <a:bodyPr/>
          <a:lstStyle/>
          <a:p>
            <a:r>
              <a:rPr lang="en-US" dirty="0" smtClean="0"/>
              <a:t>Installation Planning</a:t>
            </a:r>
            <a:endParaRPr lang="en-US" dirty="0"/>
          </a:p>
        </p:txBody>
      </p:sp>
      <p:sp>
        <p:nvSpPr>
          <p:cNvPr id="294920" name="Rectangle 8"/>
          <p:cNvSpPr>
            <a:spLocks noGrp="1" noChangeArrowheads="1"/>
          </p:cNvSpPr>
          <p:nvPr>
            <p:ph idx="1"/>
          </p:nvPr>
        </p:nvSpPr>
        <p:spPr>
          <a:xfrm rot="20872085">
            <a:off x="1524405" y="838072"/>
            <a:ext cx="4131085" cy="4770537"/>
          </a:xfrm>
        </p:spPr>
        <p:txBody>
          <a:bodyPr wrap="square" anchor="ctr" anchorCtr="0">
            <a:spAutoFit/>
          </a:bodyPr>
          <a:lstStyle/>
          <a:p>
            <a:r>
              <a:rPr lang="en-US" sz="2600" b="1" dirty="0" smtClean="0">
                <a:solidFill>
                  <a:schemeClr val="tx2">
                    <a:lumMod val="75000"/>
                  </a:schemeClr>
                </a:solidFill>
                <a:latin typeface="chalkie" pitchFamily="34" charset="0"/>
              </a:rPr>
              <a:t>Installation instructions</a:t>
            </a:r>
          </a:p>
          <a:p>
            <a:r>
              <a:rPr lang="en-US" sz="2600" b="1" dirty="0" smtClean="0">
                <a:solidFill>
                  <a:schemeClr val="tx2">
                    <a:lumMod val="75000"/>
                  </a:schemeClr>
                </a:solidFill>
                <a:latin typeface="chalkie" pitchFamily="34" charset="0"/>
              </a:rPr>
              <a:t>Safety plan and considerations</a:t>
            </a:r>
          </a:p>
          <a:p>
            <a:r>
              <a:rPr lang="en-US" sz="2600" b="1" dirty="0" smtClean="0">
                <a:solidFill>
                  <a:schemeClr val="tx2">
                    <a:lumMod val="75000"/>
                  </a:schemeClr>
                </a:solidFill>
                <a:latin typeface="chalkie" pitchFamily="34" charset="0"/>
              </a:rPr>
              <a:t>Identified power source</a:t>
            </a:r>
          </a:p>
          <a:p>
            <a:r>
              <a:rPr lang="en-US" sz="2600" b="1" dirty="0" smtClean="0">
                <a:solidFill>
                  <a:schemeClr val="tx2">
                    <a:lumMod val="75000"/>
                  </a:schemeClr>
                </a:solidFill>
                <a:latin typeface="chalkie" pitchFamily="34" charset="0"/>
              </a:rPr>
              <a:t>Identified cable routing</a:t>
            </a:r>
          </a:p>
          <a:p>
            <a:r>
              <a:rPr lang="en-US" sz="2600" b="1" dirty="0" smtClean="0">
                <a:solidFill>
                  <a:schemeClr val="tx2">
                    <a:lumMod val="75000"/>
                  </a:schemeClr>
                </a:solidFill>
                <a:latin typeface="chalkie" pitchFamily="34" charset="0"/>
              </a:rPr>
              <a:t>MTG or Express Terminal  mounting location</a:t>
            </a:r>
          </a:p>
          <a:p>
            <a:r>
              <a:rPr lang="en-US" sz="2600" b="1" dirty="0" smtClean="0">
                <a:solidFill>
                  <a:schemeClr val="tx2">
                    <a:lumMod val="75000"/>
                  </a:schemeClr>
                </a:solidFill>
                <a:latin typeface="chalkie" pitchFamily="34" charset="0"/>
              </a:rPr>
              <a:t>Antenna mounting location</a:t>
            </a:r>
          </a:p>
          <a:p>
            <a:r>
              <a:rPr lang="en-US" sz="2600" b="1" dirty="0" smtClean="0">
                <a:solidFill>
                  <a:schemeClr val="tx2">
                    <a:lumMod val="75000"/>
                  </a:schemeClr>
                </a:solidFill>
                <a:latin typeface="chalkie" pitchFamily="34" charset="0"/>
              </a:rPr>
              <a:t>Customer approval</a:t>
            </a:r>
            <a:endParaRPr lang="en-US" sz="2600" b="1" dirty="0">
              <a:solidFill>
                <a:schemeClr val="tx2">
                  <a:lumMod val="75000"/>
                </a:schemeClr>
              </a:solidFill>
              <a:latin typeface="chalkie" pitchFamily="34" charset="0"/>
            </a:endParaRPr>
          </a:p>
        </p:txBody>
      </p:sp>
    </p:spTree>
    <p:custDataLst>
      <p:tags r:id="rId1"/>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2" name="Rectangle 6"/>
          <p:cNvSpPr>
            <a:spLocks noGrp="1" noChangeArrowheads="1"/>
          </p:cNvSpPr>
          <p:nvPr>
            <p:ph idx="1"/>
          </p:nvPr>
        </p:nvSpPr>
        <p:spPr/>
        <p:txBody>
          <a:bodyPr/>
          <a:lstStyle/>
          <a:p>
            <a:r>
              <a:rPr lang="en-US" sz="1600" dirty="0"/>
              <a:t>Detailed generic or machine specific installation instructions can be downloaded from the </a:t>
            </a:r>
            <a:r>
              <a:rPr lang="en-US" sz="1600" dirty="0" smtClean="0"/>
              <a:t>Technical Service Information Bookstore website</a:t>
            </a:r>
            <a:r>
              <a:rPr lang="en-US" sz="1600" dirty="0"/>
              <a:t>.</a:t>
            </a:r>
          </a:p>
          <a:p>
            <a:pPr algn="ctr">
              <a:buFontTx/>
              <a:buNone/>
            </a:pPr>
            <a:r>
              <a:rPr lang="en-US" sz="1600" dirty="0"/>
              <a:t> </a:t>
            </a:r>
            <a:endParaRPr lang="en-US" sz="1600" dirty="0" smtClean="0"/>
          </a:p>
          <a:p>
            <a:pPr algn="ctr">
              <a:buFontTx/>
              <a:buNone/>
            </a:pPr>
            <a:endParaRPr lang="en-US" sz="1600" dirty="0" smtClean="0"/>
          </a:p>
          <a:p>
            <a:pPr algn="ctr">
              <a:buFontTx/>
              <a:buNone/>
            </a:pPr>
            <a:endParaRPr lang="en-US" sz="1600" dirty="0" smtClean="0"/>
          </a:p>
          <a:p>
            <a:pPr algn="ctr">
              <a:buFontTx/>
              <a:buNone/>
            </a:pPr>
            <a:endParaRPr lang="en-US" sz="1600" dirty="0" smtClean="0"/>
          </a:p>
          <a:p>
            <a:pPr algn="ctr">
              <a:buFontTx/>
              <a:buNone/>
            </a:pPr>
            <a:endParaRPr lang="en-US" sz="1600" dirty="0" smtClean="0"/>
          </a:p>
          <a:p>
            <a:pPr algn="ctr">
              <a:buFontTx/>
              <a:buNone/>
            </a:pPr>
            <a:endParaRPr lang="en-US" sz="1600" dirty="0" smtClean="0"/>
          </a:p>
          <a:p>
            <a:pPr algn="ctr">
              <a:buFontTx/>
              <a:buNone/>
            </a:pPr>
            <a:endParaRPr lang="en-US" sz="1600" dirty="0" smtClean="0"/>
          </a:p>
          <a:p>
            <a:pPr algn="ctr">
              <a:buFontTx/>
              <a:buNone/>
            </a:pPr>
            <a:endParaRPr lang="en-US" sz="1600" dirty="0" smtClean="0"/>
          </a:p>
          <a:p>
            <a:pPr algn="ctr">
              <a:buFontTx/>
              <a:buNone/>
            </a:pPr>
            <a:endParaRPr lang="en-US" sz="1600" dirty="0" smtClean="0"/>
          </a:p>
          <a:p>
            <a:pPr algn="ctr">
              <a:buFontTx/>
              <a:buNone/>
            </a:pPr>
            <a:endParaRPr lang="en-US" sz="1600" dirty="0" smtClean="0"/>
          </a:p>
          <a:p>
            <a:pPr algn="ctr">
              <a:buFontTx/>
              <a:buNone/>
            </a:pPr>
            <a:r>
              <a:rPr lang="en-US" sz="1600" i="1" dirty="0" smtClean="0"/>
              <a:t>www.johndeeretechinfo.com</a:t>
            </a:r>
            <a:endParaRPr lang="en-US" sz="1600" i="1" dirty="0"/>
          </a:p>
          <a:p>
            <a:endParaRPr lang="en-US" sz="1600" dirty="0">
              <a:solidFill>
                <a:schemeClr val="accent2"/>
              </a:solidFill>
            </a:endParaRPr>
          </a:p>
          <a:p>
            <a:pPr lvl="1">
              <a:buFontTx/>
              <a:buNone/>
            </a:pPr>
            <a:r>
              <a:rPr lang="en-US" sz="1600" dirty="0">
                <a:solidFill>
                  <a:srgbClr val="7F787F"/>
                </a:solidFill>
              </a:rPr>
              <a:t>			</a:t>
            </a:r>
          </a:p>
        </p:txBody>
      </p:sp>
      <p:pic>
        <p:nvPicPr>
          <p:cNvPr id="285697" name="Picture 1" descr="T:\Qualification Backup\JDLink_NG\Images\bookstore snap.jpg"/>
          <p:cNvPicPr>
            <a:picLocks noChangeAspect="1" noChangeArrowheads="1"/>
          </p:cNvPicPr>
          <p:nvPr>
            <p:custDataLst>
              <p:tags r:id="rId2"/>
            </p:custDataLst>
          </p:nvPr>
        </p:nvPicPr>
        <p:blipFill>
          <a:blip r:embed="rId5" cstate="print"/>
          <a:srcRect l="732" r="1956" b="30954"/>
          <a:stretch>
            <a:fillRect/>
          </a:stretch>
        </p:blipFill>
        <p:spPr bwMode="auto">
          <a:xfrm>
            <a:off x="445325" y="2173855"/>
            <a:ext cx="8253351" cy="3478807"/>
          </a:xfrm>
          <a:prstGeom prst="rect">
            <a:avLst/>
          </a:prstGeom>
          <a:ln>
            <a:noFill/>
          </a:ln>
          <a:effectLst/>
        </p:spPr>
      </p:pic>
      <p:sp>
        <p:nvSpPr>
          <p:cNvPr id="260101" name="Rectangle 5"/>
          <p:cNvSpPr>
            <a:spLocks noGrp="1" noChangeArrowheads="1"/>
          </p:cNvSpPr>
          <p:nvPr>
            <p:ph type="title"/>
          </p:nvPr>
        </p:nvSpPr>
        <p:spPr/>
        <p:txBody>
          <a:bodyPr/>
          <a:lstStyle/>
          <a:p>
            <a:r>
              <a:rPr lang="en-US" dirty="0"/>
              <a:t>Installation Instructions</a:t>
            </a:r>
          </a:p>
        </p:txBody>
      </p:sp>
      <p:sp>
        <p:nvSpPr>
          <p:cNvPr id="260104" name="Text Box 8"/>
          <p:cNvSpPr txBox="1">
            <a:spLocks noChangeArrowheads="1"/>
          </p:cNvSpPr>
          <p:nvPr/>
        </p:nvSpPr>
        <p:spPr bwMode="auto">
          <a:xfrm>
            <a:off x="4195107" y="5046001"/>
            <a:ext cx="4656137" cy="584775"/>
          </a:xfrm>
          <a:prstGeom prst="rect">
            <a:avLst/>
          </a:prstGeom>
          <a:noFill/>
          <a:ln w="9525" algn="ctr">
            <a:noFill/>
            <a:miter lim="800000"/>
            <a:headEnd/>
            <a:tailEnd/>
          </a:ln>
          <a:effectLst/>
        </p:spPr>
        <p:txBody>
          <a:bodyPr>
            <a:spAutoFit/>
          </a:bodyPr>
          <a:lstStyle/>
          <a:p>
            <a:pPr algn="l"/>
            <a:r>
              <a:rPr lang="en-US" sz="1600" dirty="0" smtClean="0">
                <a:solidFill>
                  <a:schemeClr val="bg1"/>
                </a:solidFill>
                <a:effectLst>
                  <a:outerShdw blurRad="38100" dist="38100" dir="2700000" algn="tl">
                    <a:srgbClr val="000000">
                      <a:alpha val="43137"/>
                    </a:srgbClr>
                  </a:outerShdw>
                </a:effectLst>
              </a:rPr>
              <a:t>Use the “Installation Instructions” </a:t>
            </a:r>
            <a:r>
              <a:rPr lang="en-US" sz="1600" dirty="0">
                <a:solidFill>
                  <a:schemeClr val="bg1"/>
                </a:solidFill>
                <a:effectLst>
                  <a:outerShdw blurRad="38100" dist="38100" dir="2700000" algn="tl">
                    <a:srgbClr val="000000">
                      <a:alpha val="43137"/>
                    </a:srgbClr>
                  </a:outerShdw>
                </a:effectLst>
              </a:rPr>
              <a:t>link to access the Installation Instructions Library</a:t>
            </a:r>
          </a:p>
        </p:txBody>
      </p:sp>
      <p:sp>
        <p:nvSpPr>
          <p:cNvPr id="6" name="Right Arrow 5"/>
          <p:cNvSpPr/>
          <p:nvPr/>
        </p:nvSpPr>
        <p:spPr>
          <a:xfrm rot="10800000">
            <a:off x="3646968" y="5220585"/>
            <a:ext cx="510362" cy="276447"/>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err="1" smtClean="0">
              <a:latin typeface="Verdana"/>
              <a:cs typeface="Verdana"/>
            </a:endParaRPr>
          </a:p>
        </p:txBody>
      </p:sp>
    </p:spTree>
    <p:custDataLst>
      <p:tags r:id="rId1"/>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8" name="Rectangle 10"/>
          <p:cNvSpPr>
            <a:spLocks noGrp="1" noChangeArrowheads="1"/>
          </p:cNvSpPr>
          <p:nvPr>
            <p:ph type="title"/>
          </p:nvPr>
        </p:nvSpPr>
        <p:spPr/>
        <p:txBody>
          <a:bodyPr/>
          <a:lstStyle/>
          <a:p>
            <a:r>
              <a:rPr lang="en-US" smtClean="0"/>
              <a:t>Installation Plan - Safety</a:t>
            </a:r>
            <a:endParaRPr lang="en-US" dirty="0"/>
          </a:p>
        </p:txBody>
      </p:sp>
      <p:sp>
        <p:nvSpPr>
          <p:cNvPr id="58379" name="Rectangle 11"/>
          <p:cNvSpPr>
            <a:spLocks noGrp="1" noChangeArrowheads="1"/>
          </p:cNvSpPr>
          <p:nvPr>
            <p:ph idx="1"/>
          </p:nvPr>
        </p:nvSpPr>
        <p:spPr/>
        <p:txBody>
          <a:bodyPr/>
          <a:lstStyle/>
          <a:p>
            <a:pPr lvl="1"/>
            <a:r>
              <a:rPr lang="en-US" dirty="0" smtClean="0"/>
              <a:t>Always remember to use common sense safety procedures at all time</a:t>
            </a:r>
          </a:p>
          <a:p>
            <a:pPr lvl="1"/>
            <a:r>
              <a:rPr lang="en-US" dirty="0" smtClean="0"/>
              <a:t>Prior to working on the machine, disconnect the battery power</a:t>
            </a:r>
          </a:p>
          <a:p>
            <a:pPr lvl="1"/>
            <a:r>
              <a:rPr lang="en-US" dirty="0" smtClean="0"/>
              <a:t>Use proper welding procedures on machines with electronic control devices</a:t>
            </a:r>
          </a:p>
          <a:p>
            <a:pPr lvl="1"/>
            <a:r>
              <a:rPr lang="en-US" dirty="0" smtClean="0"/>
              <a:t>Verify with the customer that the machine is safe to operate when the installation is complete</a:t>
            </a:r>
            <a:endParaRPr lang="en-US" dirty="0"/>
          </a:p>
        </p:txBody>
      </p:sp>
      <p:sp>
        <p:nvSpPr>
          <p:cNvPr id="58372" name="Text Box 4"/>
          <p:cNvSpPr txBox="1">
            <a:spLocks noChangeArrowheads="1"/>
          </p:cNvSpPr>
          <p:nvPr/>
        </p:nvSpPr>
        <p:spPr bwMode="auto">
          <a:xfrm>
            <a:off x="818707" y="5052715"/>
            <a:ext cx="7506586" cy="835025"/>
          </a:xfrm>
          <a:prstGeom prst="rect">
            <a:avLst/>
          </a:prstGeom>
          <a:noFill/>
          <a:ln w="9525">
            <a:noFill/>
            <a:miter lim="800000"/>
            <a:headEnd/>
            <a:tailEnd/>
          </a:ln>
          <a:effectLst/>
        </p:spPr>
        <p:txBody>
          <a:bodyPr wrap="square">
            <a:spAutoFit/>
          </a:bodyPr>
          <a:lstStyle/>
          <a:p>
            <a:r>
              <a:rPr lang="en-US" sz="1600" dirty="0" smtClean="0"/>
              <a:t>DO NOT </a:t>
            </a:r>
            <a:r>
              <a:rPr lang="en-US" sz="1600" dirty="0"/>
              <a:t>Drill or weld on ROPS/FOPS unless specifically instructed by John </a:t>
            </a:r>
            <a:r>
              <a:rPr lang="en-US" sz="1600" dirty="0" smtClean="0"/>
              <a:t>Deere or Hitachi </a:t>
            </a:r>
            <a:r>
              <a:rPr lang="en-US" sz="1600" dirty="0"/>
              <a:t>Engineering. This could invalidate the ROPS/FOPS warranty and may require replacement at installer or dealer expense</a:t>
            </a:r>
          </a:p>
        </p:txBody>
      </p:sp>
      <p:pic>
        <p:nvPicPr>
          <p:cNvPr id="283649" name="Picture 1" descr="S:\Training Center\LeConte\Branding_Color Specs_Logos_Symbols\Symbols &amp; Callouts\warning_symbol.gif"/>
          <p:cNvPicPr>
            <a:picLocks noChangeAspect="1" noChangeArrowheads="1"/>
          </p:cNvPicPr>
          <p:nvPr>
            <p:custDataLst>
              <p:tags r:id="rId2"/>
            </p:custDataLst>
          </p:nvPr>
        </p:nvPicPr>
        <p:blipFill>
          <a:blip r:embed="rId5" cstate="print"/>
          <a:srcRect/>
          <a:stretch>
            <a:fillRect/>
          </a:stretch>
        </p:blipFill>
        <p:spPr bwMode="auto">
          <a:xfrm>
            <a:off x="2826858" y="4339146"/>
            <a:ext cx="3490285" cy="696590"/>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5" name="Picture 5" descr="T:\Qualification Backup\JDLink_NG\Images\battery.jpg"/>
          <p:cNvPicPr>
            <a:picLocks noChangeAspect="1" noChangeArrowheads="1"/>
          </p:cNvPicPr>
          <p:nvPr>
            <p:custDataLst>
              <p:tags r:id="rId2"/>
            </p:custDataLst>
          </p:nvPr>
        </p:nvPicPr>
        <p:blipFill>
          <a:blip r:embed="rId5" cstate="print"/>
          <a:srcRect/>
          <a:stretch>
            <a:fillRect/>
          </a:stretch>
        </p:blipFill>
        <p:spPr bwMode="auto">
          <a:xfrm>
            <a:off x="1743739" y="1262829"/>
            <a:ext cx="7400259" cy="4932222"/>
          </a:xfrm>
          <a:prstGeom prst="rect">
            <a:avLst/>
          </a:prstGeom>
          <a:noFill/>
        </p:spPr>
      </p:pic>
      <p:sp>
        <p:nvSpPr>
          <p:cNvPr id="2" name="Title 1"/>
          <p:cNvSpPr>
            <a:spLocks noGrp="1"/>
          </p:cNvSpPr>
          <p:nvPr>
            <p:ph type="title"/>
          </p:nvPr>
        </p:nvSpPr>
        <p:spPr/>
        <p:txBody>
          <a:bodyPr/>
          <a:lstStyle/>
          <a:p>
            <a:r>
              <a:rPr lang="en-US" smtClean="0"/>
              <a:t>MTG Key Specifications</a:t>
            </a:r>
            <a:endParaRPr lang="en-US" dirty="0"/>
          </a:p>
        </p:txBody>
      </p:sp>
      <p:sp>
        <p:nvSpPr>
          <p:cNvPr id="3" name="Content Placeholder 2"/>
          <p:cNvSpPr>
            <a:spLocks noGrp="1"/>
          </p:cNvSpPr>
          <p:nvPr>
            <p:ph idx="1"/>
          </p:nvPr>
        </p:nvSpPr>
        <p:spPr/>
        <p:txBody>
          <a:bodyPr/>
          <a:lstStyle/>
          <a:p>
            <a:r>
              <a:rPr lang="en-US" b="1" dirty="0" smtClean="0"/>
              <a:t>Input Voltage</a:t>
            </a:r>
          </a:p>
          <a:p>
            <a:pPr lvl="1">
              <a:buNone/>
            </a:pPr>
            <a:r>
              <a:rPr lang="en-US" dirty="0" smtClean="0"/>
              <a:t>The voltage range for switched and </a:t>
            </a:r>
            <a:r>
              <a:rPr lang="en-US" dirty="0" err="1" smtClean="0"/>
              <a:t>unswitched</a:t>
            </a:r>
            <a:r>
              <a:rPr lang="en-US" dirty="0" smtClean="0"/>
              <a:t> power: </a:t>
            </a:r>
            <a:r>
              <a:rPr lang="en-US" sz="1800" dirty="0" smtClean="0"/>
              <a:t>9-32VDC</a:t>
            </a:r>
          </a:p>
          <a:p>
            <a:r>
              <a:rPr lang="en-US" b="1" dirty="0" smtClean="0"/>
              <a:t>Fuse recommendations</a:t>
            </a:r>
          </a:p>
          <a:p>
            <a:pPr lvl="1">
              <a:buNone/>
            </a:pPr>
            <a:r>
              <a:rPr lang="en-US" dirty="0" smtClean="0"/>
              <a:t>The device should be protected with a 10A fuse maximum.</a:t>
            </a:r>
          </a:p>
          <a:p>
            <a:r>
              <a:rPr lang="en-US" b="1" dirty="0" smtClean="0"/>
              <a:t>Current Draw</a:t>
            </a:r>
          </a:p>
          <a:p>
            <a:pPr lvl="1"/>
            <a:r>
              <a:rPr lang="en-US" dirty="0" smtClean="0"/>
              <a:t>There are three power states in the MTG. Powered On, Sleep mode and Hibernate.</a:t>
            </a:r>
          </a:p>
          <a:p>
            <a:pPr lvl="1"/>
            <a:r>
              <a:rPr lang="en-US" dirty="0" smtClean="0"/>
              <a:t>The maximum current draw in each state is:</a:t>
            </a:r>
          </a:p>
          <a:p>
            <a:pPr lvl="2"/>
            <a:r>
              <a:rPr lang="en-US" sz="1800" dirty="0" smtClean="0"/>
              <a:t>Powered On 0.3A or 300 milliamp</a:t>
            </a:r>
          </a:p>
          <a:p>
            <a:pPr lvl="2"/>
            <a:r>
              <a:rPr lang="en-US" sz="1800" dirty="0" smtClean="0"/>
              <a:t>Sleep Mode 0.025A or 25 milliamp</a:t>
            </a:r>
          </a:p>
          <a:p>
            <a:pPr lvl="2"/>
            <a:r>
              <a:rPr lang="en-US" sz="1800" dirty="0" smtClean="0"/>
              <a:t>Hibernate 0.001A or 1 milliamp</a:t>
            </a:r>
            <a:endParaRPr lang="en-US" sz="1800" dirty="0"/>
          </a:p>
        </p:txBody>
      </p:sp>
    </p:spTree>
    <p:custDataLst>
      <p:tags r:id="rId1"/>
    </p:custData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 Configuration – Ultimate Capable</a:t>
            </a:r>
            <a:endParaRPr lang="en-US" dirty="0"/>
          </a:p>
        </p:txBody>
      </p:sp>
      <p:pic>
        <p:nvPicPr>
          <p:cNvPr id="1026" name="Picture 2"/>
          <p:cNvPicPr>
            <a:picLocks noChangeAspect="1" noChangeArrowheads="1"/>
          </p:cNvPicPr>
          <p:nvPr>
            <p:custDataLst>
              <p:tags r:id="rId2"/>
            </p:custDataLst>
          </p:nvPr>
        </p:nvPicPr>
        <p:blipFill>
          <a:blip r:embed="rId5" cstate="print"/>
          <a:srcRect/>
          <a:stretch>
            <a:fillRect/>
          </a:stretch>
        </p:blipFill>
        <p:spPr bwMode="auto">
          <a:xfrm>
            <a:off x="1672590" y="1270590"/>
            <a:ext cx="6103228" cy="5181600"/>
          </a:xfrm>
          <a:prstGeom prst="rect">
            <a:avLst/>
          </a:prstGeom>
          <a:noFill/>
          <a:ln w="12700">
            <a:noFill/>
            <a:miter lim="800000"/>
            <a:headEnd/>
            <a:tailEnd/>
          </a:ln>
        </p:spPr>
      </p:pic>
      <p:sp>
        <p:nvSpPr>
          <p:cNvPr id="5" name="TextBox 4"/>
          <p:cNvSpPr txBox="1"/>
          <p:nvPr/>
        </p:nvSpPr>
        <p:spPr>
          <a:xfrm>
            <a:off x="1722120" y="1636350"/>
            <a:ext cx="1554480" cy="276999"/>
          </a:xfrm>
          <a:prstGeom prst="rect">
            <a:avLst/>
          </a:prstGeom>
          <a:noFill/>
        </p:spPr>
        <p:txBody>
          <a:bodyPr wrap="square" rtlCol="0">
            <a:spAutoFit/>
          </a:bodyPr>
          <a:lstStyle/>
          <a:p>
            <a:r>
              <a:rPr lang="en-US" sz="1200" b="1" dirty="0" smtClean="0"/>
              <a:t>Chassis Ground</a:t>
            </a:r>
            <a:endParaRPr lang="en-US" sz="1200" b="1" dirty="0"/>
          </a:p>
        </p:txBody>
      </p:sp>
      <p:sp>
        <p:nvSpPr>
          <p:cNvPr id="6" name="TextBox 5"/>
          <p:cNvSpPr txBox="1"/>
          <p:nvPr/>
        </p:nvSpPr>
        <p:spPr>
          <a:xfrm>
            <a:off x="1219200" y="2916510"/>
            <a:ext cx="2407920" cy="276999"/>
          </a:xfrm>
          <a:prstGeom prst="rect">
            <a:avLst/>
          </a:prstGeom>
          <a:noFill/>
        </p:spPr>
        <p:txBody>
          <a:bodyPr wrap="square" rtlCol="0">
            <a:spAutoFit/>
          </a:bodyPr>
          <a:lstStyle/>
          <a:p>
            <a:r>
              <a:rPr lang="en-US" sz="1200" b="1" dirty="0" smtClean="0"/>
              <a:t>Ground 7.5A Fuse</a:t>
            </a:r>
            <a:endParaRPr lang="en-US" sz="1200" b="1" dirty="0"/>
          </a:p>
        </p:txBody>
      </p:sp>
      <p:sp>
        <p:nvSpPr>
          <p:cNvPr id="7" name="TextBox 6"/>
          <p:cNvSpPr txBox="1"/>
          <p:nvPr/>
        </p:nvSpPr>
        <p:spPr>
          <a:xfrm>
            <a:off x="1051560" y="3099390"/>
            <a:ext cx="2407920" cy="276999"/>
          </a:xfrm>
          <a:prstGeom prst="rect">
            <a:avLst/>
          </a:prstGeom>
          <a:noFill/>
        </p:spPr>
        <p:txBody>
          <a:bodyPr wrap="square" rtlCol="0">
            <a:spAutoFit/>
          </a:bodyPr>
          <a:lstStyle/>
          <a:p>
            <a:r>
              <a:rPr lang="en-US" sz="1200" b="1" dirty="0" smtClean="0"/>
              <a:t>Ignition Power 5A Fuse</a:t>
            </a:r>
            <a:endParaRPr lang="en-US" sz="1200" b="1" dirty="0"/>
          </a:p>
        </p:txBody>
      </p:sp>
      <p:sp>
        <p:nvSpPr>
          <p:cNvPr id="8" name="TextBox 7"/>
          <p:cNvSpPr txBox="1"/>
          <p:nvPr/>
        </p:nvSpPr>
        <p:spPr>
          <a:xfrm>
            <a:off x="1036320" y="3282270"/>
            <a:ext cx="2407920" cy="276999"/>
          </a:xfrm>
          <a:prstGeom prst="rect">
            <a:avLst/>
          </a:prstGeom>
          <a:noFill/>
        </p:spPr>
        <p:txBody>
          <a:bodyPr wrap="square" rtlCol="0">
            <a:spAutoFit/>
          </a:bodyPr>
          <a:lstStyle/>
          <a:p>
            <a:r>
              <a:rPr lang="en-US" sz="1200" b="1" dirty="0" smtClean="0"/>
              <a:t>Battery Power 10A Fuse</a:t>
            </a:r>
            <a:endParaRPr lang="en-US" sz="1200" b="1" dirty="0"/>
          </a:p>
        </p:txBody>
      </p:sp>
      <p:sp>
        <p:nvSpPr>
          <p:cNvPr id="9" name="TextBox 8"/>
          <p:cNvSpPr txBox="1"/>
          <p:nvPr/>
        </p:nvSpPr>
        <p:spPr>
          <a:xfrm>
            <a:off x="1280160" y="4196670"/>
            <a:ext cx="1554480" cy="276999"/>
          </a:xfrm>
          <a:prstGeom prst="rect">
            <a:avLst/>
          </a:prstGeom>
          <a:solidFill>
            <a:schemeClr val="bg1"/>
          </a:solidFill>
        </p:spPr>
        <p:txBody>
          <a:bodyPr wrap="square" rtlCol="0">
            <a:spAutoFit/>
          </a:bodyPr>
          <a:lstStyle/>
          <a:p>
            <a:r>
              <a:rPr lang="en-US" sz="1200" b="1" dirty="0" smtClean="0"/>
              <a:t>Optional</a:t>
            </a:r>
            <a:endParaRPr lang="en-US" sz="1200" b="1" dirty="0"/>
          </a:p>
        </p:txBody>
      </p:sp>
      <p:sp>
        <p:nvSpPr>
          <p:cNvPr id="10" name="TextBox 9"/>
          <p:cNvSpPr txBox="1"/>
          <p:nvPr/>
        </p:nvSpPr>
        <p:spPr>
          <a:xfrm>
            <a:off x="3108960" y="4440510"/>
            <a:ext cx="1554480" cy="276999"/>
          </a:xfrm>
          <a:prstGeom prst="rect">
            <a:avLst/>
          </a:prstGeom>
          <a:solidFill>
            <a:schemeClr val="bg1"/>
          </a:solidFill>
        </p:spPr>
        <p:txBody>
          <a:bodyPr wrap="square" rtlCol="0">
            <a:spAutoFit/>
          </a:bodyPr>
          <a:lstStyle/>
          <a:p>
            <a:endParaRPr lang="en-US" sz="1200" b="1" dirty="0"/>
          </a:p>
        </p:txBody>
      </p:sp>
      <p:sp>
        <p:nvSpPr>
          <p:cNvPr id="11" name="TextBox 10"/>
          <p:cNvSpPr txBox="1"/>
          <p:nvPr/>
        </p:nvSpPr>
        <p:spPr>
          <a:xfrm>
            <a:off x="2575560" y="1240111"/>
            <a:ext cx="1554480" cy="276999"/>
          </a:xfrm>
          <a:prstGeom prst="rect">
            <a:avLst/>
          </a:prstGeom>
          <a:solidFill>
            <a:schemeClr val="bg1"/>
          </a:solidFill>
        </p:spPr>
        <p:txBody>
          <a:bodyPr wrap="square" rtlCol="0">
            <a:spAutoFit/>
          </a:bodyPr>
          <a:lstStyle/>
          <a:p>
            <a:endParaRPr lang="en-US" sz="1200" b="1" dirty="0"/>
          </a:p>
        </p:txBody>
      </p:sp>
      <p:sp>
        <p:nvSpPr>
          <p:cNvPr id="12" name="TextBox 11"/>
          <p:cNvSpPr txBox="1"/>
          <p:nvPr/>
        </p:nvSpPr>
        <p:spPr>
          <a:xfrm>
            <a:off x="7025640" y="1224871"/>
            <a:ext cx="1554480" cy="276999"/>
          </a:xfrm>
          <a:prstGeom prst="rect">
            <a:avLst/>
          </a:prstGeom>
          <a:solidFill>
            <a:schemeClr val="bg1"/>
          </a:solidFill>
        </p:spPr>
        <p:txBody>
          <a:bodyPr wrap="square" rtlCol="0">
            <a:spAutoFit/>
          </a:bodyPr>
          <a:lstStyle/>
          <a:p>
            <a:endParaRPr lang="en-US" sz="1200" b="1" dirty="0"/>
          </a:p>
        </p:txBody>
      </p:sp>
      <p:sp>
        <p:nvSpPr>
          <p:cNvPr id="13" name="TextBox 12"/>
          <p:cNvSpPr txBox="1"/>
          <p:nvPr/>
        </p:nvSpPr>
        <p:spPr>
          <a:xfrm>
            <a:off x="1127760" y="2245950"/>
            <a:ext cx="1554480" cy="461665"/>
          </a:xfrm>
          <a:prstGeom prst="rect">
            <a:avLst/>
          </a:prstGeom>
          <a:noFill/>
          <a:ln>
            <a:solidFill>
              <a:schemeClr val="tx1"/>
            </a:solidFill>
          </a:ln>
        </p:spPr>
        <p:txBody>
          <a:bodyPr wrap="square" rtlCol="0">
            <a:spAutoFit/>
          </a:bodyPr>
          <a:lstStyle/>
          <a:p>
            <a:r>
              <a:rPr lang="en-US" sz="1200" b="1" dirty="0" smtClean="0"/>
              <a:t>CAN Connections to the Machine</a:t>
            </a:r>
            <a:endParaRPr lang="en-US" sz="1200" b="1" dirty="0"/>
          </a:p>
        </p:txBody>
      </p:sp>
      <p:cxnSp>
        <p:nvCxnSpPr>
          <p:cNvPr id="15" name="Straight Arrow Connector 14"/>
          <p:cNvCxnSpPr/>
          <p:nvPr/>
        </p:nvCxnSpPr>
        <p:spPr bwMode="auto">
          <a:xfrm flipV="1">
            <a:off x="2667000" y="2032590"/>
            <a:ext cx="441960" cy="21336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a:off x="2667000" y="2687910"/>
            <a:ext cx="426720" cy="19812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Tree>
    <p:custDataLst>
      <p:tags r:id="rId1"/>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 Configuration – Select All Makes</a:t>
            </a:r>
            <a:endParaRPr lang="en-US" dirty="0"/>
          </a:p>
        </p:txBody>
      </p:sp>
      <p:grpSp>
        <p:nvGrpSpPr>
          <p:cNvPr id="17" name="Group 16"/>
          <p:cNvGrpSpPr/>
          <p:nvPr>
            <p:custDataLst>
              <p:tags r:id="rId2"/>
            </p:custDataLst>
          </p:nvPr>
        </p:nvGrpSpPr>
        <p:grpSpPr>
          <a:xfrm>
            <a:off x="1036320" y="1225296"/>
            <a:ext cx="7543800" cy="5227319"/>
            <a:chOff x="1036320" y="1554481"/>
            <a:chExt cx="7543800" cy="5227319"/>
          </a:xfrm>
        </p:grpSpPr>
        <p:pic>
          <p:nvPicPr>
            <p:cNvPr id="1026" name="Picture 2"/>
            <p:cNvPicPr>
              <a:picLocks noChangeAspect="1" noChangeArrowheads="1"/>
            </p:cNvPicPr>
            <p:nvPr/>
          </p:nvPicPr>
          <p:blipFill>
            <a:blip r:embed="rId5" cstate="print"/>
            <a:srcRect/>
            <a:stretch>
              <a:fillRect/>
            </a:stretch>
          </p:blipFill>
          <p:spPr bwMode="auto">
            <a:xfrm>
              <a:off x="1672590" y="1600200"/>
              <a:ext cx="6103228" cy="5181600"/>
            </a:xfrm>
            <a:prstGeom prst="rect">
              <a:avLst/>
            </a:prstGeom>
            <a:noFill/>
            <a:ln w="12700">
              <a:noFill/>
              <a:miter lim="800000"/>
              <a:headEnd/>
              <a:tailEnd/>
            </a:ln>
          </p:spPr>
        </p:pic>
        <p:sp>
          <p:nvSpPr>
            <p:cNvPr id="5" name="TextBox 4"/>
            <p:cNvSpPr txBox="1"/>
            <p:nvPr/>
          </p:nvSpPr>
          <p:spPr>
            <a:xfrm>
              <a:off x="1722120" y="1965960"/>
              <a:ext cx="1554480" cy="276999"/>
            </a:xfrm>
            <a:prstGeom prst="rect">
              <a:avLst/>
            </a:prstGeom>
            <a:noFill/>
          </p:spPr>
          <p:txBody>
            <a:bodyPr wrap="square" rtlCol="0">
              <a:spAutoFit/>
            </a:bodyPr>
            <a:lstStyle/>
            <a:p>
              <a:r>
                <a:rPr lang="en-US" sz="1200" b="1" dirty="0" smtClean="0"/>
                <a:t>Chassis Ground</a:t>
              </a:r>
              <a:endParaRPr lang="en-US" sz="1200" b="1" dirty="0"/>
            </a:p>
          </p:txBody>
        </p:sp>
        <p:sp>
          <p:nvSpPr>
            <p:cNvPr id="6" name="TextBox 5"/>
            <p:cNvSpPr txBox="1"/>
            <p:nvPr/>
          </p:nvSpPr>
          <p:spPr>
            <a:xfrm>
              <a:off x="1219200" y="3246120"/>
              <a:ext cx="2407920" cy="276999"/>
            </a:xfrm>
            <a:prstGeom prst="rect">
              <a:avLst/>
            </a:prstGeom>
            <a:noFill/>
          </p:spPr>
          <p:txBody>
            <a:bodyPr wrap="square" rtlCol="0">
              <a:spAutoFit/>
            </a:bodyPr>
            <a:lstStyle/>
            <a:p>
              <a:r>
                <a:rPr lang="en-US" sz="1200" b="1" dirty="0" smtClean="0"/>
                <a:t>Ground 7.5A Fuse</a:t>
              </a:r>
              <a:endParaRPr lang="en-US" sz="1200" b="1" dirty="0"/>
            </a:p>
          </p:txBody>
        </p:sp>
        <p:sp>
          <p:nvSpPr>
            <p:cNvPr id="7" name="TextBox 6"/>
            <p:cNvSpPr txBox="1"/>
            <p:nvPr/>
          </p:nvSpPr>
          <p:spPr>
            <a:xfrm>
              <a:off x="1051560" y="3429000"/>
              <a:ext cx="2407920" cy="276999"/>
            </a:xfrm>
            <a:prstGeom prst="rect">
              <a:avLst/>
            </a:prstGeom>
            <a:noFill/>
          </p:spPr>
          <p:txBody>
            <a:bodyPr wrap="square" rtlCol="0">
              <a:spAutoFit/>
            </a:bodyPr>
            <a:lstStyle/>
            <a:p>
              <a:r>
                <a:rPr lang="en-US" sz="1200" b="1" dirty="0" smtClean="0"/>
                <a:t>Ignition Power 5A Fuse</a:t>
              </a:r>
              <a:endParaRPr lang="en-US" sz="1200" b="1" dirty="0"/>
            </a:p>
          </p:txBody>
        </p:sp>
        <p:sp>
          <p:nvSpPr>
            <p:cNvPr id="8" name="TextBox 7"/>
            <p:cNvSpPr txBox="1"/>
            <p:nvPr/>
          </p:nvSpPr>
          <p:spPr>
            <a:xfrm>
              <a:off x="1036320" y="3611880"/>
              <a:ext cx="2407920" cy="276999"/>
            </a:xfrm>
            <a:prstGeom prst="rect">
              <a:avLst/>
            </a:prstGeom>
            <a:noFill/>
          </p:spPr>
          <p:txBody>
            <a:bodyPr wrap="square" rtlCol="0">
              <a:spAutoFit/>
            </a:bodyPr>
            <a:lstStyle/>
            <a:p>
              <a:r>
                <a:rPr lang="en-US" sz="1200" b="1" dirty="0" smtClean="0"/>
                <a:t>Battery Power 10A Fuse</a:t>
              </a:r>
              <a:endParaRPr lang="en-US" sz="1200" b="1" dirty="0"/>
            </a:p>
          </p:txBody>
        </p:sp>
        <p:sp>
          <p:nvSpPr>
            <p:cNvPr id="9" name="TextBox 8"/>
            <p:cNvSpPr txBox="1"/>
            <p:nvPr/>
          </p:nvSpPr>
          <p:spPr>
            <a:xfrm>
              <a:off x="1280160" y="4526280"/>
              <a:ext cx="1554480" cy="276999"/>
            </a:xfrm>
            <a:prstGeom prst="rect">
              <a:avLst/>
            </a:prstGeom>
            <a:solidFill>
              <a:schemeClr val="bg1"/>
            </a:solidFill>
          </p:spPr>
          <p:txBody>
            <a:bodyPr wrap="square" rtlCol="0">
              <a:spAutoFit/>
            </a:bodyPr>
            <a:lstStyle/>
            <a:p>
              <a:r>
                <a:rPr lang="en-US" sz="1200" b="1" dirty="0" smtClean="0"/>
                <a:t>Optional</a:t>
              </a:r>
              <a:endParaRPr lang="en-US" sz="1200" b="1" dirty="0"/>
            </a:p>
          </p:txBody>
        </p:sp>
        <p:sp>
          <p:nvSpPr>
            <p:cNvPr id="10" name="TextBox 9"/>
            <p:cNvSpPr txBox="1"/>
            <p:nvPr/>
          </p:nvSpPr>
          <p:spPr>
            <a:xfrm>
              <a:off x="3108960" y="4770120"/>
              <a:ext cx="1554480" cy="276999"/>
            </a:xfrm>
            <a:prstGeom prst="rect">
              <a:avLst/>
            </a:prstGeom>
            <a:solidFill>
              <a:schemeClr val="bg1"/>
            </a:solidFill>
          </p:spPr>
          <p:txBody>
            <a:bodyPr wrap="square" rtlCol="0">
              <a:spAutoFit/>
            </a:bodyPr>
            <a:lstStyle/>
            <a:p>
              <a:endParaRPr lang="en-US" sz="1200" b="1" dirty="0"/>
            </a:p>
          </p:txBody>
        </p:sp>
        <p:sp>
          <p:nvSpPr>
            <p:cNvPr id="11" name="TextBox 10"/>
            <p:cNvSpPr txBox="1"/>
            <p:nvPr/>
          </p:nvSpPr>
          <p:spPr>
            <a:xfrm>
              <a:off x="2575560" y="1569721"/>
              <a:ext cx="1554480" cy="276999"/>
            </a:xfrm>
            <a:prstGeom prst="rect">
              <a:avLst/>
            </a:prstGeom>
            <a:solidFill>
              <a:schemeClr val="bg1"/>
            </a:solidFill>
          </p:spPr>
          <p:txBody>
            <a:bodyPr wrap="square" rtlCol="0">
              <a:spAutoFit/>
            </a:bodyPr>
            <a:lstStyle/>
            <a:p>
              <a:endParaRPr lang="en-US" sz="1200" b="1" dirty="0"/>
            </a:p>
          </p:txBody>
        </p:sp>
        <p:sp>
          <p:nvSpPr>
            <p:cNvPr id="12" name="TextBox 11"/>
            <p:cNvSpPr txBox="1"/>
            <p:nvPr/>
          </p:nvSpPr>
          <p:spPr>
            <a:xfrm>
              <a:off x="7025640" y="1554481"/>
              <a:ext cx="1554480" cy="276999"/>
            </a:xfrm>
            <a:prstGeom prst="rect">
              <a:avLst/>
            </a:prstGeom>
            <a:solidFill>
              <a:schemeClr val="bg1"/>
            </a:solidFill>
          </p:spPr>
          <p:txBody>
            <a:bodyPr wrap="square" rtlCol="0">
              <a:spAutoFit/>
            </a:bodyPr>
            <a:lstStyle/>
            <a:p>
              <a:endParaRPr lang="en-US" sz="1200" b="1" dirty="0"/>
            </a:p>
          </p:txBody>
        </p:sp>
        <p:sp>
          <p:nvSpPr>
            <p:cNvPr id="13" name="TextBox 12"/>
            <p:cNvSpPr txBox="1"/>
            <p:nvPr/>
          </p:nvSpPr>
          <p:spPr>
            <a:xfrm>
              <a:off x="1158240" y="2423160"/>
              <a:ext cx="1554480" cy="646331"/>
            </a:xfrm>
            <a:prstGeom prst="rect">
              <a:avLst/>
            </a:prstGeom>
            <a:noFill/>
            <a:ln>
              <a:solidFill>
                <a:schemeClr val="tx1"/>
              </a:solidFill>
            </a:ln>
          </p:spPr>
          <p:txBody>
            <a:bodyPr wrap="square" rtlCol="0">
              <a:spAutoFit/>
            </a:bodyPr>
            <a:lstStyle/>
            <a:p>
              <a:r>
                <a:rPr lang="en-US" sz="1200" b="1" dirty="0" smtClean="0"/>
                <a:t>No CAN Connection for All Makes Kits</a:t>
              </a:r>
              <a:endParaRPr lang="en-US" sz="1200" b="1" dirty="0"/>
            </a:p>
          </p:txBody>
        </p:sp>
      </p:grpSp>
    </p:spTree>
    <p:custDataLst>
      <p:tags r:id="rId1"/>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4" name="Rectangle 8"/>
          <p:cNvSpPr>
            <a:spLocks noGrp="1" noChangeArrowheads="1"/>
          </p:cNvSpPr>
          <p:nvPr>
            <p:ph type="title"/>
          </p:nvPr>
        </p:nvSpPr>
        <p:spPr/>
        <p:txBody>
          <a:bodyPr/>
          <a:lstStyle/>
          <a:p>
            <a:r>
              <a:rPr lang="en-US" smtClean="0"/>
              <a:t>Universal Wiring Configurations</a:t>
            </a:r>
            <a:endParaRPr lang="en-US" dirty="0"/>
          </a:p>
        </p:txBody>
      </p:sp>
      <p:sp>
        <p:nvSpPr>
          <p:cNvPr id="60425" name="Rectangle 9"/>
          <p:cNvSpPr>
            <a:spLocks noGrp="1" noChangeArrowheads="1"/>
          </p:cNvSpPr>
          <p:nvPr>
            <p:ph idx="1"/>
          </p:nvPr>
        </p:nvSpPr>
        <p:spPr/>
        <p:txBody>
          <a:bodyPr/>
          <a:lstStyle/>
          <a:p>
            <a:r>
              <a:rPr lang="en-US" smtClean="0"/>
              <a:t>There are four possible power wiring configurations when doing a universal install.</a:t>
            </a:r>
          </a:p>
          <a:p>
            <a:pPr lvl="1"/>
            <a:r>
              <a:rPr lang="en-US" smtClean="0"/>
              <a:t>No battery disconnect</a:t>
            </a:r>
          </a:p>
          <a:p>
            <a:pPr lvl="1"/>
            <a:r>
              <a:rPr lang="en-US" smtClean="0"/>
              <a:t>Negative battery disconnect</a:t>
            </a:r>
          </a:p>
          <a:p>
            <a:pPr lvl="1"/>
            <a:r>
              <a:rPr lang="en-US" smtClean="0"/>
              <a:t>Positive battery disconnect</a:t>
            </a:r>
          </a:p>
          <a:p>
            <a:pPr lvl="1"/>
            <a:r>
              <a:rPr lang="en-US" smtClean="0"/>
              <a:t>Power relay disconnect</a:t>
            </a:r>
          </a:p>
          <a:p>
            <a:endParaRPr lang="en-US" smtClean="0"/>
          </a:p>
          <a:p>
            <a:r>
              <a:rPr lang="en-US" smtClean="0"/>
              <a:t>All Makes Installation Instructions will discuss all options</a:t>
            </a:r>
            <a:endParaRPr lang="en-US" dirty="0"/>
          </a:p>
        </p:txBody>
      </p:sp>
    </p:spTree>
    <p:custDataLst>
      <p:tags r:id="rId1"/>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80" name="Rectangle 8"/>
          <p:cNvSpPr>
            <a:spLocks noGrp="1" noChangeArrowheads="1"/>
          </p:cNvSpPr>
          <p:nvPr>
            <p:ph type="title"/>
          </p:nvPr>
        </p:nvSpPr>
        <p:spPr/>
        <p:txBody>
          <a:bodyPr/>
          <a:lstStyle/>
          <a:p>
            <a:r>
              <a:rPr lang="en-US" smtClean="0"/>
              <a:t>System Wiring Requirements</a:t>
            </a:r>
            <a:endParaRPr lang="en-US" dirty="0"/>
          </a:p>
        </p:txBody>
      </p:sp>
      <p:sp>
        <p:nvSpPr>
          <p:cNvPr id="207881" name="Rectangle 9"/>
          <p:cNvSpPr>
            <a:spLocks noGrp="1" noChangeArrowheads="1"/>
          </p:cNvSpPr>
          <p:nvPr>
            <p:ph sz="half" idx="1"/>
          </p:nvPr>
        </p:nvSpPr>
        <p:spPr/>
        <p:txBody>
          <a:bodyPr/>
          <a:lstStyle/>
          <a:p>
            <a:pPr lvl="1"/>
            <a:r>
              <a:rPr lang="en-US" sz="1800" dirty="0" smtClean="0"/>
              <a:t>Communicate 24 hours a day and requires a constant power location that is not shut off with a disconnect or relay</a:t>
            </a:r>
          </a:p>
          <a:p>
            <a:pPr lvl="1"/>
            <a:r>
              <a:rPr lang="en-US" sz="1800" dirty="0" smtClean="0"/>
              <a:t>Have a ground on the battery negative side of the system to use as a baseline ground that is not shut off with </a:t>
            </a:r>
            <a:r>
              <a:rPr lang="en-US" dirty="0" smtClean="0"/>
              <a:t>a disconnect or relay</a:t>
            </a:r>
          </a:p>
          <a:p>
            <a:pPr lvl="1"/>
            <a:endParaRPr lang="en-US" dirty="0"/>
          </a:p>
        </p:txBody>
      </p:sp>
      <p:sp>
        <p:nvSpPr>
          <p:cNvPr id="6" name="Content Placeholder 5"/>
          <p:cNvSpPr>
            <a:spLocks noGrp="1"/>
          </p:cNvSpPr>
          <p:nvPr>
            <p:ph sz="half" idx="2"/>
          </p:nvPr>
        </p:nvSpPr>
        <p:spPr/>
        <p:txBody>
          <a:bodyPr/>
          <a:lstStyle/>
          <a:p>
            <a:endParaRPr lang="en-US"/>
          </a:p>
        </p:txBody>
      </p:sp>
      <p:sp>
        <p:nvSpPr>
          <p:cNvPr id="8" name="Text Placeholder 7"/>
          <p:cNvSpPr>
            <a:spLocks noGrp="1"/>
          </p:cNvSpPr>
          <p:nvPr>
            <p:ph type="body" sz="quarter" idx="13"/>
          </p:nvPr>
        </p:nvSpPr>
        <p:spPr/>
        <p:txBody>
          <a:bodyPr/>
          <a:lstStyle/>
          <a:p>
            <a:pPr marL="0" lvl="1" indent="0">
              <a:spcBef>
                <a:spcPts val="1000"/>
              </a:spcBef>
              <a:buSzTx/>
              <a:buNone/>
            </a:pPr>
            <a:r>
              <a:rPr lang="en-US" b="1" dirty="0" smtClean="0"/>
              <a:t>MTG and Express Terminals must be able to:</a:t>
            </a:r>
          </a:p>
        </p:txBody>
      </p:sp>
      <p:sp>
        <p:nvSpPr>
          <p:cNvPr id="9" name="Text Placeholder 8"/>
          <p:cNvSpPr>
            <a:spLocks noGrp="1"/>
          </p:cNvSpPr>
          <p:nvPr>
            <p:ph type="body" sz="quarter" idx="14"/>
          </p:nvPr>
        </p:nvSpPr>
        <p:spPr/>
        <p:txBody>
          <a:bodyPr/>
          <a:lstStyle/>
          <a:p>
            <a:endParaRPr lang="en-US"/>
          </a:p>
        </p:txBody>
      </p:sp>
      <p:pic>
        <p:nvPicPr>
          <p:cNvPr id="273409" name="Picture 1" descr="T:\Qualification Backup\JDLink_NG\Images\system wiring.jpg"/>
          <p:cNvPicPr>
            <a:picLocks noChangeAspect="1" noChangeArrowheads="1"/>
          </p:cNvPicPr>
          <p:nvPr>
            <p:custDataLst>
              <p:tags r:id="rId2"/>
            </p:custDataLst>
          </p:nvPr>
        </p:nvPicPr>
        <p:blipFill>
          <a:blip r:embed="rId5" cstate="print"/>
          <a:srcRect l="14982" r="33394" b="15481"/>
          <a:stretch>
            <a:fillRect/>
          </a:stretch>
        </p:blipFill>
        <p:spPr bwMode="auto">
          <a:xfrm>
            <a:off x="4683600" y="1474418"/>
            <a:ext cx="4003201" cy="4362856"/>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smtClean="0"/>
              <a:t>CAN Connection – Ultimate Capable</a:t>
            </a:r>
            <a:endParaRPr lang="en-US" dirty="0"/>
          </a:p>
        </p:txBody>
      </p:sp>
      <p:sp>
        <p:nvSpPr>
          <p:cNvPr id="343043" name="Rectangle 3"/>
          <p:cNvSpPr>
            <a:spLocks noGrp="1" noChangeArrowheads="1"/>
          </p:cNvSpPr>
          <p:nvPr>
            <p:ph idx="1"/>
          </p:nvPr>
        </p:nvSpPr>
        <p:spPr/>
        <p:txBody>
          <a:bodyPr/>
          <a:lstStyle/>
          <a:p>
            <a:pPr lvl="1"/>
            <a:r>
              <a:rPr lang="en-US" dirty="0" smtClean="0"/>
              <a:t>Locate the CAN termination node nearest to the MTG</a:t>
            </a:r>
          </a:p>
          <a:p>
            <a:pPr lvl="1"/>
            <a:r>
              <a:rPr lang="en-US" dirty="0" smtClean="0"/>
              <a:t>Disconnect the CAN termination node</a:t>
            </a:r>
          </a:p>
          <a:p>
            <a:pPr lvl="1"/>
            <a:r>
              <a:rPr lang="en-US" dirty="0" smtClean="0"/>
              <a:t>Connect the machine CAN connection to the JDLink/ZXLink CAN harness</a:t>
            </a:r>
          </a:p>
          <a:p>
            <a:pPr lvl="1"/>
            <a:r>
              <a:rPr lang="en-US" dirty="0" smtClean="0"/>
              <a:t>Connect the CAN termination node to the JDLink/ZXLink CAN harness</a:t>
            </a:r>
            <a:endParaRPr lang="en-US" dirty="0"/>
          </a:p>
        </p:txBody>
      </p:sp>
    </p:spTree>
    <p:custDataLst>
      <p:tags r:id="rId1"/>
    </p:custData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3" name="Picture 1" descr="T:\Qualification Backup\JDLink_NG\Images\cable routing.jpg"/>
          <p:cNvPicPr>
            <a:picLocks noChangeAspect="1" noChangeArrowheads="1"/>
          </p:cNvPicPr>
          <p:nvPr>
            <p:custDataLst>
              <p:tags r:id="rId2"/>
            </p:custDataLst>
          </p:nvPr>
        </p:nvPicPr>
        <p:blipFill>
          <a:blip r:embed="rId5" cstate="print"/>
          <a:srcRect/>
          <a:stretch>
            <a:fillRect/>
          </a:stretch>
        </p:blipFill>
        <p:spPr bwMode="auto">
          <a:xfrm>
            <a:off x="3606874" y="2647289"/>
            <a:ext cx="5218149" cy="3438079"/>
          </a:xfrm>
          <a:prstGeom prst="rect">
            <a:avLst/>
          </a:prstGeom>
          <a:noFill/>
        </p:spPr>
      </p:pic>
      <p:sp>
        <p:nvSpPr>
          <p:cNvPr id="280580" name="Rectangle 4"/>
          <p:cNvSpPr>
            <a:spLocks noGrp="1" noChangeArrowheads="1"/>
          </p:cNvSpPr>
          <p:nvPr>
            <p:ph type="title"/>
          </p:nvPr>
        </p:nvSpPr>
        <p:spPr/>
        <p:txBody>
          <a:bodyPr/>
          <a:lstStyle/>
          <a:p>
            <a:r>
              <a:rPr lang="en-US" smtClean="0"/>
              <a:t>Cable Routing</a:t>
            </a:r>
            <a:endParaRPr lang="en-US" dirty="0"/>
          </a:p>
        </p:txBody>
      </p:sp>
      <p:sp>
        <p:nvSpPr>
          <p:cNvPr id="280581" name="Rectangle 5"/>
          <p:cNvSpPr>
            <a:spLocks noGrp="1" noChangeArrowheads="1"/>
          </p:cNvSpPr>
          <p:nvPr>
            <p:ph idx="1"/>
          </p:nvPr>
        </p:nvSpPr>
        <p:spPr/>
        <p:txBody>
          <a:bodyPr/>
          <a:lstStyle/>
          <a:p>
            <a:r>
              <a:rPr lang="en-US" smtClean="0"/>
              <a:t>Route properly to avoid excessive heat sources</a:t>
            </a:r>
          </a:p>
          <a:p>
            <a:pPr lvl="1"/>
            <a:r>
              <a:rPr lang="en-US" smtClean="0"/>
              <a:t>Recommended to follow existing wiring</a:t>
            </a:r>
          </a:p>
          <a:p>
            <a:pPr lvl="1"/>
            <a:endParaRPr lang="en-US" smtClean="0"/>
          </a:p>
          <a:p>
            <a:r>
              <a:rPr lang="en-US" smtClean="0"/>
              <a:t>Keep wire flexing and chafing to a minimum</a:t>
            </a:r>
          </a:p>
          <a:p>
            <a:pPr lvl="1"/>
            <a:r>
              <a:rPr lang="en-US" smtClean="0"/>
              <a:t>Protect as necessary</a:t>
            </a:r>
          </a:p>
          <a:p>
            <a:pPr lvl="1"/>
            <a:endParaRPr lang="en-US" smtClean="0"/>
          </a:p>
          <a:p>
            <a:r>
              <a:rPr lang="en-US" smtClean="0"/>
              <a:t>Power Harness may be                                                        cut shorter to facilitate                                                    better routing to                                                     termination points</a:t>
            </a:r>
            <a:endParaRPr lang="en-US" dirty="0"/>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Levels of Service</a:t>
            </a:r>
            <a:endParaRPr lang="en-US" dirty="0"/>
          </a:p>
        </p:txBody>
      </p:sp>
      <p:sp>
        <p:nvSpPr>
          <p:cNvPr id="4" name="Content Placeholder 3"/>
          <p:cNvSpPr>
            <a:spLocks noGrp="1"/>
          </p:cNvSpPr>
          <p:nvPr>
            <p:ph idx="1"/>
          </p:nvPr>
        </p:nvSpPr>
        <p:spPr/>
        <p:txBody>
          <a:bodyPr/>
          <a:lstStyle/>
          <a:p>
            <a:endParaRPr lang="en-US"/>
          </a:p>
        </p:txBody>
      </p:sp>
      <p:graphicFrame>
        <p:nvGraphicFramePr>
          <p:cNvPr id="3" name="Table 2"/>
          <p:cNvGraphicFramePr>
            <a:graphicFrameLocks noGrp="1"/>
          </p:cNvGraphicFramePr>
          <p:nvPr/>
        </p:nvGraphicFramePr>
        <p:xfrm>
          <a:off x="312679" y="1005252"/>
          <a:ext cx="8518642" cy="5024626"/>
        </p:xfrm>
        <a:graphic>
          <a:graphicData uri="http://schemas.openxmlformats.org/drawingml/2006/table">
            <a:tbl>
              <a:tblPr>
                <a:effectLst>
                  <a:outerShdw blurRad="50800" dist="38100" dir="2700000" algn="tl" rotWithShape="0">
                    <a:prstClr val="black">
                      <a:alpha val="40000"/>
                    </a:prstClr>
                  </a:outerShdw>
                </a:effectLst>
              </a:tblPr>
              <a:tblGrid>
                <a:gridCol w="4927399"/>
                <a:gridCol w="1234123"/>
                <a:gridCol w="1059497"/>
                <a:gridCol w="1297623"/>
              </a:tblGrid>
              <a:tr h="414668">
                <a:tc>
                  <a:txBody>
                    <a:bodyPr/>
                    <a:lstStyle/>
                    <a:p>
                      <a:r>
                        <a:rPr lang="en-US" sz="1600" b="1" baseline="0" dirty="0" smtClean="0">
                          <a:solidFill>
                            <a:schemeClr val="tx1"/>
                          </a:solidFill>
                        </a:rPr>
                        <a:t>Feature</a:t>
                      </a:r>
                      <a:endParaRPr lang="en-US" sz="1600" b="1" baseline="0" dirty="0">
                        <a:solidFill>
                          <a:schemeClr val="tx1"/>
                        </a:solidFill>
                      </a:endParaRP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CC00"/>
                    </a:solidFill>
                  </a:tcPr>
                </a:tc>
                <a:tc>
                  <a:txBody>
                    <a:bodyPr/>
                    <a:lstStyle/>
                    <a:p>
                      <a:pPr algn="ctr"/>
                      <a:r>
                        <a:rPr lang="en-US" sz="1400" b="1" baseline="0" dirty="0">
                          <a:solidFill>
                            <a:schemeClr val="tx1"/>
                          </a:solidFill>
                        </a:rPr>
                        <a:t>Express</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CC00"/>
                    </a:solidFill>
                  </a:tcPr>
                </a:tc>
                <a:tc>
                  <a:txBody>
                    <a:bodyPr/>
                    <a:lstStyle/>
                    <a:p>
                      <a:pPr algn="ctr"/>
                      <a:r>
                        <a:rPr lang="en-US" sz="1400" b="1" baseline="0" dirty="0">
                          <a:solidFill>
                            <a:schemeClr val="tx1"/>
                          </a:solidFill>
                        </a:rPr>
                        <a:t>Select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CC00"/>
                    </a:solidFill>
                  </a:tcPr>
                </a:tc>
                <a:tc>
                  <a:txBody>
                    <a:bodyPr/>
                    <a:lstStyle/>
                    <a:p>
                      <a:pPr algn="ctr"/>
                      <a:r>
                        <a:rPr lang="en-US" sz="1400" b="1" baseline="0" dirty="0">
                          <a:solidFill>
                            <a:schemeClr val="tx1"/>
                          </a:solidFill>
                        </a:rPr>
                        <a:t>Ultimate</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CC00"/>
                    </a:solidFill>
                  </a:tcPr>
                </a:tc>
              </a:tr>
              <a:tr h="377901">
                <a:tc>
                  <a:txBody>
                    <a:bodyPr/>
                    <a:lstStyle/>
                    <a:p>
                      <a:r>
                        <a:rPr lang="en-US" sz="1200" dirty="0"/>
                        <a:t>Compatibility with all makes of machine with 12 or 24 volt system</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7539">
                <a:tc>
                  <a:txBody>
                    <a:bodyPr/>
                    <a:lstStyle/>
                    <a:p>
                      <a:r>
                        <a:rPr lang="en-US" sz="1200" dirty="0"/>
                        <a:t>Aerial view of machine locations</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52532">
                <a:tc>
                  <a:txBody>
                    <a:bodyPr/>
                    <a:lstStyle/>
                    <a:p>
                      <a:r>
                        <a:rPr lang="en-US" sz="1200" dirty="0"/>
                        <a:t>Ability to create and maintain </a:t>
                      </a:r>
                      <a:r>
                        <a:rPr lang="en-US" sz="1200" dirty="0" err="1"/>
                        <a:t>Geofences</a:t>
                      </a:r>
                      <a:endParaRPr lang="en-US" sz="1200" dirty="0"/>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2532">
                <a:tc>
                  <a:txBody>
                    <a:bodyPr/>
                    <a:lstStyle/>
                    <a:p>
                      <a:r>
                        <a:rPr lang="en-US" sz="1200" dirty="0"/>
                        <a:t>Machine Idle vs. Working tracking</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74528">
                <a:tc>
                  <a:txBody>
                    <a:bodyPr/>
                    <a:lstStyle/>
                    <a:p>
                      <a:r>
                        <a:rPr lang="en-US" sz="1200" dirty="0"/>
                        <a:t>Maintenance Alerts</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4684">
                <a:tc>
                  <a:txBody>
                    <a:bodyPr/>
                    <a:lstStyle/>
                    <a:p>
                      <a:r>
                        <a:rPr lang="en-US" sz="1200" dirty="0"/>
                        <a:t>Machine tracking, providing maps and driving directions to your machines</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47545">
                <a:tc>
                  <a:txBody>
                    <a:bodyPr/>
                    <a:lstStyle/>
                    <a:p>
                      <a:r>
                        <a:rPr lang="en-US" sz="1200"/>
                        <a:t>Upgradeable to Ultimate</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n/a</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2566">
                <a:tc>
                  <a:txBody>
                    <a:bodyPr/>
                    <a:lstStyle/>
                    <a:p>
                      <a:r>
                        <a:rPr lang="en-US" sz="1200" dirty="0"/>
                        <a:t>Create custom alerts</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78369">
                <a:tc>
                  <a:txBody>
                    <a:bodyPr/>
                    <a:lstStyle/>
                    <a:p>
                      <a:r>
                        <a:rPr lang="en-US" sz="1200"/>
                        <a:t>Diagnostic connection to local dealer</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8369">
                <a:tc>
                  <a:txBody>
                    <a:bodyPr/>
                    <a:lstStyle/>
                    <a:p>
                      <a:r>
                        <a:rPr lang="en-US" sz="1200" dirty="0"/>
                        <a:t>Track machine's fuel usage and alert when low</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85326">
                <a:tc>
                  <a:txBody>
                    <a:bodyPr/>
                    <a:lstStyle/>
                    <a:p>
                      <a:r>
                        <a:rPr lang="en-US" sz="1200" dirty="0"/>
                        <a:t>Operator and machine productivity comparison </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2532">
                <a:tc>
                  <a:txBody>
                    <a:bodyPr/>
                    <a:lstStyle/>
                    <a:p>
                      <a:r>
                        <a:rPr lang="en-US" sz="1200" dirty="0"/>
                        <a:t>Machine specific feature utilization</a:t>
                      </a:r>
                    </a:p>
                  </a:txBody>
                  <a:tcPr marL="182880" marR="182880" marT="91440" marB="1186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 </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dirty="0"/>
                        <a:t>●</a:t>
                      </a:r>
                    </a:p>
                  </a:txBody>
                  <a:tcPr marL="182880" marR="182880" marT="91440" marB="11860">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Tree>
    <p:custDataLst>
      <p:tags r:id="rId1"/>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3" name="Rectangle 11"/>
          <p:cNvSpPr>
            <a:spLocks noGrp="1" noChangeArrowheads="1"/>
          </p:cNvSpPr>
          <p:nvPr>
            <p:ph type="title"/>
          </p:nvPr>
        </p:nvSpPr>
        <p:spPr/>
        <p:txBody>
          <a:bodyPr/>
          <a:lstStyle/>
          <a:p>
            <a:r>
              <a:rPr lang="en-US" smtClean="0"/>
              <a:t>MTG Mounting</a:t>
            </a:r>
            <a:endParaRPr lang="en-US" dirty="0"/>
          </a:p>
        </p:txBody>
      </p:sp>
      <p:sp>
        <p:nvSpPr>
          <p:cNvPr id="79884" name="Rectangle 12"/>
          <p:cNvSpPr>
            <a:spLocks noGrp="1" noChangeArrowheads="1"/>
          </p:cNvSpPr>
          <p:nvPr>
            <p:ph sz="half" idx="1"/>
          </p:nvPr>
        </p:nvSpPr>
        <p:spPr/>
        <p:txBody>
          <a:bodyPr/>
          <a:lstStyle/>
          <a:p>
            <a:pPr lvl="1"/>
            <a:r>
              <a:rPr lang="en-US" dirty="0" smtClean="0"/>
              <a:t>Must be mounted to limit exposure to excessive heat and machine fluids</a:t>
            </a:r>
          </a:p>
          <a:p>
            <a:pPr lvl="1"/>
            <a:r>
              <a:rPr lang="en-US" dirty="0" smtClean="0"/>
              <a:t>Can be mounted in any position</a:t>
            </a:r>
          </a:p>
          <a:p>
            <a:pPr lvl="1"/>
            <a:r>
              <a:rPr lang="en-US" dirty="0" smtClean="0"/>
              <a:t>Use supplied hardware to mount unit</a:t>
            </a:r>
            <a:endParaRPr lang="en-US" dirty="0"/>
          </a:p>
        </p:txBody>
      </p:sp>
      <p:sp>
        <p:nvSpPr>
          <p:cNvPr id="7" name="Content Placeholder 6"/>
          <p:cNvSpPr>
            <a:spLocks noGrp="1"/>
          </p:cNvSpPr>
          <p:nvPr>
            <p:ph sz="half" idx="2"/>
          </p:nvPr>
        </p:nvSpPr>
        <p:spPr/>
        <p:txBody>
          <a:bodyPr/>
          <a:lstStyle/>
          <a:p>
            <a:endParaRPr lang="en-US"/>
          </a:p>
        </p:txBody>
      </p:sp>
      <p:sp>
        <p:nvSpPr>
          <p:cNvPr id="8" name="Text Placeholder 7"/>
          <p:cNvSpPr>
            <a:spLocks noGrp="1"/>
          </p:cNvSpPr>
          <p:nvPr>
            <p:ph type="body" sz="quarter" idx="13"/>
          </p:nvPr>
        </p:nvSpPr>
        <p:spPr/>
        <p:txBody>
          <a:bodyPr/>
          <a:lstStyle/>
          <a:p>
            <a:r>
              <a:rPr lang="en-US" dirty="0" smtClean="0"/>
              <a:t>Modular </a:t>
            </a:r>
            <a:r>
              <a:rPr lang="en-US" dirty="0" err="1" smtClean="0"/>
              <a:t>Telematics</a:t>
            </a:r>
            <a:r>
              <a:rPr lang="en-US" dirty="0" smtClean="0"/>
              <a:t> Gateway:</a:t>
            </a:r>
          </a:p>
        </p:txBody>
      </p:sp>
      <p:sp>
        <p:nvSpPr>
          <p:cNvPr id="9" name="Text Placeholder 8"/>
          <p:cNvSpPr>
            <a:spLocks noGrp="1"/>
          </p:cNvSpPr>
          <p:nvPr>
            <p:ph type="body" sz="quarter" idx="14"/>
          </p:nvPr>
        </p:nvSpPr>
        <p:spPr/>
        <p:txBody>
          <a:bodyPr/>
          <a:lstStyle/>
          <a:p>
            <a:endParaRPr lang="en-US"/>
          </a:p>
        </p:txBody>
      </p:sp>
      <p:pic>
        <p:nvPicPr>
          <p:cNvPr id="6" name="Picture 5" descr="MWG Controller.jpg"/>
          <p:cNvPicPr>
            <a:picLocks noChangeAspect="1"/>
          </p:cNvPicPr>
          <p:nvPr>
            <p:custDataLst>
              <p:tags r:id="rId2"/>
            </p:custDataLst>
          </p:nvPr>
        </p:nvPicPr>
        <p:blipFill>
          <a:blip r:embed="rId5" cstate="print">
            <a:clrChange>
              <a:clrFrom>
                <a:srgbClr val="FFFFFF"/>
              </a:clrFrom>
              <a:clrTo>
                <a:srgbClr val="FFFFFF">
                  <a:alpha val="0"/>
                </a:srgbClr>
              </a:clrTo>
            </a:clrChange>
          </a:blip>
          <a:stretch>
            <a:fillRect/>
          </a:stretch>
        </p:blipFill>
        <p:spPr>
          <a:xfrm>
            <a:off x="3349255" y="1633110"/>
            <a:ext cx="6312133" cy="4745138"/>
          </a:xfrm>
          <a:prstGeom prst="rect">
            <a:avLst/>
          </a:prstGeom>
        </p:spPr>
      </p:pic>
    </p:spTree>
    <p:custDataLst>
      <p:tags r:id="rId1"/>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40" name="Rectangle 8"/>
          <p:cNvSpPr>
            <a:spLocks noGrp="1" noChangeArrowheads="1"/>
          </p:cNvSpPr>
          <p:nvPr>
            <p:ph type="title"/>
          </p:nvPr>
        </p:nvSpPr>
        <p:spPr/>
        <p:txBody>
          <a:bodyPr/>
          <a:lstStyle/>
          <a:p>
            <a:r>
              <a:rPr lang="en-US" dirty="0"/>
              <a:t>Antenna Mount</a:t>
            </a:r>
          </a:p>
        </p:txBody>
      </p:sp>
      <p:sp>
        <p:nvSpPr>
          <p:cNvPr id="274441" name="Rectangle 9"/>
          <p:cNvSpPr>
            <a:spLocks noGrp="1" noChangeArrowheads="1"/>
          </p:cNvSpPr>
          <p:nvPr>
            <p:ph sz="half" idx="1"/>
          </p:nvPr>
        </p:nvSpPr>
        <p:spPr/>
        <p:txBody>
          <a:bodyPr/>
          <a:lstStyle/>
          <a:p>
            <a:r>
              <a:rPr lang="en-US" dirty="0"/>
              <a:t>Determine antenna placement</a:t>
            </a:r>
          </a:p>
          <a:p>
            <a:pPr lvl="1"/>
            <a:r>
              <a:rPr lang="en-US" dirty="0"/>
              <a:t>GPS signal can pass through plastic, fiberglass and glass</a:t>
            </a:r>
          </a:p>
          <a:p>
            <a:pPr lvl="1"/>
            <a:r>
              <a:rPr lang="en-US" dirty="0"/>
              <a:t>Metal will obstruct GPS signals</a:t>
            </a:r>
          </a:p>
          <a:p>
            <a:pPr lvl="1"/>
            <a:endParaRPr lang="en-US" dirty="0"/>
          </a:p>
          <a:p>
            <a:r>
              <a:rPr lang="en-US" dirty="0"/>
              <a:t>Avoid routing cables in locations with exposure to excessive heat and physical </a:t>
            </a:r>
            <a:r>
              <a:rPr lang="en-US" dirty="0" smtClean="0"/>
              <a:t>damage.</a:t>
            </a:r>
          </a:p>
          <a:p>
            <a:endParaRPr lang="en-US" dirty="0" smtClean="0"/>
          </a:p>
          <a:p>
            <a:r>
              <a:rPr lang="en-US" dirty="0" smtClean="0"/>
              <a:t>Open view of the sky is required and antenna should be level (failure to do so could degrade GPS function.</a:t>
            </a:r>
            <a:endParaRPr lang="en-US" dirty="0"/>
          </a:p>
        </p:txBody>
      </p:sp>
      <p:sp>
        <p:nvSpPr>
          <p:cNvPr id="5" name="Content Placeholder 4"/>
          <p:cNvSpPr>
            <a:spLocks noGrp="1"/>
          </p:cNvSpPr>
          <p:nvPr>
            <p:ph sz="half" idx="2"/>
          </p:nvPr>
        </p:nvSpPr>
        <p:spPr/>
        <p:txBody>
          <a:bodyPr/>
          <a:lstStyle/>
          <a:p>
            <a:endParaRPr lang="en-US"/>
          </a:p>
        </p:txBody>
      </p:sp>
      <p:pic>
        <p:nvPicPr>
          <p:cNvPr id="265217" name="Picture 1" descr="T:\Qualification Backup\JDLink_NG\Images\antenna.jpg"/>
          <p:cNvPicPr>
            <a:picLocks noChangeAspect="1" noChangeArrowheads="1"/>
          </p:cNvPicPr>
          <p:nvPr>
            <p:custDataLst>
              <p:tags r:id="rId2"/>
            </p:custDataLst>
          </p:nvPr>
        </p:nvPicPr>
        <p:blipFill>
          <a:blip r:embed="rId5" cstate="print">
            <a:clrChange>
              <a:clrFrom>
                <a:srgbClr val="F4F4F4"/>
              </a:clrFrom>
              <a:clrTo>
                <a:srgbClr val="F4F4F4">
                  <a:alpha val="0"/>
                </a:srgbClr>
              </a:clrTo>
            </a:clrChange>
          </a:blip>
          <a:srcRect l="2089" r="3436"/>
          <a:stretch>
            <a:fillRect/>
          </a:stretch>
        </p:blipFill>
        <p:spPr bwMode="auto">
          <a:xfrm>
            <a:off x="4550736" y="1234498"/>
            <a:ext cx="4295552" cy="4887652"/>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69" name="Picture 1" descr="T:\Qualification Backup\JDLink_NG\Images\customer approval.jpg"/>
          <p:cNvPicPr>
            <a:picLocks noChangeAspect="1" noChangeArrowheads="1"/>
          </p:cNvPicPr>
          <p:nvPr>
            <p:custDataLst>
              <p:tags r:id="rId2"/>
            </p:custDataLst>
          </p:nvPr>
        </p:nvPicPr>
        <p:blipFill>
          <a:blip r:embed="rId5" cstate="print"/>
          <a:srcRect b="23441"/>
          <a:stretch>
            <a:fillRect/>
          </a:stretch>
        </p:blipFill>
        <p:spPr bwMode="auto">
          <a:xfrm>
            <a:off x="0" y="1540212"/>
            <a:ext cx="9144000" cy="4658570"/>
          </a:xfrm>
          <a:prstGeom prst="rect">
            <a:avLst/>
          </a:prstGeom>
          <a:noFill/>
        </p:spPr>
      </p:pic>
      <p:sp>
        <p:nvSpPr>
          <p:cNvPr id="276482" name="Rectangle 2"/>
          <p:cNvSpPr>
            <a:spLocks noGrp="1" noChangeArrowheads="1"/>
          </p:cNvSpPr>
          <p:nvPr>
            <p:ph type="title"/>
          </p:nvPr>
        </p:nvSpPr>
        <p:spPr/>
        <p:txBody>
          <a:bodyPr/>
          <a:lstStyle/>
          <a:p>
            <a:r>
              <a:rPr lang="en-US" smtClean="0"/>
              <a:t>Customer Approval</a:t>
            </a:r>
            <a:endParaRPr lang="en-US" dirty="0"/>
          </a:p>
        </p:txBody>
      </p:sp>
      <p:sp>
        <p:nvSpPr>
          <p:cNvPr id="276483" name="Rectangle 3"/>
          <p:cNvSpPr>
            <a:spLocks noGrp="1" noChangeArrowheads="1"/>
          </p:cNvSpPr>
          <p:nvPr>
            <p:ph idx="1"/>
          </p:nvPr>
        </p:nvSpPr>
        <p:spPr/>
        <p:txBody>
          <a:bodyPr/>
          <a:lstStyle/>
          <a:p>
            <a:pPr lvl="1"/>
            <a:r>
              <a:rPr lang="en-US" dirty="0" smtClean="0"/>
              <a:t>Make sure your box mounting, antenna location and wire routing locations are acceptable to the customer</a:t>
            </a:r>
          </a:p>
          <a:p>
            <a:pPr lvl="1"/>
            <a:r>
              <a:rPr lang="en-US" dirty="0" smtClean="0"/>
              <a:t>Make the installation as professional and invisible as possible to the customer</a:t>
            </a:r>
          </a:p>
          <a:p>
            <a:endParaRPr lang="en-US" dirty="0"/>
          </a:p>
        </p:txBody>
      </p:sp>
    </p:spTree>
    <p:custDataLst>
      <p:tags r:id="rId1"/>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3" name="Rectangle 5"/>
          <p:cNvSpPr>
            <a:spLocks noGrp="1" noChangeArrowheads="1"/>
          </p:cNvSpPr>
          <p:nvPr>
            <p:ph type="title"/>
          </p:nvPr>
        </p:nvSpPr>
        <p:spPr/>
        <p:txBody>
          <a:bodyPr/>
          <a:lstStyle/>
          <a:p>
            <a:r>
              <a:rPr lang="en-US" smtClean="0"/>
              <a:t>Installation Questions</a:t>
            </a:r>
            <a:endParaRPr lang="en-US" dirty="0"/>
          </a:p>
        </p:txBody>
      </p:sp>
      <p:sp>
        <p:nvSpPr>
          <p:cNvPr id="145414" name="Rectangle 6"/>
          <p:cNvSpPr>
            <a:spLocks noGrp="1" noChangeArrowheads="1"/>
          </p:cNvSpPr>
          <p:nvPr>
            <p:ph sz="half" idx="1"/>
          </p:nvPr>
        </p:nvSpPr>
        <p:spPr/>
        <p:txBody>
          <a:bodyPr/>
          <a:lstStyle/>
          <a:p>
            <a:r>
              <a:rPr lang="en-US" dirty="0" smtClean="0"/>
              <a:t>Refer to the machine specific DTAC group for installation questions on John Deere or Hitachi machines with factory installed systems.</a:t>
            </a:r>
          </a:p>
          <a:p>
            <a:endParaRPr lang="en-US" dirty="0" smtClean="0"/>
          </a:p>
          <a:p>
            <a:r>
              <a:rPr lang="en-US" dirty="0" smtClean="0"/>
              <a:t>For All Makes installation assistance, contact the Customer Contact Center (CCC).</a:t>
            </a:r>
          </a:p>
          <a:p>
            <a:endParaRPr lang="en-US" dirty="0" smtClean="0"/>
          </a:p>
          <a:p>
            <a:r>
              <a:rPr lang="en-US" dirty="0" smtClean="0"/>
              <a:t>The CCC should also be contacted for basic communication diagnostics after the installation is complete.</a:t>
            </a:r>
            <a:endParaRPr lang="en-US" dirty="0"/>
          </a:p>
        </p:txBody>
      </p:sp>
      <p:sp>
        <p:nvSpPr>
          <p:cNvPr id="9" name="Content Placeholder 8"/>
          <p:cNvSpPr>
            <a:spLocks noGrp="1"/>
          </p:cNvSpPr>
          <p:nvPr>
            <p:ph sz="half" idx="2"/>
          </p:nvPr>
        </p:nvSpPr>
        <p:spPr/>
        <p:txBody>
          <a:bodyPr/>
          <a:lstStyle/>
          <a:p>
            <a:endParaRPr lang="en-US"/>
          </a:p>
        </p:txBody>
      </p:sp>
      <p:pic>
        <p:nvPicPr>
          <p:cNvPr id="261121" name="Picture 1" descr="T:\Qualification Backup\JDLink_NG\Images\installation planning.jpg"/>
          <p:cNvPicPr>
            <a:picLocks noChangeAspect="1" noChangeArrowheads="1"/>
          </p:cNvPicPr>
          <p:nvPr>
            <p:custDataLst>
              <p:tags r:id="rId2"/>
            </p:custDataLst>
          </p:nvPr>
        </p:nvPicPr>
        <p:blipFill>
          <a:blip r:embed="rId5" cstate="print"/>
          <a:srcRect l="9314" r="27729"/>
          <a:stretch>
            <a:fillRect/>
          </a:stretch>
        </p:blipFill>
        <p:spPr bwMode="auto">
          <a:xfrm>
            <a:off x="4688957" y="1463264"/>
            <a:ext cx="4029739" cy="4260850"/>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cstate="print"/>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JDLink/ZXLink - TO Check Your Knowledge 3</a:t>
            </a:r>
            <a:endParaRPr lang="en-US"/>
          </a:p>
        </p:txBody>
      </p:sp>
      <p:pic>
        <p:nvPicPr>
          <p:cNvPr id="9" name="Picture 8" descr="engbg.png"/>
          <p:cNvPicPr>
            <a:picLocks/>
          </p:cNvPicPr>
          <p:nvPr/>
        </p:nvPicPr>
        <p:blipFill>
          <a:blip r:embed="rId8" cstate="print"/>
          <a:stretch>
            <a:fillRect/>
          </a:stretch>
        </p:blipFill>
        <p:spPr>
          <a:xfrm>
            <a:off x="0" y="5588000"/>
            <a:ext cx="9144000" cy="1270000"/>
          </a:xfrm>
          <a:prstGeom prst="rect">
            <a:avLst/>
          </a:prstGeom>
        </p:spPr>
      </p:pic>
      <p:pic>
        <p:nvPicPr>
          <p:cNvPr id="11" name="Picture 10" descr="~t120423.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2" name="Picture 11"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13" name="Picture 12"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49" name="Picture 1" descr="T:\Qualification Backup\JDLink_NG\Images\127576.png"/>
          <p:cNvPicPr>
            <a:picLocks noChangeAspect="1" noChangeArrowheads="1"/>
          </p:cNvPicPr>
          <p:nvPr>
            <p:custDataLst>
              <p:tags r:id="rId2"/>
            </p:custDataLst>
          </p:nvPr>
        </p:nvPicPr>
        <p:blipFill>
          <a:blip r:embed="rId5" cstate="print"/>
          <a:srcRect/>
          <a:stretch>
            <a:fillRect/>
          </a:stretch>
        </p:blipFill>
        <p:spPr bwMode="auto">
          <a:xfrm>
            <a:off x="2700670" y="1459294"/>
            <a:ext cx="6443331" cy="4738640"/>
          </a:xfrm>
          <a:prstGeom prst="rect">
            <a:avLst/>
          </a:prstGeom>
          <a:noFill/>
        </p:spPr>
      </p:pic>
      <p:sp>
        <p:nvSpPr>
          <p:cNvPr id="349191" name="Rectangle 7"/>
          <p:cNvSpPr>
            <a:spLocks noGrp="1" noChangeArrowheads="1"/>
          </p:cNvSpPr>
          <p:nvPr>
            <p:ph type="title"/>
          </p:nvPr>
        </p:nvSpPr>
        <p:spPr/>
        <p:txBody>
          <a:bodyPr/>
          <a:lstStyle/>
          <a:p>
            <a:r>
              <a:rPr lang="en-US" smtClean="0"/>
              <a:t>Activation, Registration and Setup</a:t>
            </a:r>
            <a:endParaRPr lang="en-US" dirty="0"/>
          </a:p>
        </p:txBody>
      </p:sp>
      <p:sp>
        <p:nvSpPr>
          <p:cNvPr id="349192" name="Rectangle 8"/>
          <p:cNvSpPr>
            <a:spLocks noGrp="1" noChangeArrowheads="1"/>
          </p:cNvSpPr>
          <p:nvPr>
            <p:ph sz="half" idx="1"/>
          </p:nvPr>
        </p:nvSpPr>
        <p:spPr/>
        <p:txBody>
          <a:bodyPr/>
          <a:lstStyle/>
          <a:p>
            <a:r>
              <a:rPr lang="en-US" sz="1600" dirty="0" smtClean="0"/>
              <a:t>Field Installed Express, Select or Ultimate systems</a:t>
            </a:r>
          </a:p>
          <a:p>
            <a:r>
              <a:rPr lang="en-US" sz="1600" dirty="0" smtClean="0"/>
              <a:t>An activation and registration process is required </a:t>
            </a:r>
          </a:p>
          <a:p>
            <a:pPr lvl="1"/>
            <a:r>
              <a:rPr lang="en-US" dirty="0" smtClean="0"/>
              <a:t>Express </a:t>
            </a:r>
          </a:p>
          <a:p>
            <a:pPr lvl="2"/>
            <a:r>
              <a:rPr lang="en-US" sz="1600" dirty="0" smtClean="0"/>
              <a:t>GT </a:t>
            </a:r>
            <a:r>
              <a:rPr lang="en-US" sz="1600" dirty="0" err="1" smtClean="0"/>
              <a:t>Config</a:t>
            </a:r>
            <a:r>
              <a:rPr lang="en-US" sz="1600" dirty="0" smtClean="0"/>
              <a:t> Tool</a:t>
            </a:r>
          </a:p>
          <a:p>
            <a:pPr lvl="1"/>
            <a:r>
              <a:rPr lang="en-US" dirty="0" smtClean="0"/>
              <a:t>Select and Ultimate</a:t>
            </a:r>
          </a:p>
          <a:p>
            <a:pPr lvl="2"/>
            <a:r>
              <a:rPr lang="en-US" sz="1600" dirty="0" smtClean="0"/>
              <a:t>Some Ultimate field installations will auto register</a:t>
            </a:r>
          </a:p>
          <a:p>
            <a:pPr lvl="2"/>
            <a:r>
              <a:rPr lang="en-US" sz="1600" dirty="0" smtClean="0"/>
              <a:t>Web or Service Advisor              are used for an active  registration</a:t>
            </a:r>
            <a:endParaRPr lang="en-US" sz="1600" dirty="0"/>
          </a:p>
        </p:txBody>
      </p:sp>
      <p:sp>
        <p:nvSpPr>
          <p:cNvPr id="7" name="Content Placeholder 6"/>
          <p:cNvSpPr>
            <a:spLocks noGrp="1"/>
          </p:cNvSpPr>
          <p:nvPr>
            <p:ph sz="half" idx="2"/>
          </p:nvPr>
        </p:nvSpPr>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8" name="Rectangle 6"/>
          <p:cNvSpPr>
            <a:spLocks noGrp="1" noChangeArrowheads="1"/>
          </p:cNvSpPr>
          <p:nvPr>
            <p:ph type="title"/>
          </p:nvPr>
        </p:nvSpPr>
        <p:spPr/>
        <p:txBody>
          <a:bodyPr/>
          <a:lstStyle/>
          <a:p>
            <a:r>
              <a:rPr lang="en-US" smtClean="0"/>
              <a:t>Express Installation Configuration Tool</a:t>
            </a:r>
            <a:endParaRPr lang="en-US" dirty="0"/>
          </a:p>
        </p:txBody>
      </p:sp>
      <p:sp>
        <p:nvSpPr>
          <p:cNvPr id="351239" name="Rectangle 7"/>
          <p:cNvSpPr>
            <a:spLocks noGrp="1" noChangeArrowheads="1"/>
          </p:cNvSpPr>
          <p:nvPr>
            <p:ph sz="half" idx="1"/>
          </p:nvPr>
        </p:nvSpPr>
        <p:spPr/>
        <p:txBody>
          <a:bodyPr/>
          <a:lstStyle/>
          <a:p>
            <a:r>
              <a:rPr lang="en-US" smtClean="0"/>
              <a:t>The GT Config Tool is software and a cable that connects the Express Terminal to a laptop</a:t>
            </a:r>
          </a:p>
          <a:p>
            <a:pPr lvl="1"/>
            <a:r>
              <a:rPr lang="en-US" smtClean="0"/>
              <a:t>Requires serial port or serial port adapter on your laptop</a:t>
            </a:r>
          </a:p>
          <a:p>
            <a:pPr lvl="1"/>
            <a:r>
              <a:rPr lang="en-US" smtClean="0"/>
              <a:t>Can also be used with the previous GTT hardware for diagnostics</a:t>
            </a:r>
          </a:p>
          <a:p>
            <a:pPr lvl="1"/>
            <a:r>
              <a:rPr lang="en-US" smtClean="0"/>
              <a:t>Procedure can be found in CTM10006</a:t>
            </a:r>
            <a:endParaRPr lang="en-US" dirty="0" smtClean="0"/>
          </a:p>
        </p:txBody>
      </p:sp>
      <p:sp>
        <p:nvSpPr>
          <p:cNvPr id="10" name="Content Placeholder 9"/>
          <p:cNvSpPr>
            <a:spLocks noGrp="1"/>
          </p:cNvSpPr>
          <p:nvPr>
            <p:ph sz="half" idx="2"/>
          </p:nvPr>
        </p:nvSpPr>
        <p:spPr/>
        <p:txBody>
          <a:bodyPr/>
          <a:lstStyle/>
          <a:p>
            <a:endParaRPr lang="en-US"/>
          </a:p>
        </p:txBody>
      </p:sp>
      <p:pic>
        <p:nvPicPr>
          <p:cNvPr id="351236" name="Picture 4" descr="laptop_cables"/>
          <p:cNvPicPr>
            <a:picLocks noChangeAspect="1" noChangeArrowheads="1"/>
          </p:cNvPicPr>
          <p:nvPr>
            <p:custDataLst>
              <p:tags r:id="rId2"/>
            </p:custDataLst>
          </p:nvPr>
        </p:nvPicPr>
        <p:blipFill>
          <a:blip r:embed="rId5" cstate="print"/>
          <a:srcRect/>
          <a:stretch>
            <a:fillRect/>
          </a:stretch>
        </p:blipFill>
        <p:spPr bwMode="auto">
          <a:xfrm>
            <a:off x="4693530" y="1493271"/>
            <a:ext cx="3993270" cy="4365271"/>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MTG - Registration Process</a:t>
            </a:r>
            <a:br>
              <a:rPr lang="en-US" smtClean="0"/>
            </a:br>
            <a:r>
              <a:rPr lang="en-US" smtClean="0"/>
              <a:t>Ultimate Installations</a:t>
            </a:r>
            <a:endParaRPr lang="en-US" dirty="0"/>
          </a:p>
        </p:txBody>
      </p:sp>
      <p:sp>
        <p:nvSpPr>
          <p:cNvPr id="3" name="Content Placeholder 2"/>
          <p:cNvSpPr>
            <a:spLocks noGrp="1"/>
          </p:cNvSpPr>
          <p:nvPr>
            <p:ph idx="1"/>
          </p:nvPr>
        </p:nvSpPr>
        <p:spPr/>
        <p:txBody>
          <a:bodyPr/>
          <a:lstStyle/>
          <a:p>
            <a:pPr lvl="0"/>
            <a:r>
              <a:rPr lang="en-US" smtClean="0"/>
              <a:t>Install the Ultimate kit on the machine.</a:t>
            </a:r>
          </a:p>
          <a:p>
            <a:pPr lvl="0"/>
            <a:r>
              <a:rPr lang="en-US" smtClean="0"/>
              <a:t>Make sure the machine is in an area where there is good cell coverage</a:t>
            </a:r>
          </a:p>
          <a:p>
            <a:pPr lvl="0"/>
            <a:r>
              <a:rPr lang="en-US" smtClean="0"/>
              <a:t>Let the machine run for 5-10 minutes after it is installed.</a:t>
            </a:r>
          </a:p>
          <a:p>
            <a:pPr lvl="1"/>
            <a:r>
              <a:rPr lang="en-US" smtClean="0"/>
              <a:t>The terminal will auto register during this time on most Ultimate capable machines</a:t>
            </a:r>
          </a:p>
          <a:p>
            <a:r>
              <a:rPr lang="en-US" smtClean="0"/>
              <a:t>Go to the JDLink/ZXLink web to verify that the MTG registered and the correct equipment info is displayed</a:t>
            </a:r>
          </a:p>
          <a:p>
            <a:pPr lvl="1"/>
            <a:r>
              <a:rPr lang="en-US" smtClean="0"/>
              <a:t>If the auto registration is not successful, perform an active web or Service ADVISOR registration.</a:t>
            </a:r>
          </a:p>
          <a:p>
            <a:endParaRPr lang="en-US" dirty="0"/>
          </a:p>
        </p:txBody>
      </p:sp>
    </p:spTree>
    <p:custDataLst>
      <p:tags r:id="rId1"/>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8" name="Rectangle 6"/>
          <p:cNvSpPr>
            <a:spLocks noGrp="1" noChangeArrowheads="1"/>
          </p:cNvSpPr>
          <p:nvPr>
            <p:ph type="title"/>
          </p:nvPr>
        </p:nvSpPr>
        <p:spPr/>
        <p:txBody>
          <a:bodyPr/>
          <a:lstStyle/>
          <a:p>
            <a:r>
              <a:rPr lang="en-US" dirty="0" smtClean="0"/>
              <a:t>MTG Installation</a:t>
            </a:r>
            <a:br>
              <a:rPr lang="en-US" dirty="0" smtClean="0"/>
            </a:br>
            <a:r>
              <a:rPr lang="en-US" dirty="0" smtClean="0"/>
              <a:t>Active Registration Process</a:t>
            </a:r>
            <a:endParaRPr lang="en-US" dirty="0"/>
          </a:p>
        </p:txBody>
      </p:sp>
      <p:sp>
        <p:nvSpPr>
          <p:cNvPr id="351239" name="Rectangle 7"/>
          <p:cNvSpPr>
            <a:spLocks noGrp="1" noChangeArrowheads="1"/>
          </p:cNvSpPr>
          <p:nvPr>
            <p:ph sz="half" idx="1"/>
          </p:nvPr>
        </p:nvSpPr>
        <p:spPr/>
        <p:txBody>
          <a:bodyPr/>
          <a:lstStyle/>
          <a:p>
            <a:endParaRPr lang="en-US" dirty="0"/>
          </a:p>
        </p:txBody>
      </p:sp>
      <p:sp>
        <p:nvSpPr>
          <p:cNvPr id="6" name="Content Placeholder 5"/>
          <p:cNvSpPr>
            <a:spLocks noGrp="1"/>
          </p:cNvSpPr>
          <p:nvPr>
            <p:ph sz="half" idx="2"/>
          </p:nvPr>
        </p:nvSpPr>
        <p:spPr/>
        <p:txBody>
          <a:bodyPr/>
          <a:lstStyle/>
          <a:p>
            <a:r>
              <a:rPr lang="en-US" dirty="0" smtClean="0"/>
              <a:t>Two methods to perform the active MTG registration process</a:t>
            </a:r>
          </a:p>
          <a:p>
            <a:pPr lvl="1"/>
            <a:r>
              <a:rPr lang="en-US" dirty="0" smtClean="0"/>
              <a:t>Web</a:t>
            </a:r>
          </a:p>
          <a:p>
            <a:pPr lvl="2"/>
            <a:r>
              <a:rPr lang="en-US" sz="1600" dirty="0" smtClean="0"/>
              <a:t>No connection to the machine required</a:t>
            </a:r>
          </a:p>
          <a:p>
            <a:pPr lvl="1"/>
            <a:r>
              <a:rPr lang="en-US" dirty="0" smtClean="0"/>
              <a:t>Service  ADVISOR</a:t>
            </a:r>
          </a:p>
          <a:p>
            <a:pPr lvl="2"/>
            <a:r>
              <a:rPr lang="en-US" sz="1600" dirty="0" smtClean="0"/>
              <a:t>Hardwired connection to the machine is required</a:t>
            </a:r>
          </a:p>
          <a:p>
            <a:endParaRPr lang="en-US" dirty="0"/>
          </a:p>
        </p:txBody>
      </p:sp>
      <p:pic>
        <p:nvPicPr>
          <p:cNvPr id="251905" name="Picture 1" descr="T:\Qualification Backup\JDLink_NG\Images\423699.jpg"/>
          <p:cNvPicPr>
            <a:picLocks noChangeAspect="1" noChangeArrowheads="1"/>
          </p:cNvPicPr>
          <p:nvPr>
            <p:custDataLst>
              <p:tags r:id="rId2"/>
            </p:custDataLst>
          </p:nvPr>
        </p:nvPicPr>
        <p:blipFill>
          <a:blip r:embed="rId5" cstate="print"/>
          <a:srcRect t="3504" b="7043"/>
          <a:stretch>
            <a:fillRect/>
          </a:stretch>
        </p:blipFill>
        <p:spPr bwMode="auto">
          <a:xfrm>
            <a:off x="596166" y="1477925"/>
            <a:ext cx="3713834" cy="4529469"/>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MTG - Web Registration Process</a:t>
            </a:r>
            <a:endParaRPr lang="en-US" dirty="0"/>
          </a:p>
        </p:txBody>
      </p:sp>
      <p:sp>
        <p:nvSpPr>
          <p:cNvPr id="3" name="Content Placeholder 2"/>
          <p:cNvSpPr>
            <a:spLocks noGrp="1"/>
          </p:cNvSpPr>
          <p:nvPr>
            <p:ph sz="half" idx="1"/>
          </p:nvPr>
        </p:nvSpPr>
        <p:spPr/>
        <p:txBody>
          <a:bodyPr/>
          <a:lstStyle/>
          <a:p>
            <a:r>
              <a:rPr lang="en-US" sz="1600" dirty="0" smtClean="0"/>
              <a:t>Go to the JDLink/ZXLink web to verify the new terminal is listed</a:t>
            </a:r>
          </a:p>
          <a:p>
            <a:pPr lvl="1"/>
            <a:r>
              <a:rPr lang="en-US" sz="1600" dirty="0" smtClean="0"/>
              <a:t>It will show as uninstalled in the Terminal Setup section</a:t>
            </a:r>
          </a:p>
          <a:p>
            <a:pPr lvl="1"/>
            <a:endParaRPr lang="en-US" dirty="0" smtClean="0"/>
          </a:p>
          <a:p>
            <a:r>
              <a:rPr lang="en-US" sz="1600" dirty="0" smtClean="0"/>
              <a:t>Go to StellarSupport.com</a:t>
            </a:r>
          </a:p>
          <a:p>
            <a:pPr lvl="1"/>
            <a:r>
              <a:rPr lang="en-US" dirty="0" smtClean="0"/>
              <a:t>Click on “Activations”</a:t>
            </a:r>
          </a:p>
          <a:p>
            <a:pPr lvl="1"/>
            <a:r>
              <a:rPr lang="en-US" dirty="0" smtClean="0"/>
              <a:t>Click “Activate” under the JDLink icon</a:t>
            </a:r>
          </a:p>
          <a:p>
            <a:pPr lvl="1"/>
            <a:r>
              <a:rPr lang="en-US" dirty="0" smtClean="0"/>
              <a:t>Select “My JDLink Units”</a:t>
            </a:r>
          </a:p>
          <a:p>
            <a:pPr lvl="1"/>
            <a:r>
              <a:rPr lang="en-US" dirty="0" smtClean="0"/>
              <a:t>Select the terminal to activate</a:t>
            </a:r>
          </a:p>
          <a:p>
            <a:pPr lvl="1"/>
            <a:r>
              <a:rPr lang="en-US" dirty="0" smtClean="0"/>
              <a:t>Choose the “Activate New” option and click Continue</a:t>
            </a:r>
          </a:p>
        </p:txBody>
      </p:sp>
      <p:sp>
        <p:nvSpPr>
          <p:cNvPr id="9" name="Content Placeholder 8"/>
          <p:cNvSpPr>
            <a:spLocks noGrp="1"/>
          </p:cNvSpPr>
          <p:nvPr>
            <p:ph sz="half" idx="2"/>
          </p:nvPr>
        </p:nvSpPr>
        <p:spPr/>
        <p:txBody>
          <a:bodyPr/>
          <a:lstStyle/>
          <a:p>
            <a:endParaRPr lang="en-US" dirty="0"/>
          </a:p>
        </p:txBody>
      </p:sp>
      <p:pic>
        <p:nvPicPr>
          <p:cNvPr id="249857" name="Picture 1" descr="T:\Qualification Backup\JDLink_NG\Images\stellar support snap.jpg"/>
          <p:cNvPicPr>
            <a:picLocks noChangeAspect="1" noChangeArrowheads="1"/>
          </p:cNvPicPr>
          <p:nvPr>
            <p:custDataLst>
              <p:tags r:id="rId2"/>
            </p:custDataLst>
          </p:nvPr>
        </p:nvPicPr>
        <p:blipFill>
          <a:blip r:embed="rId5" cstate="print"/>
          <a:srcRect l="7452" r="40486" b="29076"/>
          <a:stretch>
            <a:fillRect/>
          </a:stretch>
        </p:blipFill>
        <p:spPr bwMode="auto">
          <a:xfrm>
            <a:off x="4630922" y="2030813"/>
            <a:ext cx="4112220" cy="3327991"/>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Express vs. Select Differences</a:t>
            </a:r>
            <a:endParaRPr lang="en-US" dirty="0"/>
          </a:p>
        </p:txBody>
      </p:sp>
      <p:sp>
        <p:nvSpPr>
          <p:cNvPr id="3" name="Content Placeholder 2"/>
          <p:cNvSpPr>
            <a:spLocks noGrp="1"/>
          </p:cNvSpPr>
          <p:nvPr>
            <p:ph sz="half" idx="1"/>
          </p:nvPr>
        </p:nvSpPr>
        <p:spPr/>
        <p:txBody>
          <a:bodyPr/>
          <a:lstStyle/>
          <a:p>
            <a:r>
              <a:rPr lang="en-US" b="1" smtClean="0"/>
              <a:t>Location</a:t>
            </a:r>
          </a:p>
          <a:p>
            <a:pPr lvl="1"/>
            <a:r>
              <a:rPr lang="en-US" sz="1800" smtClean="0"/>
              <a:t>Select uses GPS to determine location</a:t>
            </a:r>
          </a:p>
          <a:p>
            <a:pPr lvl="1"/>
            <a:r>
              <a:rPr lang="en-US" sz="1800" smtClean="0"/>
              <a:t>Express uses Assisted-GPS</a:t>
            </a:r>
          </a:p>
          <a:p>
            <a:pPr lvl="1"/>
            <a:endParaRPr lang="en-US" sz="1800" smtClean="0"/>
          </a:p>
          <a:p>
            <a:r>
              <a:rPr lang="en-US" b="1" smtClean="0"/>
              <a:t>Geofence</a:t>
            </a:r>
          </a:p>
          <a:p>
            <a:pPr lvl="1"/>
            <a:r>
              <a:rPr lang="en-US" sz="1800" smtClean="0"/>
              <a:t>Express checks location once a day at scheduled call in time</a:t>
            </a:r>
          </a:p>
          <a:p>
            <a:pPr lvl="1"/>
            <a:r>
              <a:rPr lang="en-US" sz="1800" smtClean="0"/>
              <a:t>Select checks location immediately when machine is running and once an hour when machine is off</a:t>
            </a:r>
            <a:endParaRPr lang="en-US" sz="1800" dirty="0"/>
          </a:p>
        </p:txBody>
      </p:sp>
      <p:sp>
        <p:nvSpPr>
          <p:cNvPr id="7" name="Content Placeholder 6"/>
          <p:cNvSpPr>
            <a:spLocks noGrp="1"/>
          </p:cNvSpPr>
          <p:nvPr>
            <p:ph sz="half" idx="2"/>
          </p:nvPr>
        </p:nvSpPr>
        <p:spPr/>
        <p:txBody>
          <a:bodyPr/>
          <a:lstStyle/>
          <a:p>
            <a:endParaRPr lang="en-US"/>
          </a:p>
        </p:txBody>
      </p:sp>
      <p:pic>
        <p:nvPicPr>
          <p:cNvPr id="5" name="Content Placeholder 5" descr="Picture1.jpg"/>
          <p:cNvPicPr>
            <a:picLocks noChangeAspect="1"/>
          </p:cNvPicPr>
          <p:nvPr>
            <p:custDataLst>
              <p:tags r:id="rId2"/>
            </p:custDataLst>
          </p:nvPr>
        </p:nvPicPr>
        <p:blipFill>
          <a:blip r:embed="rId6" cstate="print">
            <a:clrChange>
              <a:clrFrom>
                <a:srgbClr val="FFFFFF"/>
              </a:clrFrom>
              <a:clrTo>
                <a:srgbClr val="FFFFFF">
                  <a:alpha val="0"/>
                </a:srgbClr>
              </a:clrTo>
            </a:clrChange>
          </a:blip>
          <a:stretch>
            <a:fillRect/>
          </a:stretch>
        </p:blipFill>
        <p:spPr bwMode="auto">
          <a:xfrm>
            <a:off x="5255056" y="3649897"/>
            <a:ext cx="2910744" cy="2262064"/>
          </a:xfrm>
          <a:prstGeom prst="rect">
            <a:avLst/>
          </a:prstGeom>
          <a:noFill/>
          <a:ln w="76200">
            <a:noFill/>
            <a:miter lim="800000"/>
            <a:headEnd/>
            <a:tailEnd/>
          </a:ln>
          <a:effectLst/>
        </p:spPr>
      </p:pic>
      <p:pic>
        <p:nvPicPr>
          <p:cNvPr id="179201" name="Picture 1" descr="T:\Qualification Backup\JDLink_NG\Images\hardware.jpg"/>
          <p:cNvPicPr>
            <a:picLocks noChangeAspect="1" noChangeArrowheads="1"/>
          </p:cNvPicPr>
          <p:nvPr>
            <p:custDataLst>
              <p:tags r:id="rId3"/>
            </p:custDataLst>
          </p:nvPr>
        </p:nvPicPr>
        <p:blipFill>
          <a:blip r:embed="rId7" cstate="print"/>
          <a:srcRect/>
          <a:stretch>
            <a:fillRect/>
          </a:stretch>
        </p:blipFill>
        <p:spPr bwMode="auto">
          <a:xfrm>
            <a:off x="5260716" y="1464229"/>
            <a:ext cx="2783485" cy="2267799"/>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MTG - Service Advisor Registration</a:t>
            </a:r>
            <a:endParaRPr lang="en-US" dirty="0"/>
          </a:p>
        </p:txBody>
      </p:sp>
      <p:sp>
        <p:nvSpPr>
          <p:cNvPr id="9" name="Content Placeholder 8"/>
          <p:cNvSpPr>
            <a:spLocks noGrp="1"/>
          </p:cNvSpPr>
          <p:nvPr>
            <p:ph idx="1"/>
          </p:nvPr>
        </p:nvSpPr>
        <p:spPr/>
        <p:txBody>
          <a:bodyPr/>
          <a:lstStyle/>
          <a:p>
            <a:endParaRPr lang="en-US"/>
          </a:p>
        </p:txBody>
      </p:sp>
      <p:pic>
        <p:nvPicPr>
          <p:cNvPr id="1026" name="Picture 2"/>
          <p:cNvPicPr>
            <a:picLocks noChangeAspect="1" noChangeArrowheads="1"/>
          </p:cNvPicPr>
          <p:nvPr>
            <p:custDataLst>
              <p:tags r:id="rId2"/>
            </p:custDataLst>
          </p:nvPr>
        </p:nvPicPr>
        <p:blipFill>
          <a:blip r:embed="rId5" cstate="print"/>
          <a:srcRect r="1031" b="1262"/>
          <a:stretch>
            <a:fillRect/>
          </a:stretch>
        </p:blipFill>
        <p:spPr bwMode="auto">
          <a:xfrm>
            <a:off x="405061" y="1041989"/>
            <a:ext cx="8333878" cy="5578926"/>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cstate="print"/>
          <a:srcRect/>
          <a:stretch>
            <a:fillRect/>
          </a:stretch>
        </a:blipFill>
        <a:effectLst/>
      </p:bgPr>
    </p:bg>
    <p:spTree>
      <p:nvGrpSpPr>
        <p:cNvPr id="1" name=""/>
        <p:cNvGrpSpPr/>
        <p:nvPr/>
      </p:nvGrpSpPr>
      <p:grpSpPr>
        <a:xfrm>
          <a:off x="0" y="0"/>
          <a:ext cx="0" cy="0"/>
          <a:chOff x="0" y="0"/>
          <a:chExt cx="0" cy="0"/>
        </a:xfrm>
      </p:grpSpPr>
      <p:sp>
        <p:nvSpPr>
          <p:cNvPr id="8" name="Title 7" hidden="1"/>
          <p:cNvSpPr>
            <a:spLocks noGrp="1"/>
          </p:cNvSpPr>
          <p:nvPr>
            <p:ph type="title"/>
          </p:nvPr>
        </p:nvSpPr>
        <p:spPr/>
        <p:txBody>
          <a:bodyPr/>
          <a:lstStyle/>
          <a:p>
            <a:r>
              <a:rPr lang="en-US" smtClean="0"/>
              <a:t>JDLink/ZXLink - TO Check Your Knowledge 4</a:t>
            </a:r>
            <a:endParaRPr lang="en-US"/>
          </a:p>
        </p:txBody>
      </p:sp>
      <p:pic>
        <p:nvPicPr>
          <p:cNvPr id="9" name="Picture 8" descr="engbg.png"/>
          <p:cNvPicPr>
            <a:picLocks/>
          </p:cNvPicPr>
          <p:nvPr/>
        </p:nvPicPr>
        <p:blipFill>
          <a:blip r:embed="rId8" cstate="print"/>
          <a:stretch>
            <a:fillRect/>
          </a:stretch>
        </p:blipFill>
        <p:spPr>
          <a:xfrm>
            <a:off x="0" y="5588000"/>
            <a:ext cx="9144000" cy="1270000"/>
          </a:xfrm>
          <a:prstGeom prst="rect">
            <a:avLst/>
          </a:prstGeom>
        </p:spPr>
      </p:pic>
      <p:pic>
        <p:nvPicPr>
          <p:cNvPr id="11" name="Picture 10" descr="~t120615.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2" name="Picture 11"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13" name="Picture 12"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r>
              <a:rPr lang="en-US" smtClean="0"/>
              <a:t>MTG Terminal Power States</a:t>
            </a:r>
            <a:endParaRPr lang="en-US" dirty="0"/>
          </a:p>
        </p:txBody>
      </p:sp>
      <p:sp>
        <p:nvSpPr>
          <p:cNvPr id="373763" name="Rectangle 3"/>
          <p:cNvSpPr>
            <a:spLocks noGrp="1" noChangeArrowheads="1"/>
          </p:cNvSpPr>
          <p:nvPr>
            <p:ph sz="half" idx="1"/>
          </p:nvPr>
        </p:nvSpPr>
        <p:spPr/>
        <p:txBody>
          <a:bodyPr/>
          <a:lstStyle/>
          <a:p>
            <a:pPr lvl="1"/>
            <a:r>
              <a:rPr lang="en-US" sz="1800" dirty="0" smtClean="0"/>
              <a:t>On</a:t>
            </a:r>
          </a:p>
          <a:p>
            <a:pPr lvl="2"/>
            <a:r>
              <a:rPr lang="en-US" sz="1800" dirty="0" smtClean="0"/>
              <a:t>Terminal can respond immediately upon request</a:t>
            </a:r>
          </a:p>
          <a:p>
            <a:pPr lvl="1"/>
            <a:r>
              <a:rPr lang="en-US" sz="1800" dirty="0" smtClean="0"/>
              <a:t>Sleeping</a:t>
            </a:r>
          </a:p>
          <a:p>
            <a:pPr lvl="2"/>
            <a:r>
              <a:rPr lang="en-US" sz="1800" dirty="0" smtClean="0"/>
              <a:t>May take up to one hour before the MTG terminal responds</a:t>
            </a:r>
          </a:p>
          <a:p>
            <a:pPr lvl="1"/>
            <a:r>
              <a:rPr lang="en-US" sz="1800" dirty="0" smtClean="0"/>
              <a:t>Hibernating</a:t>
            </a:r>
          </a:p>
          <a:p>
            <a:pPr lvl="2"/>
            <a:r>
              <a:rPr lang="en-US" sz="1800" dirty="0" smtClean="0"/>
              <a:t>Terminal will not respond until the machine is turned on</a:t>
            </a:r>
            <a:endParaRPr lang="en-US" sz="1800" dirty="0"/>
          </a:p>
        </p:txBody>
      </p:sp>
      <p:sp>
        <p:nvSpPr>
          <p:cNvPr id="13" name="Content Placeholder 12"/>
          <p:cNvSpPr>
            <a:spLocks noGrp="1"/>
          </p:cNvSpPr>
          <p:nvPr>
            <p:ph sz="half" idx="2"/>
          </p:nvPr>
        </p:nvSpPr>
        <p:spPr/>
        <p:txBody>
          <a:bodyPr/>
          <a:lstStyle/>
          <a:p>
            <a:endParaRPr lang="en-US" dirty="0"/>
          </a:p>
        </p:txBody>
      </p:sp>
      <p:sp>
        <p:nvSpPr>
          <p:cNvPr id="8" name="Text Placeholder 7"/>
          <p:cNvSpPr>
            <a:spLocks noGrp="1"/>
          </p:cNvSpPr>
          <p:nvPr>
            <p:ph type="body" sz="quarter" idx="13"/>
          </p:nvPr>
        </p:nvSpPr>
        <p:spPr/>
        <p:txBody>
          <a:bodyPr/>
          <a:lstStyle/>
          <a:p>
            <a:r>
              <a:rPr lang="en-US" dirty="0" smtClean="0"/>
              <a:t>Three terminal power states</a:t>
            </a:r>
          </a:p>
        </p:txBody>
      </p:sp>
      <p:sp>
        <p:nvSpPr>
          <p:cNvPr id="14" name="Text Placeholder 13"/>
          <p:cNvSpPr>
            <a:spLocks noGrp="1"/>
          </p:cNvSpPr>
          <p:nvPr>
            <p:ph type="body" sz="quarter" idx="14"/>
          </p:nvPr>
        </p:nvSpPr>
        <p:spPr/>
        <p:txBody>
          <a:bodyPr/>
          <a:lstStyle/>
          <a:p>
            <a:endParaRPr lang="en-US"/>
          </a:p>
        </p:txBody>
      </p:sp>
      <p:pic>
        <p:nvPicPr>
          <p:cNvPr id="1026" name="Picture 2" descr="C:\Documents and Settings\tx18040\Desktop\Power States-sleep.bmp"/>
          <p:cNvPicPr>
            <a:picLocks noChangeAspect="1" noChangeArrowheads="1"/>
          </p:cNvPicPr>
          <p:nvPr>
            <p:custDataLst>
              <p:tags r:id="rId2"/>
            </p:custDataLst>
          </p:nvPr>
        </p:nvPicPr>
        <p:blipFill>
          <a:blip r:embed="rId6" cstate="print"/>
          <a:srcRect l="6474"/>
          <a:stretch>
            <a:fillRect/>
          </a:stretch>
        </p:blipFill>
        <p:spPr bwMode="auto">
          <a:xfrm>
            <a:off x="5656521" y="1265613"/>
            <a:ext cx="2333459" cy="2187396"/>
          </a:xfrm>
          <a:prstGeom prst="rect">
            <a:avLst/>
          </a:prstGeom>
          <a:ln>
            <a:noFill/>
          </a:ln>
          <a:effectLst/>
        </p:spPr>
      </p:pic>
      <p:pic>
        <p:nvPicPr>
          <p:cNvPr id="1028" name="Picture 4" descr="C:\Documents and Settings\tx18040\Desktop\Power States-ON.bmp"/>
          <p:cNvPicPr>
            <a:picLocks noChangeAspect="1" noChangeArrowheads="1"/>
          </p:cNvPicPr>
          <p:nvPr>
            <p:custDataLst>
              <p:tags r:id="rId3"/>
            </p:custDataLst>
          </p:nvPr>
        </p:nvPicPr>
        <p:blipFill>
          <a:blip r:embed="rId7" cstate="print"/>
          <a:srcRect l="7003"/>
          <a:stretch>
            <a:fillRect/>
          </a:stretch>
        </p:blipFill>
        <p:spPr bwMode="auto">
          <a:xfrm>
            <a:off x="5730650" y="3604441"/>
            <a:ext cx="2245659" cy="2328537"/>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smtClean="0"/>
              <a:t>MTG Terminal Power States</a:t>
            </a:r>
            <a:endParaRPr lang="en-US" dirty="0"/>
          </a:p>
        </p:txBody>
      </p:sp>
      <p:sp>
        <p:nvSpPr>
          <p:cNvPr id="375811" name="Rectangle 3"/>
          <p:cNvSpPr>
            <a:spLocks noGrp="1" noChangeArrowheads="1"/>
          </p:cNvSpPr>
          <p:nvPr>
            <p:ph sz="half" idx="1"/>
          </p:nvPr>
        </p:nvSpPr>
        <p:spPr/>
        <p:txBody>
          <a:bodyPr/>
          <a:lstStyle/>
          <a:p>
            <a:r>
              <a:rPr lang="en-US" sz="1600" b="1" dirty="0" smtClean="0"/>
              <a:t>Terminal Power Savings Settings</a:t>
            </a:r>
          </a:p>
          <a:p>
            <a:pPr lvl="1"/>
            <a:r>
              <a:rPr lang="en-US" dirty="0" smtClean="0"/>
              <a:t>Can be modified by the Account Manager or Administrator in the Terminal Setup section</a:t>
            </a:r>
          </a:p>
          <a:p>
            <a:pPr lvl="1"/>
            <a:r>
              <a:rPr lang="en-US" dirty="0" smtClean="0"/>
              <a:t>By default, sleep mode is a max of 7 days and then the terminal enters Hibernation Mode.</a:t>
            </a:r>
            <a:endParaRPr lang="en-US" dirty="0"/>
          </a:p>
        </p:txBody>
      </p:sp>
      <p:sp>
        <p:nvSpPr>
          <p:cNvPr id="9" name="Content Placeholder 8"/>
          <p:cNvSpPr>
            <a:spLocks noGrp="1"/>
          </p:cNvSpPr>
          <p:nvPr>
            <p:ph sz="half" idx="2"/>
          </p:nvPr>
        </p:nvSpPr>
        <p:spPr/>
        <p:txBody>
          <a:bodyPr/>
          <a:lstStyle/>
          <a:p>
            <a:endParaRPr lang="en-US"/>
          </a:p>
        </p:txBody>
      </p:sp>
      <p:pic>
        <p:nvPicPr>
          <p:cNvPr id="2050" name="Picture 2" descr="C:\Documents and Settings\tx18040\Desktop\Power Settings.bmp"/>
          <p:cNvPicPr>
            <a:picLocks noChangeAspect="1" noChangeArrowheads="1"/>
          </p:cNvPicPr>
          <p:nvPr>
            <p:custDataLst>
              <p:tags r:id="rId2"/>
            </p:custDataLst>
          </p:nvPr>
        </p:nvPicPr>
        <p:blipFill>
          <a:blip r:embed="rId5" cstate="print"/>
          <a:srcRect/>
          <a:stretch>
            <a:fillRect/>
          </a:stretch>
        </p:blipFill>
        <p:spPr bwMode="auto">
          <a:xfrm>
            <a:off x="4649262" y="1486951"/>
            <a:ext cx="4149915" cy="3297700"/>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cstate="print"/>
          <a:srcRect/>
          <a:stretch>
            <a:fillRect/>
          </a:stretch>
        </a:blipFill>
        <a:effectLst/>
      </p:bgPr>
    </p:bg>
    <p:spTree>
      <p:nvGrpSpPr>
        <p:cNvPr id="1" name=""/>
        <p:cNvGrpSpPr/>
        <p:nvPr/>
      </p:nvGrpSpPr>
      <p:grpSpPr>
        <a:xfrm>
          <a:off x="0" y="0"/>
          <a:ext cx="0" cy="0"/>
          <a:chOff x="0" y="0"/>
          <a:chExt cx="0" cy="0"/>
        </a:xfrm>
      </p:grpSpPr>
      <p:sp>
        <p:nvSpPr>
          <p:cNvPr id="22" name="Title 21" hidden="1"/>
          <p:cNvSpPr>
            <a:spLocks noGrp="1"/>
          </p:cNvSpPr>
          <p:nvPr>
            <p:ph type="title"/>
          </p:nvPr>
        </p:nvSpPr>
        <p:spPr/>
        <p:txBody>
          <a:bodyPr/>
          <a:lstStyle/>
          <a:p>
            <a:r>
              <a:rPr lang="en-US" smtClean="0"/>
              <a:t>JDLink/ZXLink - TO Check Your Knowledge 5</a:t>
            </a:r>
            <a:endParaRPr lang="en-US"/>
          </a:p>
        </p:txBody>
      </p:sp>
      <p:pic>
        <p:nvPicPr>
          <p:cNvPr id="23" name="Picture 22" descr="engbg.png"/>
          <p:cNvPicPr>
            <a:picLocks/>
          </p:cNvPicPr>
          <p:nvPr/>
        </p:nvPicPr>
        <p:blipFill>
          <a:blip r:embed="rId8" cstate="print"/>
          <a:stretch>
            <a:fillRect/>
          </a:stretch>
        </p:blipFill>
        <p:spPr>
          <a:xfrm>
            <a:off x="0" y="5588000"/>
            <a:ext cx="9144000" cy="1270000"/>
          </a:xfrm>
          <a:prstGeom prst="rect">
            <a:avLst/>
          </a:prstGeom>
        </p:spPr>
      </p:pic>
      <p:pic>
        <p:nvPicPr>
          <p:cNvPr id="25" name="Picture 24" descr="~t125223.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26" name="Picture 25"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27" name="Picture 26"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7" name="Picture 1" descr="T:\Qualification Backup\JDLink_NG\Images\dealer value.jpg"/>
          <p:cNvPicPr>
            <a:picLocks noChangeAspect="1" noChangeArrowheads="1"/>
          </p:cNvPicPr>
          <p:nvPr>
            <p:custDataLst>
              <p:tags r:id="rId2"/>
            </p:custDataLst>
          </p:nvPr>
        </p:nvPicPr>
        <p:blipFill>
          <a:blip r:embed="rId7" cstate="print"/>
          <a:srcRect l="22425" r="10133"/>
          <a:stretch>
            <a:fillRect/>
          </a:stretch>
        </p:blipFill>
        <p:spPr bwMode="auto">
          <a:xfrm>
            <a:off x="4848450" y="2562447"/>
            <a:ext cx="3348739" cy="3305321"/>
          </a:xfrm>
          <a:prstGeom prst="rect">
            <a:avLst/>
          </a:prstGeom>
          <a:ln>
            <a:noFill/>
          </a:ln>
          <a:effectLst/>
        </p:spPr>
      </p:pic>
      <p:sp>
        <p:nvSpPr>
          <p:cNvPr id="410628" name="Rectangle 4"/>
          <p:cNvSpPr>
            <a:spLocks noGrp="1" noChangeArrowheads="1"/>
          </p:cNvSpPr>
          <p:nvPr>
            <p:ph type="title"/>
          </p:nvPr>
        </p:nvSpPr>
        <p:spPr/>
        <p:txBody>
          <a:bodyPr/>
          <a:lstStyle/>
          <a:p>
            <a:r>
              <a:rPr lang="en-US" smtClean="0"/>
              <a:t>Using the web as a Diagnostic Tool</a:t>
            </a:r>
            <a:endParaRPr lang="en-US" dirty="0"/>
          </a:p>
        </p:txBody>
      </p:sp>
      <p:sp>
        <p:nvSpPr>
          <p:cNvPr id="14" name="Content Placeholder 13"/>
          <p:cNvSpPr>
            <a:spLocks noGrp="1"/>
          </p:cNvSpPr>
          <p:nvPr>
            <p:ph sz="half" idx="1"/>
          </p:nvPr>
        </p:nvSpPr>
        <p:spPr/>
        <p:txBody>
          <a:bodyPr/>
          <a:lstStyle/>
          <a:p>
            <a:endParaRPr lang="en-US"/>
          </a:p>
        </p:txBody>
      </p:sp>
      <p:sp>
        <p:nvSpPr>
          <p:cNvPr id="11" name="Content Placeholder 10"/>
          <p:cNvSpPr>
            <a:spLocks noGrp="1"/>
          </p:cNvSpPr>
          <p:nvPr>
            <p:ph sz="half" idx="2"/>
          </p:nvPr>
        </p:nvSpPr>
        <p:spPr/>
        <p:txBody>
          <a:bodyPr/>
          <a:lstStyle/>
          <a:p>
            <a:pPr lvl="1"/>
            <a:r>
              <a:rPr lang="en-US" sz="1800" dirty="0" smtClean="0"/>
              <a:t>Begin diagnostics remotely</a:t>
            </a:r>
          </a:p>
          <a:p>
            <a:pPr lvl="1"/>
            <a:r>
              <a:rPr lang="en-US" sz="1800" dirty="0" smtClean="0"/>
              <a:t>Access to more data</a:t>
            </a:r>
          </a:p>
        </p:txBody>
      </p:sp>
      <p:pic>
        <p:nvPicPr>
          <p:cNvPr id="3075" name="Picture 3" descr="C:\Documents and Settings\tx18040\Desktop\Diagnostics-Missed Calls.bmp"/>
          <p:cNvPicPr>
            <a:picLocks noChangeAspect="1" noChangeArrowheads="1"/>
          </p:cNvPicPr>
          <p:nvPr>
            <p:custDataLst>
              <p:tags r:id="rId3"/>
            </p:custDataLst>
          </p:nvPr>
        </p:nvPicPr>
        <p:blipFill>
          <a:blip r:embed="rId8" cstate="print"/>
          <a:srcRect/>
          <a:stretch>
            <a:fillRect/>
          </a:stretch>
        </p:blipFill>
        <p:spPr bwMode="auto">
          <a:xfrm>
            <a:off x="1309755" y="3228777"/>
            <a:ext cx="3148467" cy="2085022"/>
          </a:xfrm>
          <a:prstGeom prst="rect">
            <a:avLst/>
          </a:prstGeom>
          <a:ln>
            <a:noFill/>
          </a:ln>
          <a:effectLst/>
        </p:spPr>
      </p:pic>
      <p:pic>
        <p:nvPicPr>
          <p:cNvPr id="3074" name="Picture 2" descr="C:\Documents and Settings\tx18040\Desktop\Diagnostics-Alerts2.bmp"/>
          <p:cNvPicPr>
            <a:picLocks noChangeAspect="1" noChangeArrowheads="1"/>
          </p:cNvPicPr>
          <p:nvPr>
            <p:custDataLst>
              <p:tags r:id="rId4"/>
            </p:custDataLst>
          </p:nvPr>
        </p:nvPicPr>
        <p:blipFill>
          <a:blip r:embed="rId9" cstate="print"/>
          <a:srcRect/>
          <a:stretch>
            <a:fillRect/>
          </a:stretch>
        </p:blipFill>
        <p:spPr bwMode="auto">
          <a:xfrm>
            <a:off x="441427" y="1824724"/>
            <a:ext cx="3223260" cy="2263140"/>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Grp="1" noChangeArrowheads="1"/>
          </p:cNvSpPr>
          <p:nvPr>
            <p:ph type="title"/>
          </p:nvPr>
        </p:nvSpPr>
        <p:spPr/>
        <p:txBody>
          <a:bodyPr/>
          <a:lstStyle/>
          <a:p>
            <a:r>
              <a:rPr lang="en-US" smtClean="0"/>
              <a:t>How to Access Data</a:t>
            </a:r>
            <a:endParaRPr lang="en-US" dirty="0"/>
          </a:p>
        </p:txBody>
      </p:sp>
      <p:sp>
        <p:nvSpPr>
          <p:cNvPr id="412677" name="Rectangle 5"/>
          <p:cNvSpPr>
            <a:spLocks noGrp="1" noChangeArrowheads="1"/>
          </p:cNvSpPr>
          <p:nvPr>
            <p:ph idx="1"/>
          </p:nvPr>
        </p:nvSpPr>
        <p:spPr/>
        <p:txBody>
          <a:bodyPr/>
          <a:lstStyle/>
          <a:p>
            <a:r>
              <a:rPr lang="en-US" b="1" dirty="0" smtClean="0"/>
              <a:t>Express and Select</a:t>
            </a:r>
          </a:p>
          <a:p>
            <a:pPr lvl="1"/>
            <a:r>
              <a:rPr lang="en-US" dirty="0" smtClean="0"/>
              <a:t>Web access through JDLink/ZXLink web site</a:t>
            </a:r>
          </a:p>
          <a:p>
            <a:pPr lvl="1"/>
            <a:r>
              <a:rPr lang="en-US" dirty="0" smtClean="0"/>
              <a:t>View all data: hours, location, </a:t>
            </a:r>
            <a:r>
              <a:rPr lang="en-US" dirty="0" err="1" smtClean="0"/>
              <a:t>geofence</a:t>
            </a:r>
            <a:r>
              <a:rPr lang="en-US" dirty="0" smtClean="0"/>
              <a:t>, curfew, maintenance</a:t>
            </a:r>
          </a:p>
          <a:p>
            <a:endParaRPr lang="en-US" b="1" dirty="0" smtClean="0"/>
          </a:p>
          <a:p>
            <a:r>
              <a:rPr lang="en-US" b="1" dirty="0" smtClean="0"/>
              <a:t>Ultimate Data</a:t>
            </a:r>
          </a:p>
          <a:p>
            <a:pPr lvl="1"/>
            <a:r>
              <a:rPr lang="en-US" dirty="0" smtClean="0"/>
              <a:t>Ultimate web site access through JDLink/ZXLink web site</a:t>
            </a:r>
          </a:p>
          <a:p>
            <a:pPr lvl="1"/>
            <a:r>
              <a:rPr lang="en-US" dirty="0" smtClean="0"/>
              <a:t>View CAN data including: fuel consumption, Diagnostic Trouble Codes and current use history (temperatures, utilizations, consumption rates, etc)</a:t>
            </a:r>
          </a:p>
          <a:p>
            <a:pPr lvl="1"/>
            <a:r>
              <a:rPr lang="en-US" dirty="0" smtClean="0"/>
              <a:t>All data can also be downloaded at machine</a:t>
            </a:r>
            <a:endParaRPr lang="en-US" dirty="0"/>
          </a:p>
        </p:txBody>
      </p:sp>
    </p:spTree>
    <p:custDataLst>
      <p:tags r:id="rId1"/>
    </p:custData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4" name="Rectangle 4"/>
          <p:cNvSpPr>
            <a:spLocks noGrp="1" noChangeArrowheads="1"/>
          </p:cNvSpPr>
          <p:nvPr>
            <p:ph type="title"/>
          </p:nvPr>
        </p:nvSpPr>
        <p:spPr/>
        <p:txBody>
          <a:bodyPr/>
          <a:lstStyle/>
          <a:p>
            <a:r>
              <a:rPr lang="en-US" smtClean="0"/>
              <a:t>Data Examples</a:t>
            </a:r>
            <a:endParaRPr lang="en-US" dirty="0"/>
          </a:p>
        </p:txBody>
      </p:sp>
      <p:sp>
        <p:nvSpPr>
          <p:cNvPr id="414725" name="Rectangle 5"/>
          <p:cNvSpPr>
            <a:spLocks noGrp="1" noChangeArrowheads="1"/>
          </p:cNvSpPr>
          <p:nvPr>
            <p:ph idx="1"/>
          </p:nvPr>
        </p:nvSpPr>
        <p:spPr/>
        <p:txBody>
          <a:bodyPr/>
          <a:lstStyle/>
          <a:p>
            <a:r>
              <a:rPr lang="en-US" b="1" dirty="0" smtClean="0"/>
              <a:t>The type of data that is collected:</a:t>
            </a:r>
          </a:p>
          <a:p>
            <a:pPr lvl="2"/>
            <a:r>
              <a:rPr lang="en-US" dirty="0" smtClean="0"/>
              <a:t>Diagnostic Trouble Codes</a:t>
            </a:r>
          </a:p>
          <a:p>
            <a:pPr lvl="2"/>
            <a:r>
              <a:rPr lang="en-US" dirty="0" smtClean="0"/>
              <a:t>Red or Yellow monitor light events</a:t>
            </a:r>
          </a:p>
          <a:p>
            <a:pPr lvl="2"/>
            <a:r>
              <a:rPr lang="en-US" dirty="0" smtClean="0"/>
              <a:t>Fuel consumption</a:t>
            </a:r>
          </a:p>
          <a:p>
            <a:pPr lvl="2"/>
            <a:r>
              <a:rPr lang="en-US" dirty="0" smtClean="0"/>
              <a:t>Machine utilization</a:t>
            </a:r>
          </a:p>
          <a:p>
            <a:pPr lvl="2"/>
            <a:r>
              <a:rPr lang="en-US" dirty="0" smtClean="0"/>
              <a:t>Hydraulic oil temperatures</a:t>
            </a:r>
          </a:p>
          <a:p>
            <a:pPr lvl="2"/>
            <a:r>
              <a:rPr lang="en-US" dirty="0" smtClean="0"/>
              <a:t>Transmission oil temperatures</a:t>
            </a:r>
          </a:p>
          <a:p>
            <a:pPr lvl="2"/>
            <a:r>
              <a:rPr lang="en-US" dirty="0" smtClean="0"/>
              <a:t>Coolant temperatures</a:t>
            </a:r>
          </a:p>
          <a:p>
            <a:pPr lvl="2"/>
            <a:r>
              <a:rPr lang="en-US" dirty="0" smtClean="0"/>
              <a:t>Various machine utilization, etc</a:t>
            </a:r>
          </a:p>
          <a:p>
            <a:pPr lvl="2"/>
            <a:endParaRPr lang="en-US" dirty="0" smtClean="0"/>
          </a:p>
          <a:p>
            <a:r>
              <a:rPr lang="en-US" dirty="0" smtClean="0"/>
              <a:t>This data can be reviewed in several different formats, such as raw data, charts or graphs.</a:t>
            </a:r>
            <a:endParaRPr lang="en-US" dirty="0"/>
          </a:p>
        </p:txBody>
      </p:sp>
      <p:pic>
        <p:nvPicPr>
          <p:cNvPr id="414729" name="Picture 9" descr="operator alerts"/>
          <p:cNvPicPr>
            <a:picLocks noChangeAspect="1" noChangeArrowheads="1"/>
          </p:cNvPicPr>
          <p:nvPr>
            <p:custDataLst>
              <p:tags r:id="rId2"/>
            </p:custDataLst>
          </p:nvPr>
        </p:nvPicPr>
        <p:blipFill>
          <a:blip r:embed="rId5" cstate="print"/>
          <a:srcRect/>
          <a:stretch>
            <a:fillRect/>
          </a:stretch>
        </p:blipFill>
        <p:spPr bwMode="auto">
          <a:xfrm>
            <a:off x="5809992" y="2143598"/>
            <a:ext cx="2497600" cy="1375779"/>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90" name="Rectangle 6"/>
          <p:cNvSpPr>
            <a:spLocks noGrp="1" noChangeArrowheads="1"/>
          </p:cNvSpPr>
          <p:nvPr>
            <p:ph type="title"/>
          </p:nvPr>
        </p:nvSpPr>
        <p:spPr/>
        <p:txBody>
          <a:bodyPr/>
          <a:lstStyle/>
          <a:p>
            <a:r>
              <a:rPr lang="en-US" dirty="0"/>
              <a:t>Diagnostics &amp; Troubleshooting</a:t>
            </a:r>
          </a:p>
        </p:txBody>
      </p:sp>
      <p:sp>
        <p:nvSpPr>
          <p:cNvPr id="400391" name="Rectangle 7"/>
          <p:cNvSpPr>
            <a:spLocks noGrp="1" noChangeArrowheads="1"/>
          </p:cNvSpPr>
          <p:nvPr>
            <p:ph idx="1"/>
          </p:nvPr>
        </p:nvSpPr>
        <p:spPr/>
        <p:txBody>
          <a:bodyPr/>
          <a:lstStyle/>
          <a:p>
            <a:pPr marL="0" indent="0">
              <a:buFontTx/>
              <a:buNone/>
            </a:pPr>
            <a:r>
              <a:rPr lang="en-US" dirty="0"/>
              <a:t>If </a:t>
            </a:r>
            <a:r>
              <a:rPr lang="en-US" dirty="0" smtClean="0"/>
              <a:t>a terminal </a:t>
            </a:r>
            <a:r>
              <a:rPr lang="en-US" dirty="0"/>
              <a:t>fails to communicate or register you should perform the following troubleshooting steps.</a:t>
            </a:r>
          </a:p>
          <a:p>
            <a:pPr marL="0" indent="0"/>
            <a:r>
              <a:rPr lang="en-US" dirty="0"/>
              <a:t> </a:t>
            </a:r>
            <a:r>
              <a:rPr lang="en-US" dirty="0" smtClean="0"/>
              <a:t>Harness/Fuse checks</a:t>
            </a:r>
            <a:endParaRPr lang="en-US" dirty="0"/>
          </a:p>
          <a:p>
            <a:pPr lvl="2"/>
            <a:r>
              <a:rPr lang="en-US" sz="2000" dirty="0"/>
              <a:t>Verify existing fuses are good</a:t>
            </a:r>
          </a:p>
          <a:p>
            <a:pPr lvl="2"/>
            <a:r>
              <a:rPr lang="en-US" sz="2000" dirty="0"/>
              <a:t>Verify power sources at each connection point</a:t>
            </a:r>
          </a:p>
          <a:p>
            <a:pPr lvl="2"/>
            <a:r>
              <a:rPr lang="en-US" sz="2000" dirty="0" smtClean="0"/>
              <a:t>Verify </a:t>
            </a:r>
            <a:r>
              <a:rPr lang="en-US" sz="2000" dirty="0"/>
              <a:t>harness integrity</a:t>
            </a:r>
          </a:p>
          <a:p>
            <a:pPr marL="0" indent="0"/>
            <a:r>
              <a:rPr lang="en-US" dirty="0"/>
              <a:t> Antenna Cellular/GPS failures </a:t>
            </a:r>
          </a:p>
          <a:p>
            <a:pPr lvl="2"/>
            <a:r>
              <a:rPr lang="en-US" sz="2000" dirty="0"/>
              <a:t>This is recognized by </a:t>
            </a:r>
            <a:r>
              <a:rPr lang="en-US" sz="2000" dirty="0" smtClean="0"/>
              <a:t>connecting Service Advisor and </a:t>
            </a:r>
            <a:r>
              <a:rPr lang="en-US" sz="2000" dirty="0"/>
              <a:t>will tell you where to check for connections or tell you if you have weak signal strength</a:t>
            </a:r>
          </a:p>
        </p:txBody>
      </p:sp>
    </p:spTree>
    <p:custDataLst>
      <p:tags r:id="rId1"/>
    </p:custData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dirty="0"/>
              <a:t>Diagnostics &amp; Troubleshooting</a:t>
            </a:r>
          </a:p>
        </p:txBody>
      </p:sp>
      <p:sp>
        <p:nvSpPr>
          <p:cNvPr id="5" name="Content Placeholder 4"/>
          <p:cNvSpPr>
            <a:spLocks noGrp="1"/>
          </p:cNvSpPr>
          <p:nvPr>
            <p:ph idx="1"/>
          </p:nvPr>
        </p:nvSpPr>
        <p:spPr/>
        <p:txBody>
          <a:bodyPr/>
          <a:lstStyle/>
          <a:p>
            <a:endParaRPr lang="en-US" dirty="0"/>
          </a:p>
        </p:txBody>
      </p:sp>
      <p:pic>
        <p:nvPicPr>
          <p:cNvPr id="1026" name="Picture 2" descr="C:\Documents and Settings\tx18040\Desktop\Tech Overview\MTG_DTCs.jpg"/>
          <p:cNvPicPr>
            <a:picLocks noChangeAspect="1" noChangeArrowheads="1"/>
          </p:cNvPicPr>
          <p:nvPr>
            <p:custDataLst>
              <p:tags r:id="rId2"/>
            </p:custDataLst>
          </p:nvPr>
        </p:nvPicPr>
        <p:blipFill>
          <a:blip r:embed="rId5" cstate="print"/>
          <a:srcRect/>
          <a:stretch>
            <a:fillRect/>
          </a:stretch>
        </p:blipFill>
        <p:spPr bwMode="auto">
          <a:xfrm>
            <a:off x="1136254" y="1006362"/>
            <a:ext cx="6871492" cy="5617722"/>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Qualification Backup\JDLink_NG\Images\3 machines_no text.jpg"/>
          <p:cNvPicPr>
            <a:picLocks noChangeAspect="1" noChangeArrowheads="1"/>
          </p:cNvPicPr>
          <p:nvPr>
            <p:custDataLst>
              <p:tags r:id="rId2"/>
            </p:custDataLst>
          </p:nvPr>
        </p:nvPicPr>
        <p:blipFill>
          <a:blip r:embed="rId5" cstate="print"/>
          <a:srcRect t="17418" b="17634"/>
          <a:stretch>
            <a:fillRect/>
          </a:stretch>
        </p:blipFill>
        <p:spPr bwMode="auto">
          <a:xfrm>
            <a:off x="255181" y="2868576"/>
            <a:ext cx="8636814" cy="3183568"/>
          </a:xfrm>
          <a:prstGeom prst="rect">
            <a:avLst/>
          </a:prstGeom>
          <a:noFill/>
        </p:spPr>
      </p:pic>
      <p:sp>
        <p:nvSpPr>
          <p:cNvPr id="2" name="Title 1"/>
          <p:cNvSpPr>
            <a:spLocks noGrp="1"/>
          </p:cNvSpPr>
          <p:nvPr>
            <p:ph type="title"/>
          </p:nvPr>
        </p:nvSpPr>
        <p:spPr/>
        <p:txBody>
          <a:bodyPr/>
          <a:lstStyle/>
          <a:p>
            <a:r>
              <a:rPr lang="en-US" smtClean="0"/>
              <a:t>In Base Strategy</a:t>
            </a:r>
            <a:endParaRPr lang="en-US" dirty="0"/>
          </a:p>
        </p:txBody>
      </p:sp>
      <p:sp>
        <p:nvSpPr>
          <p:cNvPr id="3" name="Content Placeholder 2"/>
          <p:cNvSpPr>
            <a:spLocks noGrp="1"/>
          </p:cNvSpPr>
          <p:nvPr>
            <p:ph idx="1"/>
          </p:nvPr>
        </p:nvSpPr>
        <p:spPr>
          <a:xfrm>
            <a:off x="457200" y="1148316"/>
            <a:ext cx="8228013" cy="4855799"/>
          </a:xfrm>
        </p:spPr>
        <p:txBody>
          <a:bodyPr/>
          <a:lstStyle/>
          <a:p>
            <a:r>
              <a:rPr lang="en-US" sz="1600" smtClean="0"/>
              <a:t>2010 there were 39 machines in base with Ultimate</a:t>
            </a:r>
          </a:p>
          <a:p>
            <a:pPr lvl="1"/>
            <a:r>
              <a:rPr lang="en-US" sz="1600" smtClean="0"/>
              <a:t>27 John Deere machines</a:t>
            </a:r>
          </a:p>
          <a:p>
            <a:pPr lvl="1"/>
            <a:r>
              <a:rPr lang="en-US" sz="1600" smtClean="0"/>
              <a:t>12 Hitachi machines</a:t>
            </a:r>
          </a:p>
          <a:p>
            <a:r>
              <a:rPr lang="en-US" sz="1600" smtClean="0"/>
              <a:t>In 2011, that number will begin to more than double!</a:t>
            </a:r>
          </a:p>
          <a:p>
            <a:pPr lvl="1"/>
            <a:r>
              <a:rPr lang="en-US" sz="1600" smtClean="0"/>
              <a:t>Machine Configurator or Info To Go will have the latest details</a:t>
            </a:r>
            <a:endParaRPr lang="en-US" sz="1600" dirty="0"/>
          </a:p>
        </p:txBody>
      </p:sp>
    </p:spTree>
    <p:custDataLst>
      <p:tags r:id="rId1"/>
    </p:custData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dirty="0"/>
              <a:t>Diagnostics &amp; Troubleshooting</a:t>
            </a:r>
          </a:p>
        </p:txBody>
      </p:sp>
      <p:sp>
        <p:nvSpPr>
          <p:cNvPr id="5" name="Content Placeholder 4"/>
          <p:cNvSpPr>
            <a:spLocks noGrp="1"/>
          </p:cNvSpPr>
          <p:nvPr>
            <p:ph idx="1"/>
          </p:nvPr>
        </p:nvSpPr>
        <p:spPr/>
        <p:txBody>
          <a:bodyPr/>
          <a:lstStyle/>
          <a:p>
            <a:endParaRPr lang="en-US" dirty="0"/>
          </a:p>
        </p:txBody>
      </p:sp>
      <p:pic>
        <p:nvPicPr>
          <p:cNvPr id="2050" name="Picture 2" descr="C:\Documents and Settings\tx18040\Desktop\Tech Overview\MTG_Readings.jpg"/>
          <p:cNvPicPr>
            <a:picLocks noChangeAspect="1" noChangeArrowheads="1"/>
          </p:cNvPicPr>
          <p:nvPr>
            <p:custDataLst>
              <p:tags r:id="rId2"/>
            </p:custDataLst>
          </p:nvPr>
        </p:nvPicPr>
        <p:blipFill>
          <a:blip r:embed="rId5" cstate="print"/>
          <a:srcRect/>
          <a:stretch>
            <a:fillRect/>
          </a:stretch>
        </p:blipFill>
        <p:spPr bwMode="auto">
          <a:xfrm>
            <a:off x="1133856" y="1005840"/>
            <a:ext cx="6876288" cy="5621643"/>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dirty="0"/>
              <a:t>Diagnostics &amp; Troubleshooting</a:t>
            </a:r>
          </a:p>
        </p:txBody>
      </p:sp>
      <p:sp>
        <p:nvSpPr>
          <p:cNvPr id="5" name="Content Placeholder 4"/>
          <p:cNvSpPr>
            <a:spLocks noGrp="1"/>
          </p:cNvSpPr>
          <p:nvPr>
            <p:ph idx="1"/>
          </p:nvPr>
        </p:nvSpPr>
        <p:spPr/>
        <p:txBody>
          <a:bodyPr/>
          <a:lstStyle/>
          <a:p>
            <a:endParaRPr lang="en-US" dirty="0"/>
          </a:p>
        </p:txBody>
      </p:sp>
      <p:pic>
        <p:nvPicPr>
          <p:cNvPr id="3074" name="Picture 2" descr="C:\Documents and Settings\tx18040\Desktop\Tech Overview\MTG_Test_Cal.jpg"/>
          <p:cNvPicPr>
            <a:picLocks noChangeAspect="1" noChangeArrowheads="1"/>
          </p:cNvPicPr>
          <p:nvPr>
            <p:custDataLst>
              <p:tags r:id="rId2"/>
            </p:custDataLst>
          </p:nvPr>
        </p:nvPicPr>
        <p:blipFill>
          <a:blip r:embed="rId5" cstate="print"/>
          <a:srcRect/>
          <a:stretch>
            <a:fillRect/>
          </a:stretch>
        </p:blipFill>
        <p:spPr bwMode="auto">
          <a:xfrm>
            <a:off x="1133856" y="1005840"/>
            <a:ext cx="6876288" cy="5621643"/>
          </a:xfrm>
          <a:prstGeom prst="rect">
            <a:avLst/>
          </a:prstGeom>
          <a:ln>
            <a:noFill/>
          </a:ln>
          <a:effectLst/>
        </p:spPr>
      </p:pic>
    </p:spTree>
    <p:custDataLst>
      <p:tags r:id="rId1"/>
    </p:custData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cstate="print"/>
          <a:srcRect/>
          <a:stretch>
            <a:fillRect/>
          </a:stretch>
        </a:blipFill>
        <a:effectLst/>
      </p:bgPr>
    </p:bg>
    <p:spTree>
      <p:nvGrpSpPr>
        <p:cNvPr id="1" name=""/>
        <p:cNvGrpSpPr/>
        <p:nvPr/>
      </p:nvGrpSpPr>
      <p:grpSpPr>
        <a:xfrm>
          <a:off x="0" y="0"/>
          <a:ext cx="0" cy="0"/>
          <a:chOff x="0" y="0"/>
          <a:chExt cx="0" cy="0"/>
        </a:xfrm>
      </p:grpSpPr>
      <p:sp>
        <p:nvSpPr>
          <p:cNvPr id="22" name="Title 21" hidden="1"/>
          <p:cNvSpPr>
            <a:spLocks noGrp="1"/>
          </p:cNvSpPr>
          <p:nvPr>
            <p:ph type="title"/>
          </p:nvPr>
        </p:nvSpPr>
        <p:spPr/>
        <p:txBody>
          <a:bodyPr/>
          <a:lstStyle/>
          <a:p>
            <a:r>
              <a:rPr lang="en-US" smtClean="0"/>
              <a:t>JDLink/ZXLink - TO Check Your Knowledge 6</a:t>
            </a:r>
            <a:endParaRPr lang="en-US"/>
          </a:p>
        </p:txBody>
      </p:sp>
      <p:pic>
        <p:nvPicPr>
          <p:cNvPr id="23" name="Picture 22" descr="engbg.png"/>
          <p:cNvPicPr>
            <a:picLocks/>
          </p:cNvPicPr>
          <p:nvPr/>
        </p:nvPicPr>
        <p:blipFill>
          <a:blip r:embed="rId8" cstate="print"/>
          <a:stretch>
            <a:fillRect/>
          </a:stretch>
        </p:blipFill>
        <p:spPr>
          <a:xfrm>
            <a:off x="0" y="5588000"/>
            <a:ext cx="9144000" cy="1270000"/>
          </a:xfrm>
          <a:prstGeom prst="rect">
            <a:avLst/>
          </a:prstGeom>
        </p:spPr>
      </p:pic>
      <p:pic>
        <p:nvPicPr>
          <p:cNvPr id="25" name="Picture 24" descr="~t125550.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26" name="Picture 25"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27" name="Picture 26"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7" name="Picture 1" descr="T:\Qualification Backup\JDLink_NG\Images\jdlink computer.jpg"/>
          <p:cNvPicPr>
            <a:picLocks noChangeAspect="1" noChangeArrowheads="1"/>
          </p:cNvPicPr>
          <p:nvPr>
            <p:custDataLst>
              <p:tags r:id="rId2"/>
            </p:custDataLst>
          </p:nvPr>
        </p:nvPicPr>
        <p:blipFill>
          <a:blip r:embed="rId5" cstate="print"/>
          <a:srcRect/>
          <a:stretch>
            <a:fillRect/>
          </a:stretch>
        </p:blipFill>
        <p:spPr bwMode="auto">
          <a:xfrm>
            <a:off x="0" y="1128018"/>
            <a:ext cx="5029200" cy="5068408"/>
          </a:xfrm>
          <a:prstGeom prst="rect">
            <a:avLst/>
          </a:prstGeom>
          <a:noFill/>
        </p:spPr>
      </p:pic>
      <p:sp>
        <p:nvSpPr>
          <p:cNvPr id="408580" name="Rectangle 4"/>
          <p:cNvSpPr>
            <a:spLocks noGrp="1" noChangeArrowheads="1"/>
          </p:cNvSpPr>
          <p:nvPr>
            <p:ph type="title"/>
          </p:nvPr>
        </p:nvSpPr>
        <p:spPr/>
        <p:txBody>
          <a:bodyPr/>
          <a:lstStyle/>
          <a:p>
            <a:r>
              <a:rPr lang="en-US" smtClean="0"/>
              <a:t>Support Resources</a:t>
            </a:r>
            <a:endParaRPr lang="en-US" dirty="0"/>
          </a:p>
        </p:txBody>
      </p:sp>
      <p:sp>
        <p:nvSpPr>
          <p:cNvPr id="7" name="Content Placeholder 6"/>
          <p:cNvSpPr>
            <a:spLocks noGrp="1"/>
          </p:cNvSpPr>
          <p:nvPr>
            <p:ph sz="half" idx="2"/>
          </p:nvPr>
        </p:nvSpPr>
        <p:spPr>
          <a:xfrm>
            <a:off x="4691064" y="1481328"/>
            <a:ext cx="4176489" cy="4522787"/>
          </a:xfrm>
        </p:spPr>
        <p:txBody>
          <a:bodyPr/>
          <a:lstStyle/>
          <a:p>
            <a:pPr lvl="1"/>
            <a:r>
              <a:rPr lang="en-US" dirty="0" smtClean="0"/>
              <a:t>Bulletin Search on Deere Library website: www.johndeeretechinfo.com</a:t>
            </a:r>
            <a:endParaRPr lang="en-US" sz="1600" dirty="0" smtClean="0"/>
          </a:p>
          <a:p>
            <a:pPr lvl="1"/>
            <a:endParaRPr lang="en-US" dirty="0" smtClean="0"/>
          </a:p>
          <a:p>
            <a:pPr lvl="1"/>
            <a:r>
              <a:rPr lang="en-US" dirty="0" smtClean="0"/>
              <a:t>Customer Contact Center</a:t>
            </a:r>
          </a:p>
          <a:p>
            <a:pPr lvl="1"/>
            <a:endParaRPr lang="en-US" dirty="0" smtClean="0"/>
          </a:p>
          <a:p>
            <a:pPr lvl="1"/>
            <a:r>
              <a:rPr lang="en-US" dirty="0" smtClean="0"/>
              <a:t>JDLink Machine Monitoring System information located on </a:t>
            </a:r>
            <a:r>
              <a:rPr lang="en-US" dirty="0" err="1" smtClean="0"/>
              <a:t>DealerNet</a:t>
            </a:r>
            <a:r>
              <a:rPr lang="en-US" dirty="0" smtClean="0"/>
              <a:t> – Sales – Product Information – Info To Go</a:t>
            </a:r>
          </a:p>
          <a:p>
            <a:pPr lvl="1"/>
            <a:endParaRPr lang="en-US" dirty="0" smtClean="0"/>
          </a:p>
          <a:p>
            <a:pPr lvl="1"/>
            <a:r>
              <a:rPr lang="en-US" dirty="0" smtClean="0"/>
              <a:t>DTAC – input case with machine model “JDLink” </a:t>
            </a:r>
          </a:p>
          <a:p>
            <a:endParaRPr lang="en-US" sz="1600" dirty="0"/>
          </a:p>
        </p:txBody>
      </p:sp>
    </p:spTree>
    <p:custDataLst>
      <p:tags r:id="rId1"/>
    </p:custData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CCC’s Role with JDLink/ZXLink</a:t>
            </a:r>
            <a:endParaRPr lang="en-US" dirty="0"/>
          </a:p>
        </p:txBody>
      </p:sp>
      <p:sp>
        <p:nvSpPr>
          <p:cNvPr id="9" name="Content Placeholder 8"/>
          <p:cNvSpPr>
            <a:spLocks noGrp="1"/>
          </p:cNvSpPr>
          <p:nvPr>
            <p:ph idx="1"/>
          </p:nvPr>
        </p:nvSpPr>
        <p:spPr/>
        <p:txBody>
          <a:bodyPr/>
          <a:lstStyle/>
          <a:p>
            <a:r>
              <a:rPr lang="en-US" dirty="0" smtClean="0"/>
              <a:t>Level 1 Support for JDLink/ZXLink</a:t>
            </a:r>
          </a:p>
          <a:p>
            <a:endParaRPr lang="en-US" dirty="0" smtClean="0"/>
          </a:p>
          <a:p>
            <a:r>
              <a:rPr lang="en-US" dirty="0" smtClean="0"/>
              <a:t>Web Functions</a:t>
            </a:r>
          </a:p>
          <a:p>
            <a:pPr lvl="1"/>
            <a:r>
              <a:rPr lang="en-US" dirty="0" smtClean="0"/>
              <a:t>  Website Functionality Assistance</a:t>
            </a:r>
          </a:p>
          <a:p>
            <a:pPr lvl="1"/>
            <a:r>
              <a:rPr lang="en-US" dirty="0" smtClean="0"/>
              <a:t>  Account Maintenance</a:t>
            </a:r>
          </a:p>
          <a:p>
            <a:pPr lvl="1"/>
            <a:r>
              <a:rPr lang="en-US" dirty="0" smtClean="0"/>
              <a:t>  Basic functionality troubleshooting</a:t>
            </a:r>
          </a:p>
          <a:p>
            <a:pPr lvl="1"/>
            <a:endParaRPr lang="en-US" dirty="0" smtClean="0"/>
          </a:p>
          <a:p>
            <a:r>
              <a:rPr lang="en-US" dirty="0" smtClean="0"/>
              <a:t>Activations &amp; Subscriptions</a:t>
            </a:r>
          </a:p>
        </p:txBody>
      </p:sp>
    </p:spTree>
    <p:custDataLst>
      <p:tags r:id="rId1"/>
    </p:custData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DTAC’s Role with JDLink/ZXLink	</a:t>
            </a:r>
            <a:endParaRPr lang="en-US" dirty="0"/>
          </a:p>
        </p:txBody>
      </p:sp>
      <p:sp>
        <p:nvSpPr>
          <p:cNvPr id="5" name="Content Placeholder 4"/>
          <p:cNvSpPr>
            <a:spLocks noGrp="1"/>
          </p:cNvSpPr>
          <p:nvPr>
            <p:ph idx="1"/>
          </p:nvPr>
        </p:nvSpPr>
        <p:spPr/>
        <p:txBody>
          <a:bodyPr/>
          <a:lstStyle/>
          <a:p>
            <a:r>
              <a:rPr lang="en-US" dirty="0" smtClean="0"/>
              <a:t>Level 2/3 Support for JDLink</a:t>
            </a:r>
          </a:p>
          <a:p>
            <a:endParaRPr lang="en-US" dirty="0" smtClean="0"/>
          </a:p>
          <a:p>
            <a:r>
              <a:rPr lang="en-US" dirty="0" smtClean="0"/>
              <a:t>Advanced Technical Support</a:t>
            </a:r>
          </a:p>
          <a:p>
            <a:pPr lvl="1"/>
            <a:r>
              <a:rPr lang="en-US" dirty="0" smtClean="0"/>
              <a:t> Hardware/Wiring issue Support</a:t>
            </a:r>
          </a:p>
          <a:p>
            <a:pPr lvl="2"/>
            <a:r>
              <a:rPr lang="en-US" dirty="0" smtClean="0"/>
              <a:t> Installation Issues</a:t>
            </a:r>
          </a:p>
          <a:p>
            <a:pPr lvl="2"/>
            <a:r>
              <a:rPr lang="en-US" dirty="0" smtClean="0"/>
              <a:t> No CAN communication</a:t>
            </a:r>
          </a:p>
          <a:p>
            <a:pPr lvl="2"/>
            <a:r>
              <a:rPr lang="en-US" dirty="0" smtClean="0"/>
              <a:t> Diagnostic Information Gathering</a:t>
            </a:r>
          </a:p>
          <a:p>
            <a:endParaRPr lang="en-US" dirty="0" smtClean="0"/>
          </a:p>
          <a:p>
            <a:pPr lvl="1"/>
            <a:r>
              <a:rPr lang="en-US" dirty="0" smtClean="0"/>
              <a:t> Data Issue Support</a:t>
            </a:r>
          </a:p>
          <a:p>
            <a:pPr lvl="2"/>
            <a:r>
              <a:rPr lang="en-US" dirty="0" smtClean="0"/>
              <a:t> Machine information not showing on Web</a:t>
            </a:r>
          </a:p>
          <a:p>
            <a:pPr lvl="2"/>
            <a:r>
              <a:rPr lang="en-US" dirty="0" smtClean="0"/>
              <a:t> Incorrect information showing on Web</a:t>
            </a:r>
          </a:p>
          <a:p>
            <a:pPr lvl="2"/>
            <a:r>
              <a:rPr lang="en-US" dirty="0" smtClean="0"/>
              <a:t> Website down issues</a:t>
            </a:r>
          </a:p>
          <a:p>
            <a:endParaRPr lang="en-US" dirty="0"/>
          </a:p>
        </p:txBody>
      </p:sp>
    </p:spTree>
    <p:custDataLst>
      <p:tags r:id="rId1"/>
    </p:custData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p:txBody>
          <a:bodyPr/>
          <a:lstStyle/>
          <a:p>
            <a:r>
              <a:rPr lang="en-US" dirty="0" smtClean="0"/>
              <a:t>Technical Overview Summary</a:t>
            </a:r>
            <a:endParaRPr lang="en-US" dirty="0"/>
          </a:p>
        </p:txBody>
      </p:sp>
      <p:sp>
        <p:nvSpPr>
          <p:cNvPr id="6" name="Rectangle 5"/>
          <p:cNvSpPr/>
          <p:nvPr/>
        </p:nvSpPr>
        <p:spPr>
          <a:xfrm>
            <a:off x="1588" y="1"/>
            <a:ext cx="9142412" cy="6858000"/>
          </a:xfrm>
          <a:prstGeom prst="rect">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err="1" smtClean="0">
              <a:latin typeface="Verdana"/>
              <a:cs typeface="Verdana"/>
            </a:endParaRPr>
          </a:p>
        </p:txBody>
      </p:sp>
      <p:sp>
        <p:nvSpPr>
          <p:cNvPr id="435203" name="Rectangle 3"/>
          <p:cNvSpPr>
            <a:spLocks noGrp="1" noChangeArrowheads="1"/>
          </p:cNvSpPr>
          <p:nvPr>
            <p:ph idx="1"/>
          </p:nvPr>
        </p:nvSpPr>
        <p:spPr/>
        <p:txBody>
          <a:bodyPr/>
          <a:lstStyle/>
          <a:p>
            <a:pPr lvl="1">
              <a:buNone/>
            </a:pPr>
            <a:r>
              <a:rPr lang="en-US" sz="3800" b="1" dirty="0" smtClean="0"/>
              <a:t>Technical Overview Summary</a:t>
            </a:r>
          </a:p>
          <a:p>
            <a:pPr lvl="1"/>
            <a:r>
              <a:rPr lang="en-US" dirty="0" smtClean="0"/>
              <a:t>Review the levels of JDLink/ZXLink available</a:t>
            </a:r>
          </a:p>
          <a:p>
            <a:pPr lvl="1"/>
            <a:r>
              <a:rPr lang="en-US" dirty="0" smtClean="0"/>
              <a:t>Identify the various JDLink/ZXLink installation options</a:t>
            </a:r>
          </a:p>
          <a:p>
            <a:pPr lvl="1"/>
            <a:r>
              <a:rPr lang="en-US" dirty="0" smtClean="0"/>
              <a:t>Develop an effective installation plan</a:t>
            </a:r>
          </a:p>
          <a:p>
            <a:pPr lvl="1"/>
            <a:r>
              <a:rPr lang="en-US" dirty="0" smtClean="0"/>
              <a:t>Recall how to configure the JDLink/ZXLink terminal and verify correct operation </a:t>
            </a:r>
          </a:p>
          <a:p>
            <a:pPr lvl="1"/>
            <a:r>
              <a:rPr lang="en-US" dirty="0" smtClean="0"/>
              <a:t>Identify the power states of the JDLink/ZXLink terminal</a:t>
            </a:r>
          </a:p>
          <a:p>
            <a:pPr lvl="1"/>
            <a:r>
              <a:rPr lang="en-US" dirty="0" smtClean="0"/>
              <a:t>Identify how to perform diagnostics on JDLink/ZXLink systems using the web</a:t>
            </a:r>
          </a:p>
          <a:p>
            <a:pPr lvl="1"/>
            <a:r>
              <a:rPr lang="en-US" dirty="0" smtClean="0"/>
              <a:t>Determine how Service Advisor can be used for diagnosing the JDLink/ZXLink system</a:t>
            </a:r>
          </a:p>
          <a:p>
            <a:pPr lvl="1"/>
            <a:r>
              <a:rPr lang="en-US" dirty="0" smtClean="0"/>
              <a:t>Dealer support resources</a:t>
            </a:r>
            <a:endParaRPr lang="en-US" dirty="0"/>
          </a:p>
        </p:txBody>
      </p:sp>
    </p:spTree>
    <p:custDataLst>
      <p:tags r:id="rId1"/>
    </p:custData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Post Assessment Information</a:t>
            </a:r>
            <a:endParaRPr lang="en-US" dirty="0"/>
          </a:p>
        </p:txBody>
      </p:sp>
      <p:sp>
        <p:nvSpPr>
          <p:cNvPr id="3" name="Content Placeholder 2"/>
          <p:cNvSpPr>
            <a:spLocks noGrp="1"/>
          </p:cNvSpPr>
          <p:nvPr>
            <p:ph idx="1"/>
          </p:nvPr>
        </p:nvSpPr>
        <p:spPr/>
        <p:txBody>
          <a:bodyPr/>
          <a:lstStyle/>
          <a:p>
            <a:r>
              <a:rPr lang="en-US" sz="1600" dirty="0" smtClean="0"/>
              <a:t>You are about to enter the Post Assessment. After you answer a question, you will click the "submit" button. You will have ONE attempt to answer each question, you cannot back up. 80% is required to pass. You MUST click the FINISH button on the results screen for your score to be recorded in JDU. </a:t>
            </a:r>
          </a:p>
          <a:p>
            <a:endParaRPr lang="en-US" sz="1600" dirty="0" smtClean="0"/>
          </a:p>
          <a:p>
            <a:r>
              <a:rPr lang="en-US" sz="1600" dirty="0" smtClean="0"/>
              <a:t>You may take the test as many times as you need to pass, however you must exit and re-enter the course for the new score to register properly in JDU. </a:t>
            </a:r>
          </a:p>
          <a:p>
            <a:endParaRPr lang="en-US" sz="1600" dirty="0" smtClean="0"/>
          </a:p>
          <a:p>
            <a:r>
              <a:rPr lang="en-US" sz="1600" dirty="0" smtClean="0"/>
              <a:t>Please note, if you do retake the test, your score will be replaced. If you do not wish to take the assessment now, you may exit the course now. You may come back any time to complete the assessment.</a:t>
            </a:r>
          </a:p>
          <a:p>
            <a:endParaRPr lang="en-US" sz="1600" dirty="0"/>
          </a:p>
        </p:txBody>
      </p:sp>
      <p:sp>
        <p:nvSpPr>
          <p:cNvPr id="4" name="TextBox 3">
            <a:hlinkClick r:id="" action="ppaction://hlinkshowjump?jump=nextslide"/>
          </p:cNvPr>
          <p:cNvSpPr txBox="1"/>
          <p:nvPr/>
        </p:nvSpPr>
        <p:spPr>
          <a:xfrm>
            <a:off x="2461039" y="5348033"/>
            <a:ext cx="4102405" cy="424732"/>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wrap="none" anchor="ctr">
            <a:spAutoFit/>
          </a:bodyPr>
          <a:lstStyle/>
          <a:p>
            <a:pPr algn="ctr">
              <a:buNone/>
              <a:defRPr/>
            </a:pPr>
            <a:r>
              <a:rPr lang="en-US" sz="2400" u="sng" dirty="0">
                <a:solidFill>
                  <a:schemeClr val="bg1"/>
                </a:solidFill>
                <a:latin typeface="Arial Unicode MS" pitchFamily="34" charset="-128"/>
              </a:rPr>
              <a:t>Click Here to Take Test Now</a:t>
            </a:r>
          </a:p>
        </p:txBody>
      </p:sp>
    </p:spTree>
    <p:custDataLst>
      <p:tags r:id="rId1"/>
    </p:custData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bg>
      <p:bgPr>
        <a:blipFill>
          <a:blip r:embed="rId7" cstate="print"/>
          <a:stretch>
            <a:fillRect/>
          </a:stretch>
        </a:blipFill>
        <a:effectLst/>
      </p:bgPr>
    </p:bg>
    <p:spTree>
      <p:nvGrpSpPr>
        <p:cNvPr id="1" name=""/>
        <p:cNvGrpSpPr/>
        <p:nvPr/>
      </p:nvGrpSpPr>
      <p:grpSpPr>
        <a:xfrm>
          <a:off x="0" y="0"/>
          <a:ext cx="0" cy="0"/>
          <a:chOff x="0" y="0"/>
          <a:chExt cx="0" cy="0"/>
        </a:xfrm>
      </p:grpSpPr>
      <p:sp>
        <p:nvSpPr>
          <p:cNvPr id="15" name="Title 14" hidden="1"/>
          <p:cNvSpPr>
            <a:spLocks noGrp="1"/>
          </p:cNvSpPr>
          <p:nvPr>
            <p:ph type="title"/>
          </p:nvPr>
        </p:nvSpPr>
        <p:spPr/>
        <p:txBody>
          <a:bodyPr/>
          <a:lstStyle/>
          <a:p>
            <a:r>
              <a:rPr lang="en-US" smtClean="0"/>
              <a:t>JDLink/ZXLink - TO Post Assessment</a:t>
            </a:r>
            <a:endParaRPr lang="en-US"/>
          </a:p>
        </p:txBody>
      </p:sp>
      <p:pic>
        <p:nvPicPr>
          <p:cNvPr id="16" name="Picture 15" descr="engbg.png"/>
          <p:cNvPicPr>
            <a:picLocks/>
          </p:cNvPicPr>
          <p:nvPr/>
        </p:nvPicPr>
        <p:blipFill>
          <a:blip r:embed="rId8" cstate="print"/>
          <a:stretch>
            <a:fillRect/>
          </a:stretch>
        </p:blipFill>
        <p:spPr>
          <a:xfrm>
            <a:off x="0" y="5588000"/>
            <a:ext cx="9144000" cy="1270000"/>
          </a:xfrm>
          <a:prstGeom prst="rect">
            <a:avLst/>
          </a:prstGeom>
        </p:spPr>
      </p:pic>
      <p:pic>
        <p:nvPicPr>
          <p:cNvPr id="18" name="Picture 17" descr="~t143945.emf"/>
          <p:cNvPicPr>
            <a:picLocks/>
          </p:cNvPicPr>
          <p:nvPr>
            <p:custDataLst>
              <p:tags r:id="rId2"/>
            </p:custDataLst>
          </p:nvPr>
        </p:nvPicPr>
        <p:blipFill>
          <a:blip r:embed="rId9" cstate="print"/>
          <a:stretch>
            <a:fillRect/>
          </a:stretch>
        </p:blipFill>
        <p:spPr>
          <a:xfrm>
            <a:off x="63500" y="5625224"/>
            <a:ext cx="5740400" cy="1138400"/>
          </a:xfrm>
          <a:prstGeom prst="rect">
            <a:avLst/>
          </a:prstGeom>
        </p:spPr>
      </p:pic>
      <p:pic>
        <p:nvPicPr>
          <p:cNvPr id="19" name="Picture 18" descr="enga.png"/>
          <p:cNvPicPr>
            <a:picLocks/>
          </p:cNvPicPr>
          <p:nvPr>
            <p:custDataLst>
              <p:tags r:id="rId3"/>
            </p:custDataLst>
          </p:nvPr>
        </p:nvPicPr>
        <p:blipFill>
          <a:blip r:embed="rId10" cstate="print"/>
          <a:stretch>
            <a:fillRect/>
          </a:stretch>
        </p:blipFill>
        <p:spPr>
          <a:xfrm>
            <a:off x="4959350" y="5986462"/>
            <a:ext cx="1473200" cy="431800"/>
          </a:xfrm>
          <a:prstGeom prst="rect">
            <a:avLst/>
          </a:prstGeom>
        </p:spPr>
      </p:pic>
      <p:pic>
        <p:nvPicPr>
          <p:cNvPr id="20" name="Picture 19" descr="qmb.png"/>
          <p:cNvPicPr>
            <a:picLocks/>
          </p:cNvPicPr>
          <p:nvPr>
            <p:custDataLst>
              <p:tags r:id="rId4"/>
            </p:custDataLst>
          </p:nvPr>
        </p:nvPicPr>
        <p:blipFill>
          <a:blip r:embed="rId11" cstate="print"/>
          <a:stretch>
            <a:fillRect/>
          </a:stretch>
        </p:blipFill>
        <p:spPr>
          <a:xfrm>
            <a:off x="7135812" y="5986462"/>
            <a:ext cx="1731962" cy="431800"/>
          </a:xfrm>
          <a:prstGeom prst="rect">
            <a:avLst/>
          </a:prstGeom>
        </p:spPr>
      </p:pic>
    </p:spTree>
    <p:custDataLst>
      <p:tags r:id="rId1"/>
    </p:custData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Completed</a:t>
            </a:r>
            <a:endParaRPr lang="en-US" dirty="0"/>
          </a:p>
        </p:txBody>
      </p:sp>
      <p:sp>
        <p:nvSpPr>
          <p:cNvPr id="3" name="Content Placeholder 2"/>
          <p:cNvSpPr>
            <a:spLocks noGrp="1"/>
          </p:cNvSpPr>
          <p:nvPr>
            <p:ph idx="1"/>
          </p:nvPr>
        </p:nvSpPr>
        <p:spPr>
          <a:xfrm>
            <a:off x="457200" y="1469468"/>
            <a:ext cx="8228013" cy="3743815"/>
          </a:xfrm>
        </p:spPr>
        <p:txBody>
          <a:bodyPr/>
          <a:lstStyle/>
          <a:p>
            <a:pPr marL="342900" indent="-342900" algn="ctr">
              <a:spcBef>
                <a:spcPct val="20000"/>
              </a:spcBef>
            </a:pPr>
            <a:r>
              <a:rPr lang="en-US" sz="1800" dirty="0" smtClean="0"/>
              <a:t>You have completed this course. </a:t>
            </a:r>
          </a:p>
          <a:p>
            <a:pPr marL="342900" indent="-342900" algn="ctr">
              <a:spcBef>
                <a:spcPct val="20000"/>
              </a:spcBef>
            </a:pPr>
            <a:endParaRPr lang="en-US" sz="1800" dirty="0" smtClean="0"/>
          </a:p>
          <a:p>
            <a:pPr marL="342900" indent="-342900" algn="ctr">
              <a:spcBef>
                <a:spcPct val="20000"/>
              </a:spcBef>
            </a:pPr>
            <a:endParaRPr lang="en-US" sz="1800" dirty="0" smtClean="0"/>
          </a:p>
          <a:p>
            <a:pPr marL="342900" indent="-342900" algn="ctr">
              <a:spcBef>
                <a:spcPct val="20000"/>
              </a:spcBef>
            </a:pPr>
            <a:endParaRPr lang="en-US" sz="1800" dirty="0" smtClean="0"/>
          </a:p>
          <a:p>
            <a:pPr marL="342900" indent="-342900" algn="ctr">
              <a:spcBef>
                <a:spcPct val="20000"/>
              </a:spcBef>
            </a:pPr>
            <a:endParaRPr lang="en-US" sz="1800" dirty="0" smtClean="0"/>
          </a:p>
          <a:p>
            <a:pPr marL="342900" indent="-342900" algn="ctr">
              <a:spcBef>
                <a:spcPct val="20000"/>
              </a:spcBef>
            </a:pPr>
            <a:endParaRPr lang="en-US" sz="1800" dirty="0" smtClean="0"/>
          </a:p>
          <a:p>
            <a:pPr marL="342900" indent="-342900" algn="ctr">
              <a:spcBef>
                <a:spcPct val="20000"/>
              </a:spcBef>
            </a:pPr>
            <a:r>
              <a:rPr lang="en-US" sz="1800" dirty="0" smtClean="0"/>
              <a:t>You may close this window when your data is finished transmitting.</a:t>
            </a:r>
          </a:p>
          <a:p>
            <a:pPr marL="342900" indent="-342900" algn="ctr">
              <a:spcBef>
                <a:spcPct val="20000"/>
              </a:spcBef>
            </a:pPr>
            <a:endParaRPr lang="en-US" sz="1800" dirty="0" smtClean="0"/>
          </a:p>
          <a:p>
            <a:pPr marL="342900" indent="-342900" algn="ctr">
              <a:spcBef>
                <a:spcPct val="20000"/>
              </a:spcBef>
            </a:pPr>
            <a:r>
              <a:rPr lang="en-US" b="1" dirty="0" smtClean="0"/>
              <a:t>Please Note: If you choose to re-take the test to update your score, you must completely exit and re-enter the course for the new score to register properly in JDU.</a:t>
            </a:r>
          </a:p>
        </p:txBody>
      </p:sp>
    </p:spTree>
    <p:custDataLst>
      <p:tags r:id="rId2"/>
    </p:custDataLst>
    <p:controls>
      <p:control spid="212994" name="ShockwaveFlash2" r:id="rId3" imgW="3809880" imgH="888840"/>
    </p:controls>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_AUDIO_DECODED" val="1"/>
  <p:tag name="ARTICULATE_REFERENCE_TYPE_2" val="1"/>
  <p:tag name="ARTICULATE_REFERENCE_TITLE_2" val="Harness_Install_Options.pdf"/>
  <p:tag name="ARTICULATE_REFERENCE_2" val="T:\Qualification Backup\JDLink\JDLink Technical_v2\Include\Harness_Install_Options.pdf"/>
  <p:tag name="AO_COMPLETION_THRESHOLD" val="80"/>
  <p:tag name="ARTICULATE_PRESENTATION_ID" val="1260"/>
  <p:tag name="ARTICULATE_REFERENCE_COUNT" val="1"/>
  <p:tag name="ARTICULATE_REFERENCE_TYPE_1" val="1"/>
  <p:tag name="ARTICULATE_REFERENCE_TITLE_1" val="Source PPT"/>
  <p:tag name="ARTICULATE_REFERENCE_1" val="T:\Qualification Backup\JDLink_NG\Articulate_Preparation\JDLinkZXLink_TechnicalOverview.zip"/>
  <p:tag name="PRESENTATION_PLAYLIST_COUNT" val="0"/>
  <p:tag name="PRESENTATION_PRESENTER_SLIDE_LEVEL" val="0"/>
  <p:tag name="ARTICULATE_PRESENTER_VERSION" val="6"/>
  <p:tag name="LMS_COMPLETION_TITLE" val="JDLink/ZXLink Modular Telematics Gateway (MTG) Technical Overview"/>
  <p:tag name="LMS_COMPLETION_ID" val="JDLink/ZXLink_Modular_Telematics_Gateway_(MTG)_Technical_Overview"/>
  <p:tag name="LMS_COMPLETION_SUBJECT" val="CSP-17-DLMTC174"/>
  <p:tag name="LMS_COMPLETION_VERSION" val="1.0"/>
  <p:tag name="LMS_COMPLETION_DURATION" val="01:00:00"/>
  <p:tag name="LMS_COMPLETION_SCO_TITLE" val="JDLink/ZXLink Modular Telematics Gateway (MTG) Technical Overview"/>
  <p:tag name="LMS_COMPLETION_SCO_ID" val="JDLinkZXLinkModularTelematicsGatewayMTGTechnicalOverview"/>
  <p:tag name="LMS_COMPLETION_EDITION" val="0"/>
  <p:tag name="LMS_COMPLETION_INTERACTION" val="694"/>
  <p:tag name="LMS_COMPLETION_THRESHOLD" val="80"/>
  <p:tag name="LMS_COMPLETION_METHOD" val="QUIZ"/>
  <p:tag name="LMS_COMPLETION_TARGET" val="6e14b214-d085-4741-a245-0a5158198a55"/>
  <p:tag name="LMS_COMPLETION_TARGET_ID" val="694"/>
  <p:tag name="LMS_COMPLETION_TARGET_INDEX" val="98"/>
  <p:tag name="LMS_QUIZ_INSERT" val="1"/>
  <p:tag name="LMS_REPORTING" val="1"/>
  <p:tag name="LMS_DATA_SCORM" val="Yes"/>
  <p:tag name="PUBLISH_TITLE" val="JDLink/ZXLink Modular Telematics Gateway (MTG) Technical Overview"/>
  <p:tag name="ARTICULATE_PUBLISH_PATH" val="T:\Qualification Backup\JDLink_NG\Articulate_Final_Publish\Technical"/>
  <p:tag name="ARTICULATE_LOGO" val="(None selected)"/>
  <p:tag name="ARTICULATE_PRESENTER" val="(None selected)"/>
  <p:tag name="ARTICULATE_PRESENTER_GUID" val="9869030842"/>
  <p:tag name="ARTICULATE_LMS" val="0"/>
  <p:tag name="ARTICULATE_TEMPLATE" val="JDU"/>
  <p:tag name="ARTICULATE_TEMPLATE_GUID" val="fff906be-8940-4284-834c-24038de4a25f"/>
  <p:tag name="LMS_PUBLISH" val="Yes"/>
  <p:tag name="PRESENTER_PREVIEW_MODE" val="0"/>
  <p:tag name="PRESENTER_PREVIEW_START" val="1"/>
  <p:tag name="LMS_PROTOCOL_METHOD" val="SCORM"/>
  <p:tag name="LMS_PROTOCOL_VERSION" val="1.2"/>
  <p:tag name="LAUNCHINNEWWINDOW" val="0"/>
  <p:tag name="LASTPUBLISHED" val="T:\Qualification Backup\JDLink_NG\Articulate_Final_Publish\Technical\JDLinkZXLink_TechnicalOverview\player.html"/>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TITLE_TAG" val="Main Menu"/>
  <p:tag name="AUDIO_IMPORT" val="T:\Qualification Backup\JDLink_NG\Media\Audio\JDZXLINK-PO\002LINKTO.wav"/>
  <p:tag name="AUDIO_ID" val="620"/>
  <p:tag name="ELAPSEDTIME" val="4.624"/>
  <p:tag name="ARTICULATE_SLIDE_GUID" val="7c84491e-dc2d-43bb-a832-a7a4a5aea8c6"/>
  <p:tag name="ARTICULATE_SLIDE_PAUSE" val="1"/>
  <p:tag name="ARTICULATE_NAV_LEVEL" val="1"/>
  <p:tag name="ARTICULATE_PLAYLIST_ID" val="-1"/>
  <p:tag name="ARTICULATE_LOCK_SLIDE" val="0"/>
  <p:tag name="ARTICULATE_SLIDE_NAV" val="2"/>
</p:tagLst>
</file>

<file path=ppt/tags/tag100.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26LINKPO.wav"/>
  <p:tag name="AUDIO_ID" val="644"/>
  <p:tag name="ELAPSEDTIME" val="24.216"/>
  <p:tag name="ARTICULATE_SLIDE_GUID" val="4242efe1-e45f-4214-817b-a248479bebbc"/>
  <p:tag name="ARTICULATE_SLIDE_PAUSE" val="1"/>
  <p:tag name="ARTICULATE_NAV_LEVEL" val="3"/>
  <p:tag name="ARTICULATE_PLAYLIST_ID" val="-1"/>
  <p:tag name="ARTICULATE_LOCK_SLIDE" val="0"/>
  <p:tag name="ARTICULATE_SLIDE_NAV" val="26"/>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2.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27LINKPO.wav"/>
  <p:tag name="AUDIO_ID" val="645"/>
  <p:tag name="ELAPSEDTIME" val="44.67"/>
  <p:tag name="TIMELINE" val="38.1"/>
  <p:tag name="ARTICULATE_SLIDE_GUID" val="f856282b-93a5-4646-bd7b-65b751d3c931"/>
  <p:tag name="ARTICULATE_SLIDE_PAUSE" val="1"/>
  <p:tag name="ARTICULATE_NAV_LEVEL" val="3"/>
  <p:tag name="ARTICULATE_PLAYLIST_ID" val="-1"/>
  <p:tag name="ARTICULATE_LOCK_SLIDE" val="0"/>
  <p:tag name="ARTICULATE_SLIDE_NAV" val="27"/>
</p:tagLst>
</file>

<file path=ppt/tags/tag10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28LINKPO.wav"/>
  <p:tag name="AUDIO_ID" val="646"/>
  <p:tag name="ELAPSEDTIME" val="24.817"/>
  <p:tag name="ARTICULATE_SLIDE_GUID" val="ef14c0e9-337e-4eaf-b8c1-6d4c628d69b6"/>
  <p:tag name="ARTICULATE_SLIDE_PAUSE" val="1"/>
  <p:tag name="ARTICULATE_NAV_LEVEL" val="3"/>
  <p:tag name="ARTICULATE_PLAYLIST_ID" val="-1"/>
  <p:tag name="ARTICULATE_LOCK_SLIDE" val="0"/>
  <p:tag name="ARTICULATE_SLIDE_NAV" val="28"/>
</p:tagLst>
</file>

<file path=ppt/tags/tag10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8.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29LINKPO.wav"/>
  <p:tag name="AUDIO_ID" val="647"/>
  <p:tag name="ELAPSEDTIME" val="19.279"/>
  <p:tag name="ARTICULATE_SLIDE_GUID" val="834ae639-82a9-431b-a7b6-8f0740e8cad6"/>
  <p:tag name="ARTICULATE_SLIDE_PAUSE" val="1"/>
  <p:tag name="ARTICULATE_NAV_LEVEL" val="3"/>
  <p:tag name="ARTICULATE_PLAYLIST_ID" val="-1"/>
  <p:tag name="ARTICULATE_LOCK_SLIDE" val="0"/>
  <p:tag name="ARTICULATE_SLIDE_NAV" val="29"/>
</p:tagLst>
</file>

<file path=ppt/tags/tag10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0.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30LINKPO.wav"/>
  <p:tag name="AUDIO_ID" val="648"/>
  <p:tag name="ELAPSEDTIME" val="10.998"/>
  <p:tag name="ARTICULATE_SLIDE_GUID" val="d1437966-129a-4def-a4fb-33c075c27d62"/>
  <p:tag name="ARTICULATE_SLIDE_PAUSE" val="1"/>
  <p:tag name="ARTICULATE_NAV_LEVEL" val="3"/>
  <p:tag name="ARTICULATE_PLAYLIST_ID" val="-1"/>
  <p:tag name="ARTICULATE_LOCK_SLIDE" val="0"/>
  <p:tag name="ARTICULATE_SLIDE_NAV" val="30"/>
</p:tagLst>
</file>

<file path=ppt/tags/tag1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2.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31LINKPO.wav"/>
  <p:tag name="AUDIO_ID" val="649"/>
  <p:tag name="ELAPSEDTIME" val="7.863"/>
  <p:tag name="ARTICULATE_SLIDE_GUID" val="a15fb397-0a51-4ff6-8154-7d2c44c182d1"/>
  <p:tag name="ARTICULATE_SLIDE_PAUSE" val="1"/>
  <p:tag name="ARTICULATE_NAV_LEVEL" val="3"/>
  <p:tag name="ARTICULATE_PLAYLIST_ID" val="-1"/>
  <p:tag name="ARTICULATE_LOCK_SLIDE" val="0"/>
  <p:tag name="ARTICULATE_SLIDE_NAV" val="31"/>
</p:tagLst>
</file>

<file path=ppt/tags/tag11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4.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32LINKPO.wav"/>
  <p:tag name="AUDIO_ID" val="650"/>
  <p:tag name="ELAPSEDTIME" val="10.867"/>
  <p:tag name="ARTICULATE_SLIDE_GUID" val="8badf8b6-3f03-47c7-8b48-d6a871ab6c4f"/>
  <p:tag name="ARTICULATE_SLIDE_PAUSE" val="1"/>
  <p:tag name="ARTICULATE_NAV_LEVEL" val="3"/>
  <p:tag name="ARTICULATE_PLAYLIST_ID" val="-1"/>
  <p:tag name="ARTICULATE_LOCK_SLIDE" val="0"/>
  <p:tag name="ARTICULATE_SLIDE_NAV" val="32"/>
</p:tagLst>
</file>

<file path=ppt/tags/tag11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cjpT9wze_files\slide0001_image001.jpg"/>
</p:tagLst>
</file>

<file path=ppt/tags/tag116.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33LINKPO.wav"/>
  <p:tag name="AUDIO_ID" val="651"/>
  <p:tag name="ELAPSEDTIME" val="17.189"/>
  <p:tag name="ARTICULATE_SLIDE_GUID" val="d9e37a66-3246-4ead-9fe5-dd36a52f00f6"/>
  <p:tag name="ARTICULATE_SLIDE_PAUSE" val="1"/>
  <p:tag name="ARTICULATE_NAV_LEVEL" val="3"/>
  <p:tag name="ARTICULATE_PLAYLIST_ID" val="-1"/>
  <p:tag name="ARTICULATE_LOCK_SLIDE" val="0"/>
  <p:tag name="ARTICULATE_SLIDE_NAV" val="33"/>
</p:tagLst>
</file>

<file path=ppt/tags/tag11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GUsgt5vM_files\slide0001_image001.jpg"/>
</p:tagLst>
</file>

<file path=ppt/tags/tag118.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34LINKPO.wav"/>
  <p:tag name="AUDIO_ID" val="652"/>
  <p:tag name="ELAPSEDTIME" val="11.703"/>
  <p:tag name="ARTICULATE_SLIDE_GUID" val="8224c782-8150-451c-a577-2ed7e140207d"/>
  <p:tag name="ARTICULATE_SLIDE_PAUSE" val="1"/>
  <p:tag name="ARTICULATE_NAV_LEVEL" val="3"/>
  <p:tag name="ARTICULATE_PLAYLIST_ID" val="-1"/>
  <p:tag name="ARTICULATE_LOCK_SLIDE" val="0"/>
  <p:tag name="ARTICULATE_SLIDE_NAV" val="34"/>
</p:tagLst>
</file>

<file path=ppt/tags/tag11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HSQF83PE_files\slide0001_image001.jpg"/>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9effc41b-3c9a-4683-9004-dd09cc7f8cc0"/>
  <p:tag name="AUDIO_IMPORT" val="T:\Qualification Backup\JDLink_NG\Media\Audio\JDZXLINK-PO\003LINKPO.wav"/>
  <p:tag name="AUDIO_ID" val="621"/>
  <p:tag name="ELAPSEDTIME" val="9.3"/>
  <p:tag name="ARTICULATE_SLIDE_PAUSE" val="1"/>
  <p:tag name="ARTICULATE_NAV_LEVEL" val="2"/>
  <p:tag name="ARTICULATE_PLAYLIST_ID" val="-1"/>
  <p:tag name="ARTICULATE_LOCK_SLIDE" val="0"/>
  <p:tag name="ARTICULATE_SLIDE_NAV" val="3"/>
</p:tagLst>
</file>

<file path=ppt/tags/tag120.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35LINKPO.wav"/>
  <p:tag name="AUDIO_ID" val="653"/>
  <p:tag name="ELAPSEDTIME" val="22.361"/>
  <p:tag name="ARTICULATE_SLIDE_GUID" val="2c1bb179-6df4-40f8-bdb4-566064b89f38"/>
  <p:tag name="ARTICULATE_SLIDE_PAUSE" val="1"/>
  <p:tag name="ARTICULATE_NAV_LEVEL" val="3"/>
  <p:tag name="ARTICULATE_PLAYLIST_ID" val="-1"/>
  <p:tag name="ARTICULATE_LOCK_SLIDE" val="0"/>
  <p:tag name="ARTICULATE_SLIDE_NAV" val="35"/>
</p:tagLst>
</file>

<file path=ppt/tags/tag12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EK9Z6pdP_files\slide0001_image001.jpg"/>
</p:tagLst>
</file>

<file path=ppt/tags/tag122.xml><?xml version="1.0" encoding="utf-8"?>
<p:tagLst xmlns:a="http://schemas.openxmlformats.org/drawingml/2006/main" xmlns:r="http://schemas.openxmlformats.org/officeDocument/2006/relationships" xmlns:p="http://schemas.openxmlformats.org/presentationml/2006/main">
  <p:tag name="AQP_PASS_ACTION" val="2"/>
  <p:tag name="AQP_FAIL_ACTION" val="2"/>
  <p:tag name="AQP_TRAP" val="0"/>
  <p:tag name="ARTICULATE_SLIDE_GUID" val="24322084-e39f-42c6-b1ad-ddfca475415d"/>
  <p:tag name="QUIZMAKER_QUIZ_FILENAME" val="T:\Qualification Backup\JDLink_NG\Tests\JDLinkZXLink_PO_CheckYourKnowledge4.quiz"/>
  <p:tag name="QUIZMAKER_QUIZ_SLIDE_ID" val="681"/>
  <p:tag name="QUIZMAKER_QUIZ_FORCE_UPDATE" val="0"/>
  <p:tag name="ARTICULATE_SLIDE_PAUSE" val="1"/>
  <p:tag name="ARTICULATE_NAV_LEVEL" val="3"/>
  <p:tag name="ARTICULATE_PLAYLIST_ID" val="-1"/>
  <p:tag name="ARTICULATE_LOCK_SLIDE" val="0"/>
  <p:tag name="OVERRIDE" val="QUIZMAKER_QUIZ_SLIDE"/>
  <p:tag name="QUIZMAKER_QUIZ_TITLE" val="JDLink/ZXLink - PO Check Your Knowledge 4"/>
  <p:tag name="AQP_PASS_SCORE" val="80"/>
  <p:tag name="QUIZMAKER_LAST_MODIFY_DATE" val="40575.4597453704"/>
  <p:tag name="ELAPSEDTIME" val="5"/>
  <p:tag name="ARTICULATE_SLIDE_NAV" val="36"/>
</p:tagLst>
</file>

<file path=ppt/tags/tag123.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124.xml><?xml version="1.0" encoding="utf-8"?>
<p:tagLst xmlns:a="http://schemas.openxmlformats.org/drawingml/2006/main" xmlns:r="http://schemas.openxmlformats.org/officeDocument/2006/relationships" xmlns:p="http://schemas.openxmlformats.org/presentationml/2006/main">
  <p:tag name="ART_QM_A" val="1"/>
</p:tagLst>
</file>

<file path=ppt/tags/tag125.xml><?xml version="1.0" encoding="utf-8"?>
<p:tagLst xmlns:a="http://schemas.openxmlformats.org/drawingml/2006/main" xmlns:r="http://schemas.openxmlformats.org/officeDocument/2006/relationships" xmlns:p="http://schemas.openxmlformats.org/presentationml/2006/main">
  <p:tag name="ART_QM_B" val="1"/>
</p:tagLst>
</file>

<file path=ppt/tags/tag126.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37LINKPO.wav"/>
  <p:tag name="AUDIO_ID" val="655"/>
  <p:tag name="ELAPSEDTIME" val="44.931"/>
  <p:tag name="ARTICULATE_SLIDE_GUID" val="782208ef-025c-4afc-a930-dc0e2ba7529f"/>
  <p:tag name="ARTICULATE_SLIDE_PAUSE" val="1"/>
  <p:tag name="ARTICULATE_NAV_LEVEL" val="3"/>
  <p:tag name="ARTICULATE_PLAYLIST_ID" val="-1"/>
  <p:tag name="ARTICULATE_LOCK_SLIDE" val="0"/>
  <p:tag name="ARTICULATE_SLIDE_NAV" val="37"/>
</p:tagLst>
</file>

<file path=ppt/tags/tag1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2nc0iiBb_files\slide0001_image001.png"/>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1c52c8c0-bc5d-490c-88d5-165079f8500f"/>
  <p:tag name="AUDIO_IMPORT" val="T:\Qualification Backup\JDLink_NG\Media\Audio\JDZXLINK-PO\004LINKPO.wav"/>
  <p:tag name="AUDIO_ID" val="622"/>
  <p:tag name="ELAPSEDTIME" val="33.254"/>
  <p:tag name="ARTICULATE_SLIDE_PAUSE" val="1"/>
  <p:tag name="ARTICULATE_NAV_LEVEL" val="3"/>
  <p:tag name="ARTICULATE_PLAYLIST_ID" val="-1"/>
  <p:tag name="ARTICULATE_LOCK_SLIDE" val="0"/>
  <p:tag name="ARTICULATE_SLIDE_NAV" val="4"/>
</p:tagLst>
</file>

<file path=ppt/tags/tag130.xml><?xml version="1.0" encoding="utf-8"?>
<p:tagLst xmlns:a="http://schemas.openxmlformats.org/drawingml/2006/main" xmlns:r="http://schemas.openxmlformats.org/officeDocument/2006/relationships" xmlns:p="http://schemas.openxmlformats.org/presentationml/2006/main">
  <p:tag name="ARTICULATE_SLIDE_GUID" val="c8e8a1fa-51d0-4a09-8130-e6c1b9b68b3c"/>
  <p:tag name="TIMELINE" val="9.1/15.0/21.8"/>
  <p:tag name="AUDIO_IMPORT" val="T:\Qualification Backup\JDLink_NG\Media\Audio\JDZXLINK-PO\038LINKPO.wav"/>
  <p:tag name="AUDIO_ID" val="656"/>
  <p:tag name="ELAPSEDTIME" val="40.569"/>
  <p:tag name="ARTICULATE_SLIDE_PAUSE" val="1"/>
  <p:tag name="ARTICULATE_NAV_LEVEL" val="3"/>
  <p:tag name="ARTICULATE_PLAYLIST_ID" val="-1"/>
  <p:tag name="ARTICULATE_LOCK_SLIDE" val="0"/>
  <p:tag name="ARTICULATE_SLIDE_NAV" val="38"/>
</p:tagLst>
</file>

<file path=ppt/tags/tag13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ToXnZnuw_files\slide0001_image001.jpg"/>
</p:tagLst>
</file>

<file path=ppt/tags/tag13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35.xml><?xml version="1.0" encoding="utf-8"?>
<p:tagLst xmlns:a="http://schemas.openxmlformats.org/drawingml/2006/main" xmlns:r="http://schemas.openxmlformats.org/officeDocument/2006/relationships" xmlns:p="http://schemas.openxmlformats.org/presentationml/2006/main">
  <p:tag name="ARTICULATE_SLIDE_GUID" val="653abe42-ac9c-4699-a4c3-20e26c245628"/>
  <p:tag name="AUDIO_IMPORT" val="T:\Qualification Backup\JDLink_NG\Media\Audio\JDZXLINK-PO\039LINKPO.wav"/>
  <p:tag name="AUDIO_ID" val="657"/>
  <p:tag name="ELAPSEDTIME" val="30.956"/>
  <p:tag name="ARTICULATE_SLIDE_PAUSE" val="1"/>
  <p:tag name="ARTICULATE_NAV_LEVEL" val="3"/>
  <p:tag name="ARTICULATE_PLAYLIST_ID" val="-1"/>
  <p:tag name="ARTICULATE_LOCK_SLIDE" val="0"/>
  <p:tag name="ARTICULATE_SLIDE_NAV" val="39"/>
</p:tagLst>
</file>

<file path=ppt/tags/tag13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7.xml><?xml version="1.0" encoding="utf-8"?>
<p:tagLst xmlns:a="http://schemas.openxmlformats.org/drawingml/2006/main" xmlns:r="http://schemas.openxmlformats.org/officeDocument/2006/relationships" xmlns:p="http://schemas.openxmlformats.org/presentationml/2006/main">
  <p:tag name="ARTICULATE_SOURCE_IMAGE" val="C:\DOCUME~1\cl41446\LOCALS~1\Temp\articulate\presenter\imgtemp\f6Xd7W7Z_files\slide0001_image001.jpg"/>
  <p:tag name="ARTICULATE_PUBLISH_MODE" val="2"/>
</p:tagLst>
</file>

<file path=ppt/tags/tag138.xml><?xml version="1.0" encoding="utf-8"?>
<p:tagLst xmlns:a="http://schemas.openxmlformats.org/drawingml/2006/main" xmlns:r="http://schemas.openxmlformats.org/officeDocument/2006/relationships" xmlns:p="http://schemas.openxmlformats.org/presentationml/2006/main">
  <p:tag name="ARTICULATE_SLIDE_GUID" val="460a88e0-688b-4cc0-81e2-605529f7bc27"/>
  <p:tag name="ANNOTATION_TYPE_1" val="0"/>
  <p:tag name="ANNOTATION_START_1" val="9.8"/>
  <p:tag name="ANNOTATION_END_1" val="19.4"/>
  <p:tag name="ANNOTATION_TOP_1" val="211.2"/>
  <p:tag name="ANNOTATION_LEFT_1" val="122.0"/>
  <p:tag name="ANNOTATION_WIDTH_1" val="121.2"/>
  <p:tag name="ANNOTATION_HEIGHT_1" val="120.9"/>
  <p:tag name="ANNOTATION_ANIMATION_1" val="3"/>
  <p:tag name="ANNOTATION_ROTATION_1" val="0"/>
  <p:tag name="ANNOTATION_SUB_TYPE_1" val="2"/>
  <p:tag name="ANNOTATION_LOOP_COUNT_1" val="1"/>
  <p:tag name="ANNOTATION_BOX_RADIUS_1" val="0"/>
  <p:tag name="ANNOTATION_SCALE_1" val="125"/>
  <p:tag name="ANNOTATION_BORDER_ALPHA_1" val="100"/>
  <p:tag name="ANNOTATION_BORDER_COLOR_1" val="16777215"/>
  <p:tag name="ANNOTATION_FILL_COLOR_1" val="683492"/>
  <p:tag name="ANNOTATION_FILL_ALPHA_1" val="100"/>
  <p:tag name="ANNOTATION_BORDER_WIDTH_1" val="2"/>
  <p:tag name="ANNOTATION_TYPE_2" val="0"/>
  <p:tag name="ANNOTATION_START_2" val="19.4"/>
  <p:tag name="ANNOTATION_TOP_2" val="137.0"/>
  <p:tag name="ANNOTATION_LEFT_2" val="231.9"/>
  <p:tag name="ANNOTATION_WIDTH_2" val="121.2"/>
  <p:tag name="ANNOTATION_HEIGHT_2" val="120.9"/>
  <p:tag name="ANNOTATION_ANIMATION_2" val="3"/>
  <p:tag name="ANNOTATION_ROTATION_2" val="0"/>
  <p:tag name="ANNOTATION_SUB_TYPE_2" val="2"/>
  <p:tag name="ANNOTATION_LOOP_COUNT_2" val="1"/>
  <p:tag name="ANNOTATION_BOX_RADIUS_2" val="0"/>
  <p:tag name="ANNOTATION_SCALE_2" val="125"/>
  <p:tag name="ANNOTATION_BORDER_ALPHA_2" val="100"/>
  <p:tag name="ANNOTATION_BORDER_COLOR_2" val="16777215"/>
  <p:tag name="ANNOTATION_FILL_COLOR_2" val="683492"/>
  <p:tag name="ANNOTATION_FILL_ALPHA_2" val="100"/>
  <p:tag name="ANNOTATION_BORDER_WIDTH_2" val="2"/>
  <p:tag name="ANNOTATION_COUNT" val="0"/>
  <p:tag name="TIMELINE" val="0.8/9.5/19.6/29.3"/>
  <p:tag name="AUDIO_IMPORT" val="T:\Qualification Backup\JDLink_NG\Media\Audio\JDZXLINK-PO\040LINKPO.wav"/>
  <p:tag name="AUDIO_ID" val="658"/>
  <p:tag name="ELAPSEDTIME" val="32.236"/>
  <p:tag name="ARTICULATE_SLIDE_PAUSE" val="1"/>
  <p:tag name="ARTICULATE_NAV_LEVEL" val="3"/>
  <p:tag name="ARTICULATE_HIDE_SLIDE" val="0"/>
  <p:tag name="ARTICULATE_PLAYLIST_ID" val="-1"/>
  <p:tag name="ARTICULATE_LOCK_SLIDE" val="0"/>
  <p:tag name="ARTICULATE_SLIDE_NAV" val="40"/>
</p:tagLst>
</file>

<file path=ppt/tags/tag1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5ejaVB5y_files\slide0001_image001.jpg"/>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0hil7RRv_files\slide0001_image001.png"/>
</p:tagLst>
</file>

<file path=ppt/tags/tag14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gFHUejwP_files\slide0001_image001.png"/>
</p:tagLst>
</file>

<file path=ppt/tags/tag144.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4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4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198cdcc2-1c03-451f-bcb1-7976a73e5f65"/>
  <p:tag name="AUDIO_IMPORT" val="T:\Qualification Backup\JDLink_NG\Media\Audio\JDZXLINK-PO\005LINKPO.wav"/>
  <p:tag name="AUDIO_ID" val="623"/>
  <p:tag name="ELAPSEDTIME" val="12.983"/>
  <p:tag name="ARTICULATE_SLIDE_PAUSE" val="1"/>
  <p:tag name="ARTICULATE_NAV_LEVEL" val="3"/>
  <p:tag name="ARTICULATE_PLAYLIST_ID" val="-1"/>
  <p:tag name="ARTICULATE_LOCK_SLIDE" val="0"/>
  <p:tag name="ARTICULATE_SLIDE_NAV" val="5"/>
</p:tagLst>
</file>

<file path=ppt/tags/tag150.xml><?xml version="1.0" encoding="utf-8"?>
<p:tagLst xmlns:a="http://schemas.openxmlformats.org/drawingml/2006/main" xmlns:r="http://schemas.openxmlformats.org/officeDocument/2006/relationships" xmlns:p="http://schemas.openxmlformats.org/presentationml/2006/main">
  <p:tag name="ARTICULATE_SLIDE_GUID" val="e7fb13f3-4c57-47e1-b906-f2f255f7e6af"/>
  <p:tag name="TIMELINE" val="19.7/30.5/36.6/43.9/17.2/22.4/35.7/44.0/14.1/20.4/35.3/43.9/13.1/20.8/35.2/43.7"/>
  <p:tag name="AUDIO_IMPORT" val="T:\Qualification Backup\JDLink_NG\Media\Audio\JDZXLINK-PO\041LINKPO.wav"/>
  <p:tag name="AUDIO_ID" val="659"/>
  <p:tag name="ELAPSEDTIME" val="41.613"/>
  <p:tag name="ARTICULATE_SLIDE_PAUSE" val="1"/>
  <p:tag name="ARTICULATE_NAV_LEVEL" val="3"/>
  <p:tag name="ARTICULATE_HIDE_SLIDE" val="0"/>
  <p:tag name="ARTICULATE_PLAYLIST_ID" val="-1"/>
  <p:tag name="ARTICULATE_LOCK_SLIDE" val="0"/>
  <p:tag name="ARTICULATE_SLIDE_NAV" val="41"/>
</p:tagLst>
</file>

<file path=ppt/tags/tag15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ftD63oRq_files\slide0001_image001.jpg"/>
</p:tagLst>
</file>

<file path=ppt/tags/tag15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iAiGAI8r_files\slide0001_image001.png"/>
</p:tagLst>
</file>

<file path=ppt/tags/tag15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5.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56.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5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5lsTaV9S_files\slide0001_image001.png"/>
</p:tagLst>
</file>

<file path=ppt/tags/tag15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G21ruEIk_files\slide0001_image001.png"/>
</p:tagLst>
</file>

<file path=ppt/tags/tag16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63.xml><?xml version="1.0" encoding="utf-8"?>
<p:tagLst xmlns:a="http://schemas.openxmlformats.org/drawingml/2006/main" xmlns:r="http://schemas.openxmlformats.org/officeDocument/2006/relationships" xmlns:p="http://schemas.openxmlformats.org/presentationml/2006/main">
  <p:tag name="ARTICULATE_SLIDE_GUID" val="d97150af-7b36-4cf1-9c1e-047cc5832ac2"/>
  <p:tag name="TIMELINE" val="0.4/5.8/7.6/9.3/0.4/5.2/6.1/6.7/11.5/0.2/6.1/6.8/7.5/11.8/0.6/6.0/7.0/7.8"/>
  <p:tag name="AUDIO_IMPORT" val="T:\Qualification Backup\JDLink_NG\Media\Audio\JDZXLINK-PO\042LINKPO.wav"/>
  <p:tag name="AUDIO_ID" val="660"/>
  <p:tag name="ELAPSEDTIME" val="54.074"/>
  <p:tag name="ARTICULATE_SLIDE_PAUSE" val="1"/>
  <p:tag name="ARTICULATE_NAV_LEVEL" val="3"/>
  <p:tag name="ARTICULATE_HIDE_SLIDE" val="0"/>
  <p:tag name="ARTICULATE_PLAYLIST_ID" val="-1"/>
  <p:tag name="ARTICULATE_LOCK_SLIDE" val="0"/>
  <p:tag name="ARTICULATE_SLIDE_NAV" val="42"/>
</p:tagLst>
</file>

<file path=ppt/tags/tag16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Y0bbFYOJ_files\slide0001_image001.jpg"/>
</p:tagLst>
</file>

<file path=ppt/tags/tag167.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68.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16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0fd0bd26-4f5d-4436-91cd-b71959b3f9b9"/>
  <p:tag name="AUDIO_IMPORT" val="T:\Qualification Backup\JDLink_NG\Media\Audio\JDZXLINK-PO\006LINKPO.wav"/>
  <p:tag name="AUDIO_ID" val="624"/>
  <p:tag name="ELAPSEDTIME" val="12.565"/>
  <p:tag name="ARTICULATE_SLIDE_PAUSE" val="1"/>
  <p:tag name="ARTICULATE_NAV_LEVEL" val="3"/>
  <p:tag name="ARTICULATE_PLAYLIST_ID" val="-1"/>
  <p:tag name="ARTICULATE_LOCK_SLIDE" val="0"/>
  <p:tag name="ARTICULATE_SLIDE_NAV" val="6"/>
</p:tagLst>
</file>

<file path=ppt/tags/tag17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Q60yiRdL_files\slide0001_image001.png"/>
</p:tagLst>
</file>

<file path=ppt/tags/tag1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w6LmfNLb_files\slide0001_image001.png"/>
</p:tagLst>
</file>

<file path=ppt/tags/tag17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AqB3zyOv_files\slide0001_image001.png"/>
</p:tagLst>
</file>

<file path=ppt/tags/tag1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TV430a0z_files\slide0001_image001.jpg"/>
</p:tagLst>
</file>

<file path=ppt/tags/tag17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79.xml><?xml version="1.0" encoding="utf-8"?>
<p:tagLst xmlns:a="http://schemas.openxmlformats.org/drawingml/2006/main" xmlns:r="http://schemas.openxmlformats.org/officeDocument/2006/relationships" xmlns:p="http://schemas.openxmlformats.org/presentationml/2006/main">
  <p:tag name="ARTICULATE_SLIDE_GUID" val="ea206684-b0b0-4f2b-9b4a-2e4b0c7945c9"/>
  <p:tag name="AUDIO_IMPORT" val="T:\Qualification Backup\JDLink_NG\Media\Audio\JDZXLINK-PO\043LINKPO.wav"/>
  <p:tag name="AUDIO_ID" val="661"/>
  <p:tag name="ELAPSEDTIME" val="40.647"/>
  <p:tag name="ARTICULATE_SLIDE_PAUSE" val="1"/>
  <p:tag name="ARTICULATE_NAV_LEVEL" val="3"/>
  <p:tag name="ARTICULATE_PLAYLIST_ID" val="-1"/>
  <p:tag name="ARTICULATE_LOCK_SLIDE" val="0"/>
  <p:tag name="ARTICULATE_SLIDE_NAV" val="43"/>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cFssq0VS_files\slide0001_image001.jpg"/>
</p:tagLst>
</file>

<file path=ppt/tags/tag181.xml><?xml version="1.0" encoding="utf-8"?>
<p:tagLst xmlns:a="http://schemas.openxmlformats.org/drawingml/2006/main" xmlns:r="http://schemas.openxmlformats.org/officeDocument/2006/relationships" xmlns:p="http://schemas.openxmlformats.org/presentationml/2006/main">
  <p:tag name="ARTICULATE_SLIDE_GUID" val="5952d345-5138-4e64-8199-d54e482d47cc"/>
  <p:tag name="AUDIO_IMPORT" val="T:\Qualification Backup\JDLink_NG\Media\Audio\JDZXLINK-PO\044LINKPO.wav"/>
  <p:tag name="AUDIO_ID" val="662"/>
  <p:tag name="ELAPSEDTIME" val="28.918"/>
  <p:tag name="ARTICULATE_SLIDE_PAUSE" val="1"/>
  <p:tag name="ARTICULATE_NAV_LEVEL" val="3"/>
  <p:tag name="ARTICULATE_PLAYLIST_ID" val="-1"/>
  <p:tag name="ARTICULATE_LOCK_SLIDE" val="0"/>
  <p:tag name="ARTICULATE_SLIDE_NAV" val="44"/>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3.xml><?xml version="1.0" encoding="utf-8"?>
<p:tagLst xmlns:a="http://schemas.openxmlformats.org/drawingml/2006/main" xmlns:r="http://schemas.openxmlformats.org/officeDocument/2006/relationships" xmlns:p="http://schemas.openxmlformats.org/presentationml/2006/main">
  <p:tag name="AQP_PASS_ACTION" val="2"/>
  <p:tag name="AQP_FAIL_ACTION" val="2"/>
  <p:tag name="AQP_TRAP" val="0"/>
  <p:tag name="ARTICULATE_SLIDE_GUID" val="54789724-decf-453f-90c8-382b394aec03"/>
  <p:tag name="QUIZMAKER_QUIZ_FILENAME" val="T:\Qualification Backup\JDLink_NG\Tests\JDLinkZXLink_PO_CheckYourKnowledge5.quiz"/>
  <p:tag name="QUIZMAKER_QUIZ_SLIDE_ID" val="682"/>
  <p:tag name="QUIZMAKER_QUIZ_FORCE_UPDATE" val="0"/>
  <p:tag name="ARTICULATE_SLIDE_PAUSE" val="1"/>
  <p:tag name="ARTICULATE_NAV_LEVEL" val="3"/>
  <p:tag name="ARTICULATE_PLAYLIST_ID" val="-1"/>
  <p:tag name="ARTICULATE_LOCK_SLIDE" val="0"/>
  <p:tag name="OVERRIDE" val="QUIZMAKER_QUIZ_SLIDE"/>
  <p:tag name="QUIZMAKER_QUIZ_TITLE" val="JDLink/ZXLink - PO Check Your Knowledge 5"/>
  <p:tag name="AQP_PASS_SCORE" val="80"/>
  <p:tag name="QUIZMAKER_LAST_MODIFY_DATE" val="40575.4721064815"/>
  <p:tag name="ELAPSEDTIME" val="5"/>
  <p:tag name="ARTICULATE_SLIDE_NAV" val="45"/>
</p:tagLst>
</file>

<file path=ppt/tags/tag184.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185.xml><?xml version="1.0" encoding="utf-8"?>
<p:tagLst xmlns:a="http://schemas.openxmlformats.org/drawingml/2006/main" xmlns:r="http://schemas.openxmlformats.org/officeDocument/2006/relationships" xmlns:p="http://schemas.openxmlformats.org/presentationml/2006/main">
  <p:tag name="ART_QM_A" val="1"/>
</p:tagLst>
</file>

<file path=ppt/tags/tag186.xml><?xml version="1.0" encoding="utf-8"?>
<p:tagLst xmlns:a="http://schemas.openxmlformats.org/drawingml/2006/main" xmlns:r="http://schemas.openxmlformats.org/officeDocument/2006/relationships" xmlns:p="http://schemas.openxmlformats.org/presentationml/2006/main">
  <p:tag name="ART_QM_B"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GUID" val="20c26754-322b-4373-9cc4-2e761f4a3081"/>
  <p:tag name="AUDIO_IMPORT" val="T:\Qualification Backup\JDLink_NG\Media\Audio\JDZXLINK-PO\046LINKPO.wav"/>
  <p:tag name="AUDIO_ID" val="664"/>
  <p:tag name="ELAPSEDTIME" val="34.926"/>
  <p:tag name="ARTICULATE_SLIDE_PAUSE" val="1"/>
  <p:tag name="ARTICULATE_NAV_LEVEL" val="3"/>
  <p:tag name="ARTICULATE_PLAYLIST_ID" val="-1"/>
  <p:tag name="ARTICULATE_LOCK_SLIDE" val="0"/>
  <p:tag name="ARTICULATE_SLIDE_NAV" val="46"/>
</p:tagLst>
</file>

<file path=ppt/tags/tag18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9.xml><?xml version="1.0" encoding="utf-8"?>
<p:tagLst xmlns:a="http://schemas.openxmlformats.org/drawingml/2006/main" xmlns:r="http://schemas.openxmlformats.org/officeDocument/2006/relationships" xmlns:p="http://schemas.openxmlformats.org/presentationml/2006/main">
  <p:tag name="ARTICULATE_SLIDE_GUID" val="d949ec26-697a-4839-8d79-fc16fdff3dc5"/>
  <p:tag name="AUDIO_IMPORT" val="T:\Qualification Backup\JDLink_NG\Media\Audio\JDZXLINK-PO\047LINKPO.wav"/>
  <p:tag name="AUDIO_ID" val="665"/>
  <p:tag name="ELAPSEDTIME" val="11.155"/>
  <p:tag name="ARTICULATE_SLIDE_PAUSE" val="1"/>
  <p:tag name="ARTICULATE_NAV_LEVEL" val="3"/>
  <p:tag name="ARTICULATE_PLAYLIST_ID" val="-1"/>
  <p:tag name="ARTICULATE_LOCK_SLIDE" val="0"/>
  <p:tag name="ARTICULATE_SLIDE_NAV" val="47"/>
</p:tagLst>
</file>

<file path=ppt/tags/tag19.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07LINKPO.wav"/>
  <p:tag name="AUDIO_ID" val="625"/>
  <p:tag name="ELAPSEDTIME" val="38.845"/>
  <p:tag name="ARTICULATE_SLIDE_GUID" val="9d181b42-5900-463e-b85c-dd2d68bfa7b7"/>
  <p:tag name="ARTICULATE_SLIDE_PAUSE" val="1"/>
  <p:tag name="ARTICULATE_NAV_LEVEL" val="3"/>
  <p:tag name="ARTICULATE_PLAYLIST_ID" val="-1"/>
  <p:tag name="ARTICULATE_LOCK_SLIDE" val="0"/>
  <p:tag name="ARTICULATE_SLIDE_NAV" val="7"/>
</p:tagLst>
</file>

<file path=ppt/tags/tag19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1.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48LINKPO.wav"/>
  <p:tag name="AUDIO_ID" val="666"/>
  <p:tag name="ELAPSEDTIME" val="20.716"/>
  <p:tag name="ARTICULATE_SLIDE_GUID" val="3ee4a086-133c-41ff-914e-a5d2119ee927"/>
  <p:tag name="ARTICULATE_SLIDE_PAUSE" val="1"/>
  <p:tag name="ARTICULATE_NAV_LEVEL" val="3"/>
  <p:tag name="ARTICULATE_PLAYLIST_ID" val="-1"/>
  <p:tag name="ARTICULATE_LOCK_SLIDE" val="0"/>
  <p:tag name="ARTICULATE_SLIDE_NAV" val="48"/>
</p:tagLst>
</file>

<file path=ppt/tags/tag19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r7Rf6Ra1_files\slide0001_image001.jpg"/>
</p:tagLst>
</file>

<file path=ppt/tags/tag193.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49LINKPO.wav"/>
  <p:tag name="AUDIO_ID" val="667"/>
  <p:tag name="ELAPSEDTIME" val="19.958"/>
  <p:tag name="ARTICULATE_SLIDE_GUID" val="2cf6a5c0-01f0-4f9d-9018-6de342b5ff7f"/>
  <p:tag name="ARTICULATE_SLIDE_PAUSE" val="1"/>
  <p:tag name="ARTICULATE_NAV_LEVEL" val="3"/>
  <p:tag name="ARTICULATE_PLAYLIST_ID" val="-1"/>
  <p:tag name="ARTICULATE_LOCK_SLIDE" val="0"/>
  <p:tag name="ARTICULATE_SLIDE_NAV" val="49"/>
</p:tagLst>
</file>

<file path=ppt/tags/tag194.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50LINKPO.wav"/>
  <p:tag name="AUDIO_ID" val="668"/>
  <p:tag name="ELAPSEDTIME" val="26.253"/>
  <p:tag name="ARTICULATE_SLIDE_GUID" val="b37e993d-82f6-4444-9089-03b6e8ea97a7"/>
  <p:tag name="ARTICULATE_SLIDE_PAUSE" val="1"/>
  <p:tag name="ARTICULATE_NAV_LEVEL" val="3"/>
  <p:tag name="ARTICULATE_PLAYLIST_ID" val="-1"/>
  <p:tag name="ARTICULATE_LOCK_SLIDE" val="0"/>
  <p:tag name="ARTICULATE_SLIDE_NAV" val="50"/>
</p:tagLst>
</file>

<file path=ppt/tags/tag195.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51LINKPO.wav"/>
  <p:tag name="AUDIO_ID" val="669"/>
  <p:tag name="ELAPSEDTIME" val="13.871"/>
  <p:tag name="ARTICULATE_SLIDE_GUID" val="ab7e483c-499a-40dc-b78e-9096bbe7e165"/>
  <p:tag name="ARTICULATE_SLIDE_PAUSE" val="1"/>
  <p:tag name="ARTICULATE_NAV_LEVEL" val="3"/>
  <p:tag name="ARTICULATE_PLAYLIST_ID" val="-1"/>
  <p:tag name="ARTICULATE_LOCK_SLIDE" val="0"/>
  <p:tag name="ARTICULATE_SLIDE_NAV" val="51"/>
</p:tagLst>
</file>

<file path=ppt/tags/tag196.xml><?xml version="1.0" encoding="utf-8"?>
<p:tagLst xmlns:a="http://schemas.openxmlformats.org/drawingml/2006/main" xmlns:r="http://schemas.openxmlformats.org/officeDocument/2006/relationships" xmlns:p="http://schemas.openxmlformats.org/presentationml/2006/main">
  <p:tag name="ARTICULATE_TITLE_TAG" val="JDLink Differentiation"/>
  <p:tag name="ARTICULATE_SLIDE_GUID" val="8546a2b6-ef6c-457c-b9d9-a93335000a08"/>
  <p:tag name="AUDIO_IMPORT" val="T:\Qualification Backup\JDLink_NG\Media\Audio\JDZXLINK-PO\052LINKPO.wav"/>
  <p:tag name="AUDIO_ID" val="670"/>
  <p:tag name="ELAPSEDTIME" val="3.396"/>
  <p:tag name="ARTICULATE_SLIDE_PAUSE" val="1"/>
  <p:tag name="ARTICULATE_NAV_LEVEL" val="3"/>
  <p:tag name="ARTICULATE_PLAYLIST_ID" val="-1"/>
  <p:tag name="ARTICULATE_LOCK_SLIDE" val="0"/>
  <p:tag name="ARTICULATE_SLIDE_NAV" val="52"/>
</p:tagLst>
</file>

<file path=ppt/tags/tag19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8.xml><?xml version="1.0" encoding="utf-8"?>
<p:tagLst xmlns:a="http://schemas.openxmlformats.org/drawingml/2006/main" xmlns:r="http://schemas.openxmlformats.org/officeDocument/2006/relationships" xmlns:p="http://schemas.openxmlformats.org/presentationml/2006/main">
  <p:tag name="AQP_PASS_ACTION" val="2"/>
  <p:tag name="AQP_FAIL_ACTION" val="2"/>
  <p:tag name="AQP_TRAP" val="0"/>
  <p:tag name="ARTICULATE_SLIDE_GUID" val="440ab884-132d-4d03-8f16-532bd90029e1"/>
  <p:tag name="QUIZMAKER_QUIZ_FILENAME" val="T:\Qualification Backup\JDLink_NG\Tests\JDLinkZXLink_PO_CheckYourKnowledge6.quiz"/>
  <p:tag name="QUIZMAKER_QUIZ_SLIDE_ID" val="683"/>
  <p:tag name="QUIZMAKER_QUIZ_FORCE_UPDATE" val="0"/>
  <p:tag name="ARTICULATE_SLIDE_PAUSE" val="1"/>
  <p:tag name="ARTICULATE_NAV_LEVEL" val="3"/>
  <p:tag name="ARTICULATE_PLAYLIST_ID" val="-1"/>
  <p:tag name="ARTICULATE_LOCK_SLIDE" val="0"/>
  <p:tag name="OVERRIDE" val="QUIZMAKER_QUIZ_SLIDE"/>
  <p:tag name="QUIZMAKER_QUIZ_TITLE" val="JDLink/ZXLink - PO Check Your Knowledge 6"/>
  <p:tag name="AQP_PASS_SCORE" val="80"/>
  <p:tag name="QUIZMAKER_LAST_MODIFY_DATE" val="40575.4739814815"/>
  <p:tag name="ELAPSEDTIME" val="5"/>
  <p:tag name="ARTICULATE_SLIDE_NAV" val="53"/>
</p:tagLst>
</file>

<file path=ppt/tags/tag199.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2pCbrxT9_files\slide0001_image001.png"/>
</p:tagLst>
</file>

<file path=ppt/tags/tag20.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08LINKPO.wav"/>
  <p:tag name="AUDIO_ID" val="626"/>
  <p:tag name="ELAPSEDTIME" val="79.935"/>
  <p:tag name="ARTICULATE_SLIDE_GUID" val="72ab75e7-f69b-46c5-b615-82c43e81cbaf"/>
  <p:tag name="ARTICULATE_SLIDE_PAUSE" val="1"/>
  <p:tag name="ARTICULATE_NAV_LEVEL" val="3"/>
  <p:tag name="ARTICULATE_PLAYLIST_ID" val="-1"/>
  <p:tag name="ARTICULATE_LOCK_SLIDE" val="0"/>
  <p:tag name="ARTICULATE_SLIDE_NAV" val="8"/>
</p:tagLst>
</file>

<file path=ppt/tags/tag200.xml><?xml version="1.0" encoding="utf-8"?>
<p:tagLst xmlns:a="http://schemas.openxmlformats.org/drawingml/2006/main" xmlns:r="http://schemas.openxmlformats.org/officeDocument/2006/relationships" xmlns:p="http://schemas.openxmlformats.org/presentationml/2006/main">
  <p:tag name="ART_QM_A" val="1"/>
</p:tagLst>
</file>

<file path=ppt/tags/tag201.xml><?xml version="1.0" encoding="utf-8"?>
<p:tagLst xmlns:a="http://schemas.openxmlformats.org/drawingml/2006/main" xmlns:r="http://schemas.openxmlformats.org/officeDocument/2006/relationships" xmlns:p="http://schemas.openxmlformats.org/presentationml/2006/main">
  <p:tag name="ART_QM_B"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GUID" val="f08b92a5-6874-486b-8a45-d24c358bd6e0"/>
  <p:tag name="AUDIO_IMPORT" val="T:\Qualification Backup\JDLink_NG\Media\Audio\JDZXLINK-PO\054LINKPO.wav"/>
  <p:tag name="AUDIO_ID" val="672"/>
  <p:tag name="ELAPSEDTIME" val="9.666"/>
  <p:tag name="ARTICULATE_SLIDE_PAUSE" val="1"/>
  <p:tag name="ARTICULATE_NAV_LEVEL" val="3"/>
  <p:tag name="ARTICULATE_PLAYLIST_ID" val="-1"/>
  <p:tag name="ARTICULATE_LOCK_SLIDE" val="0"/>
  <p:tag name="ARTICULATE_SLIDE_NAV" val="54"/>
</p:tagLst>
</file>

<file path=ppt/tags/tag203.xml><?xml version="1.0" encoding="utf-8"?>
<p:tagLst xmlns:a="http://schemas.openxmlformats.org/drawingml/2006/main" xmlns:r="http://schemas.openxmlformats.org/officeDocument/2006/relationships" xmlns:p="http://schemas.openxmlformats.org/presentationml/2006/main">
  <p:tag name="ARTICULATE_TITLE_TAG" val="Technical Overview"/>
  <p:tag name="ARTICULATE_SLIDE_GUID" val="b398f896-8954-4d96-bbfd-b7e35b9045f3"/>
  <p:tag name="AUDIO_IMPORT" val="T:\Qualification Backup\JDLink_NG\Media\Audio\JDZXLINK-TO\001LINKTO.wav"/>
  <p:tag name="AUDIO_ID" val="257"/>
  <p:tag name="ELAPSEDTIME" val="12.905"/>
  <p:tag name="ARTICULATE_SLIDE_PAUSE" val="1"/>
  <p:tag name="ARTICULATE_NAV_LEVEL" val="2"/>
  <p:tag name="ARTICULATE_PLAYLIST_ID" val="-1"/>
  <p:tag name="ARTICULATE_LOCK_SLIDE" val="0"/>
  <p:tag name="ARTICULATE_SLIDE_NAV" val="55"/>
  <p:tag name="MASTERSHAPECOUNT" val="4"/>
</p:tagLst>
</file>

<file path=ppt/tags/tag204.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02LINKTO.wav"/>
  <p:tag name="AUDIO_ID" val="588"/>
  <p:tag name="ELAPSEDTIME" val="26.985"/>
  <p:tag name="ARTICULATE_SLIDE_GUID" val="0fd0bd26-4f5d-4436-91cd-b71959b30588"/>
  <p:tag name="ARTICULATE_SLIDE_PAUSE" val="1"/>
  <p:tag name="ARTICULATE_NAV_LEVEL" val="3"/>
  <p:tag name="ARTICULATE_PLAYLIST_ID" val="-1"/>
  <p:tag name="ARTICULATE_LOCK_SLIDE" val="0"/>
  <p:tag name="ARTICULATE_SLIDE_NAV" val="56"/>
</p:tagLst>
</file>

<file path=ppt/tags/tag20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06.xml><?xml version="1.0" encoding="utf-8"?>
<p:tagLst xmlns:a="http://schemas.openxmlformats.org/drawingml/2006/main" xmlns:r="http://schemas.openxmlformats.org/officeDocument/2006/relationships" xmlns:p="http://schemas.openxmlformats.org/presentationml/2006/main">
  <p:tag name="AQP_PASS_ACTION" val="2"/>
  <p:tag name="AQP_FAIL_ACTION" val="2"/>
  <p:tag name="AQP_TRAP" val="0"/>
  <p:tag name="ARTICULATE_SLIDE_GUID" val="b947765d-7d2a-441b-ac30-fbe14591e527"/>
  <p:tag name="QUIZMAKER_QUIZ_FILENAME" val="T:\Qualification Backup\JDLink_NG\Tests\JDLinkZXLink_TO_CheckYourKnowledge1.quiz"/>
  <p:tag name="QUIZMAKER_QUIZ_SLIDE_ID" val="688"/>
  <p:tag name="QUIZMAKER_QUIZ_FORCE_UPDATE" val="0"/>
  <p:tag name="ARTICULATE_SLIDE_PAUSE" val="1"/>
  <p:tag name="ARTICULATE_NAV_LEVEL" val="3"/>
  <p:tag name="ARTICULATE_PLAYLIST_ID" val="-1"/>
  <p:tag name="ARTICULATE_LOCK_SLIDE" val="0"/>
  <p:tag name="OVERRIDE" val="QUIZMAKER_QUIZ_SLIDE"/>
  <p:tag name="QUIZMAKER_QUIZ_TITLE" val="JDLink/ZXLink - TO Check Your Knowledge 1"/>
  <p:tag name="AQP_PASS_SCORE" val="80"/>
  <p:tag name="QUIZMAKER_LAST_MODIFY_DATE" val="40575.4753240741"/>
  <p:tag name="ELAPSEDTIME" val="5"/>
  <p:tag name="ARTICULATE_SLIDE_NAV" val="57"/>
</p:tagLst>
</file>

<file path=ppt/tags/tag207.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08.xml><?xml version="1.0" encoding="utf-8"?>
<p:tagLst xmlns:a="http://schemas.openxmlformats.org/drawingml/2006/main" xmlns:r="http://schemas.openxmlformats.org/officeDocument/2006/relationships" xmlns:p="http://schemas.openxmlformats.org/presentationml/2006/main">
  <p:tag name="ART_QM_A" val="1"/>
</p:tagLst>
</file>

<file path=ppt/tags/tag209.xml><?xml version="1.0" encoding="utf-8"?>
<p:tagLst xmlns:a="http://schemas.openxmlformats.org/drawingml/2006/main" xmlns:r="http://schemas.openxmlformats.org/officeDocument/2006/relationships" xmlns:p="http://schemas.openxmlformats.org/presentationml/2006/main">
  <p:tag name="ART_QM_B" val="1"/>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10.xml><?xml version="1.0" encoding="utf-8"?>
<p:tagLst xmlns:a="http://schemas.openxmlformats.org/drawingml/2006/main" xmlns:r="http://schemas.openxmlformats.org/officeDocument/2006/relationships" xmlns:p="http://schemas.openxmlformats.org/presentationml/2006/main">
  <p:tag name="ARTICULATE_SLIDE_GUID" val="d4fc0714-22b0-4ff1-8f05-d61f44b991ae"/>
  <p:tag name="AUDIO_IMPORT" val="T:\Qualification Backup\JDLink_NG\Media\Audio\JDZXLINK-TO\004LINKTO.wav"/>
  <p:tag name="AUDIO_ID" val="375"/>
  <p:tag name="ELAPSEDTIME" val="43.102"/>
  <p:tag name="ARTICULATE_SLIDE_PAUSE" val="1"/>
  <p:tag name="ARTICULATE_NAV_LEVEL" val="3"/>
  <p:tag name="ARTICULATE_PLAYLIST_ID" val="-1"/>
  <p:tag name="ARTICULATE_LOCK_SLIDE" val="0"/>
  <p:tag name="ARTICULATE_SLIDE_NAV" val="58"/>
</p:tagLst>
</file>

<file path=ppt/tags/tag2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12.xml><?xml version="1.0" encoding="utf-8"?>
<p:tagLst xmlns:a="http://schemas.openxmlformats.org/drawingml/2006/main" xmlns:r="http://schemas.openxmlformats.org/officeDocument/2006/relationships" xmlns:p="http://schemas.openxmlformats.org/presentationml/2006/main">
  <p:tag name="AQP_PASS_ACTION" val="2"/>
  <p:tag name="AQP_FAIL_ACTION" val="2"/>
  <p:tag name="AQP_TRAP" val="0"/>
  <p:tag name="ARTICULATE_SLIDE_GUID" val="b358b3eb-2c35-4ea5-a70b-5cd78a38f920"/>
  <p:tag name="QUIZMAKER_QUIZ_FILENAME" val="T:\Qualification Backup\JDLink_NG\Tests\JDLinkZXLink_TO_CheckYourKnowledge2.quiz"/>
  <p:tag name="QUIZMAKER_QUIZ_SLIDE_ID" val="689"/>
  <p:tag name="QUIZMAKER_QUIZ_FORCE_UPDATE" val="0"/>
  <p:tag name="ARTICULATE_SLIDE_PAUSE" val="1"/>
  <p:tag name="ARTICULATE_NAV_LEVEL" val="3"/>
  <p:tag name="ARTICULATE_PLAYLIST_ID" val="-1"/>
  <p:tag name="ARTICULATE_LOCK_SLIDE" val="0"/>
  <p:tag name="OVERRIDE" val="QUIZMAKER_QUIZ_SLIDE"/>
  <p:tag name="QUIZMAKER_QUIZ_TITLE" val="JDLink/ZXLink - TO Check Your Knowledge 2"/>
  <p:tag name="AQP_PASS_SCORE" val="80"/>
  <p:tag name="QUIZMAKER_LAST_MODIFY_DATE" val="40575.5005092593"/>
  <p:tag name="ELAPSEDTIME" val="5"/>
  <p:tag name="ARTICULATE_SLIDE_NAV" val="59"/>
</p:tagLst>
</file>

<file path=ppt/tags/tag213.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14.xml><?xml version="1.0" encoding="utf-8"?>
<p:tagLst xmlns:a="http://schemas.openxmlformats.org/drawingml/2006/main" xmlns:r="http://schemas.openxmlformats.org/officeDocument/2006/relationships" xmlns:p="http://schemas.openxmlformats.org/presentationml/2006/main">
  <p:tag name="ART_QM_A" val="1"/>
</p:tagLst>
</file>

<file path=ppt/tags/tag215.xml><?xml version="1.0" encoding="utf-8"?>
<p:tagLst xmlns:a="http://schemas.openxmlformats.org/drawingml/2006/main" xmlns:r="http://schemas.openxmlformats.org/officeDocument/2006/relationships" xmlns:p="http://schemas.openxmlformats.org/presentationml/2006/main">
  <p:tag name="ART_QM_B"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GUID" val="c78c1482-1987-4a92-a0f3-b5edf5b62cde"/>
  <p:tag name="AUDIO_IMPORT" val="T:\Qualification Backup\JDLink_NG\Media\Audio\JDZXLINK-TO\006LINKTO.wav"/>
  <p:tag name="AUDIO_ID" val="395"/>
  <p:tag name="ELAPSEDTIME" val="7.184"/>
  <p:tag name="ARTICULATE_SLIDE_PAUSE" val="1"/>
  <p:tag name="ARTICULATE_NAV_LEVEL" val="3"/>
  <p:tag name="ARTICULATE_PLAYLIST_ID" val="-1"/>
  <p:tag name="ARTICULATE_LOCK_SLIDE" val="0"/>
  <p:tag name="ARTICULATE_SLIDE_NAV" val="60"/>
</p:tagLst>
</file>

<file path=ppt/tags/tag2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1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lu4CkEV2_files\slide0001_image001.png"/>
</p:tagLst>
</file>

<file path=ppt/tags/tag219.xml><?xml version="1.0" encoding="utf-8"?>
<p:tagLst xmlns:a="http://schemas.openxmlformats.org/drawingml/2006/main" xmlns:r="http://schemas.openxmlformats.org/officeDocument/2006/relationships" xmlns:p="http://schemas.openxmlformats.org/presentationml/2006/main">
  <p:tag name="ARTICULATE_SLIDE_GUID" val="2b2c7966-ea44-46b9-95b7-6a756d3c2f3e"/>
  <p:tag name="AUDIO_IMPORT" val="T:\Qualification Backup\JDLink_NG\Media\Audio\JDZXLINK-TO\007LINKTO.wav"/>
  <p:tag name="AUDIO_ID" val="378"/>
  <p:tag name="ELAPSEDTIME" val="6.766"/>
  <p:tag name="ARTICULATE_SLIDE_PAUSE" val="1"/>
  <p:tag name="ARTICULATE_NAV_LEVEL" val="3"/>
  <p:tag name="ARTICULATE_PLAYLIST_ID" val="-1"/>
  <p:tag name="ARTICULATE_LOCK_SLIDE" val="0"/>
  <p:tag name="ARTICULATE_SLIDE_NAV" val="61"/>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QpEsNqvu_files\slide0001_image001.jpg"/>
</p:tagLst>
</file>

<file path=ppt/tags/tag22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1.xml><?xml version="1.0" encoding="utf-8"?>
<p:tagLst xmlns:a="http://schemas.openxmlformats.org/drawingml/2006/main" xmlns:r="http://schemas.openxmlformats.org/officeDocument/2006/relationships" xmlns:p="http://schemas.openxmlformats.org/presentationml/2006/main">
  <p:tag name="SLIDEFILENAME" val="Installation_Plan___110.JPG"/>
  <p:tag name="SLIDEID" val="110"/>
  <p:tag name="ARTICULATE_SLIDE_GUID" val="a191bbfc-63ab-450f-ba96-c91597b90737"/>
  <p:tag name="AUDIO_IMPORT" val="T:\Qualification Backup\JDLink_NG\Media\Audio\JDZXLINK-TO\008LINKTO.wav"/>
  <p:tag name="AUDIO_ID" val="279"/>
  <p:tag name="ELAPSEDTIME" val="4.859"/>
  <p:tag name="ARTICULATE_SLIDE_PAUSE" val="1"/>
  <p:tag name="ARTICULATE_NAV_LEVEL" val="3"/>
  <p:tag name="ARTICULATE_PLAYLIST_ID" val="-1"/>
  <p:tag name="ARTICULATE_LOCK_SLIDE" val="0"/>
  <p:tag name="ARTICULATE_SLIDE_NAV" val="62"/>
</p:tagLst>
</file>

<file path=ppt/tags/tag22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98JplVlt_files\slide0001_image001.gif"/>
</p:tagLst>
</file>

<file path=ppt/tags/tag223.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09LINKTO.wav"/>
  <p:tag name="AUDIO_ID" val="606"/>
  <p:tag name="ELAPSEDTIME" val="10.005"/>
  <p:tag name="ARTICULATE_SLIDE_GUID" val="fa1ec36f-833d-470e-b93a-2bea525f230a"/>
  <p:tag name="ARTICULATE_SLIDE_PAUSE" val="1"/>
  <p:tag name="ARTICULATE_NAV_LEVEL" val="3"/>
  <p:tag name="ARTICULATE_PLAYLIST_ID" val="-1"/>
  <p:tag name="ARTICULATE_LOCK_SLIDE" val="0"/>
  <p:tag name="ARTICULATE_SLIDE_NAV" val="63"/>
</p:tagLst>
</file>

<file path=ppt/tags/tag22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PcYV43Dp_files\slide0001_image001.jpg"/>
</p:tagLst>
</file>

<file path=ppt/tags/tag225.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10LINKTO.wav"/>
  <p:tag name="AUDIO_ID" val="603"/>
  <p:tag name="ELAPSEDTIME" val="60.97"/>
  <p:tag name="ARTICULATE_SLIDE_GUID" val="c751371f-3aaa-4e0d-ad1e-4a7159bd391b"/>
  <p:tag name="ARTICULATE_SLIDE_PAUSE" val="1"/>
  <p:tag name="ARTICULATE_NAV_LEVEL" val="3"/>
  <p:tag name="ARTICULATE_PLAYLIST_ID" val="-1"/>
  <p:tag name="ARTICULATE_LOCK_SLIDE" val="0"/>
  <p:tag name="ARTICULATE_SLIDE_NAV" val="64"/>
</p:tagLst>
</file>

<file path=ppt/tags/tag22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BlGRWNkC_files\slide0001_image001.png"/>
</p:tagLst>
</file>

<file path=ppt/tags/tag227.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11LINKTO.wav"/>
  <p:tag name="AUDIO_ID" val="605"/>
  <p:tag name="ELAPSEDTIME" val="15.726"/>
  <p:tag name="ARTICULATE_SLIDE_GUID" val="01d13424-9883-4e6a-aa7d-1d782231c8f3"/>
  <p:tag name="ARTICULATE_SLIDE_PAUSE" val="1"/>
  <p:tag name="ARTICULATE_NAV_LEVEL" val="3"/>
  <p:tag name="ARTICULATE_PLAYLIST_ID" val="-1"/>
  <p:tag name="ARTICULATE_LOCK_SLIDE" val="0"/>
  <p:tag name="ARTICULATE_SLIDE_NAV" val="65"/>
</p:tagLst>
</file>

<file path=ppt/tags/tag2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9.xml><?xml version="1.0" encoding="utf-8"?>
<p:tagLst xmlns:a="http://schemas.openxmlformats.org/drawingml/2006/main" xmlns:r="http://schemas.openxmlformats.org/officeDocument/2006/relationships" xmlns:p="http://schemas.openxmlformats.org/presentationml/2006/main">
  <p:tag name="SLIDEFILENAME" val="There_are_four_poss___111.JPG"/>
  <p:tag name="SLIDEID" val="111"/>
  <p:tag name="ARTICULATE_SLIDE_GUID" val="54347204-01ce-424c-816e-d8a4fb2ea4f8"/>
  <p:tag name="AUDIO_IMPORT" val="T:\Qualification Backup\JDLink_NG\Media\Audio\JDZXLINK-TO\012LINKTO.wav"/>
  <p:tag name="AUDIO_ID" val="280"/>
  <p:tag name="ELAPSEDTIME" val="11.756"/>
  <p:tag name="ARTICULATE_SLIDE_PAUSE" val="1"/>
  <p:tag name="ARTICULATE_NAV_LEVEL" val="3"/>
  <p:tag name="ARTICULATE_PLAYLIST_ID" val="-1"/>
  <p:tag name="ARTICULATE_LOCK_SLIDE" val="0"/>
  <p:tag name="ARTICULATE_SLIDE_NAV" val="66"/>
</p:tagLst>
</file>

<file path=ppt/tags/tag23.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09LINKPO.wav"/>
  <p:tag name="AUDIO_ID" val="627"/>
  <p:tag name="ELAPSEDTIME" val="19.174"/>
  <p:tag name="ARTICULATE_SLIDE_GUID" val="42af5828-4abe-49eb-82c8-6e2b2e09ea06"/>
  <p:tag name="ARTICULATE_SLIDE_PAUSE" val="1"/>
  <p:tag name="ARTICULATE_NAV_LEVEL" val="3"/>
  <p:tag name="ARTICULATE_PLAYLIST_ID" val="-1"/>
  <p:tag name="ARTICULATE_LOCK_SLIDE" val="0"/>
  <p:tag name="ARTICULATE_SLIDE_NAV" val="9"/>
</p:tagLst>
</file>

<file path=ppt/tags/tag230.xml><?xml version="1.0" encoding="utf-8"?>
<p:tagLst xmlns:a="http://schemas.openxmlformats.org/drawingml/2006/main" xmlns:r="http://schemas.openxmlformats.org/officeDocument/2006/relationships" xmlns:p="http://schemas.openxmlformats.org/presentationml/2006/main">
  <p:tag name="SLIDEFILENAME" val="There_are_four_poss___111.JPG"/>
  <p:tag name="SLIDEID" val="111"/>
  <p:tag name="ARTICULATE_SLIDE_GUID" val="9248967b-aa45-4e8c-8547-effa9c5c05e4"/>
  <p:tag name="AUDIO_IMPORT" val="T:\Qualification Backup\JDLink_NG\Media\Audio\JDZXLINK-TO\013LINKTO.wav"/>
  <p:tag name="AUDIO_ID" val="352"/>
  <p:tag name="ELAPSEDTIME" val="7.393"/>
  <p:tag name="ARTICULATE_SLIDE_PAUSE" val="1"/>
  <p:tag name="ARTICULATE_NAV_LEVEL" val="3"/>
  <p:tag name="ARTICULATE_PLAYLIST_ID" val="-1"/>
  <p:tag name="ARTICULATE_LOCK_SLIDE" val="0"/>
  <p:tag name="ARTICULATE_SLIDE_NAV" val="67"/>
</p:tagLst>
</file>

<file path=ppt/tags/tag23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2.xml><?xml version="1.0" encoding="utf-8"?>
<p:tagLst xmlns:a="http://schemas.openxmlformats.org/drawingml/2006/main" xmlns:r="http://schemas.openxmlformats.org/officeDocument/2006/relationships" xmlns:p="http://schemas.openxmlformats.org/presentationml/2006/main">
  <p:tag name="ARTICULATE_SLIDE_GUID" val="c7843387-d078-4e1c-aad9-b05b24af0986"/>
  <p:tag name="AUDIO_IMPORT" val="T:\Qualification Backup\JDLink_NG\Media\Audio\JDZXLINK-TO\014LINKTO.wav"/>
  <p:tag name="AUDIO_ID" val="402"/>
  <p:tag name="ELAPSEDTIME" val="6.296"/>
  <p:tag name="ARTICULATE_SLIDE_PAUSE" val="1"/>
  <p:tag name="ARTICULATE_NAV_LEVEL" val="3"/>
  <p:tag name="ARTICULATE_PLAYLIST_ID" val="-1"/>
  <p:tag name="ARTICULATE_LOCK_SLIDE" val="0"/>
  <p:tag name="ARTICULATE_SLIDE_NAV" val="68"/>
</p:tagLst>
</file>

<file path=ppt/tags/tag233.xml><?xml version="1.0" encoding="utf-8"?>
<p:tagLst xmlns:a="http://schemas.openxmlformats.org/drawingml/2006/main" xmlns:r="http://schemas.openxmlformats.org/officeDocument/2006/relationships" xmlns:p="http://schemas.openxmlformats.org/presentationml/2006/main">
  <p:tag name="ARTICULATE_SLIDE_GUID" val="61679358-7027-4c86-8079-578a5566f012"/>
  <p:tag name="AUDIO_IMPORT" val="T:\Qualification Backup\JDLink_NG\Media\Audio\JDZXLINK-TO\015LINKTO.wav"/>
  <p:tag name="AUDIO_ID" val="388"/>
  <p:tag name="ELAPSEDTIME" val="9.718"/>
  <p:tag name="ARTICULATE_SLIDE_PAUSE" val="1"/>
  <p:tag name="ARTICULATE_NAV_LEVEL" val="3"/>
  <p:tag name="ARTICULATE_PLAYLIST_ID" val="-1"/>
  <p:tag name="ARTICULATE_LOCK_SLIDE" val="0"/>
  <p:tag name="ARTICULATE_SLIDE_NAV" val="69"/>
</p:tagLst>
</file>

<file path=ppt/tags/tag23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CvohJqWJ_files\slide0001_image001.jpg"/>
</p:tagLst>
</file>

<file path=ppt/tags/tag235.xml><?xml version="1.0" encoding="utf-8"?>
<p:tagLst xmlns:a="http://schemas.openxmlformats.org/drawingml/2006/main" xmlns:r="http://schemas.openxmlformats.org/officeDocument/2006/relationships" xmlns:p="http://schemas.openxmlformats.org/presentationml/2006/main">
  <p:tag name="SLIDEFILENAME" val="Installation_Plan___120.JPG"/>
  <p:tag name="SLIDEID" val="120"/>
  <p:tag name="ARTICULATE_SLIDE_GUID" val="3f367147-7b53-44d5-843b-307676854b49"/>
  <p:tag name="AUDIO_IMPORT" val="T:\Qualification Backup\JDLink_NG\Media\Audio\JDZXLINK-TO\016LINKTO.wav"/>
  <p:tag name="AUDIO_ID" val="290"/>
  <p:tag name="ELAPSEDTIME" val="7.027"/>
  <p:tag name="ARTICULATE_SLIDE_PAUSE" val="1"/>
  <p:tag name="ARTICULATE_NAV_LEVEL" val="3"/>
  <p:tag name="ARTICULATE_PLAYLIST_ID" val="-1"/>
  <p:tag name="ARTICULATE_LOCK_SLIDE" val="0"/>
  <p:tag name="ARTICULATE_SLIDE_NAV" val="70"/>
</p:tagLst>
</file>

<file path=ppt/tags/tag236.xml><?xml version="1.0" encoding="utf-8"?>
<p:tagLst xmlns:a="http://schemas.openxmlformats.org/drawingml/2006/main" xmlns:r="http://schemas.openxmlformats.org/officeDocument/2006/relationships" xmlns:p="http://schemas.openxmlformats.org/presentationml/2006/main">
  <p:tag name="ARTICULATE_SOURCE_IMAGE" val="C:\DOCUME~1\cl41446\LOCALS~1\Temp\articulate\presenter\imgtemp\f6Xd7W7Z_files\slide0001_image001.jpg"/>
  <p:tag name="ARTICULATE_PUBLISH_MODE" val="2"/>
</p:tagLst>
</file>

<file path=ppt/tags/tag237.xml><?xml version="1.0" encoding="utf-8"?>
<p:tagLst xmlns:a="http://schemas.openxmlformats.org/drawingml/2006/main" xmlns:r="http://schemas.openxmlformats.org/officeDocument/2006/relationships" xmlns:p="http://schemas.openxmlformats.org/presentationml/2006/main">
  <p:tag name="ARTICULATE_SLIDE_GUID" val="fa6d2fb2-87ee-4113-bf73-b982fb611c6b"/>
  <p:tag name="AUDIO_IMPORT" val="T:\Qualification Backup\JDLink_NG\Media\Audio\JDZXLINK-TO\017LINKTO.wav"/>
  <p:tag name="AUDIO_ID" val="385"/>
  <p:tag name="ELAPSEDTIME" val="7.315"/>
  <p:tag name="ARTICULATE_SLIDE_PAUSE" val="1"/>
  <p:tag name="ARTICULATE_NAV_LEVEL" val="3"/>
  <p:tag name="ARTICULATE_PLAYLIST_ID" val="-1"/>
  <p:tag name="ARTICULATE_LOCK_SLIDE" val="0"/>
  <p:tag name="ARTICULATE_SLIDE_NAV" val="71"/>
</p:tagLst>
</file>

<file path=ppt/tags/tag2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9.xml><?xml version="1.0" encoding="utf-8"?>
<p:tagLst xmlns:a="http://schemas.openxmlformats.org/drawingml/2006/main" xmlns:r="http://schemas.openxmlformats.org/officeDocument/2006/relationships" xmlns:p="http://schemas.openxmlformats.org/presentationml/2006/main">
  <p:tag name="ARTICULATE_SLIDE_GUID" val="489f28d3-ecb4-4f34-9953-dcf1444deea8"/>
  <p:tag name="AUDIO_IMPORT" val="T:\Qualification Backup\JDLink_NG\Media\Audio\JDZXLINK-TO\018LINKTO.wav"/>
  <p:tag name="AUDIO_ID" val="386"/>
  <p:tag name="ELAPSEDTIME" val="5.46"/>
  <p:tag name="ARTICULATE_SLIDE_PAUSE" val="1"/>
  <p:tag name="ARTICULATE_NAV_LEVEL" val="3"/>
  <p:tag name="ARTICULATE_PLAYLIST_ID" val="-1"/>
  <p:tag name="ARTICULATE_LOCK_SLIDE" val="0"/>
  <p:tag name="ARTICULATE_SLIDE_NAV" val="7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1.xml><?xml version="1.0" encoding="utf-8"?>
<p:tagLst xmlns:a="http://schemas.openxmlformats.org/drawingml/2006/main" xmlns:r="http://schemas.openxmlformats.org/officeDocument/2006/relationships" xmlns:p="http://schemas.openxmlformats.org/presentationml/2006/main">
  <p:tag name="ARTICULATE_SLIDE_GUID" val="4bc7abfa-f207-413f-8e02-4c6fc5dc0f19"/>
  <p:tag name="AUDIO_IMPORT" val="T:\Qualification Backup\JDLink_NG\Media\Audio\JDZXLINK-TO\019LINKTO.wav"/>
  <p:tag name="AUDIO_ID" val="328"/>
  <p:tag name="ELAPSEDTIME" val="9.352"/>
  <p:tag name="ARTICULATE_SLIDE_PAUSE" val="1"/>
  <p:tag name="ARTICULATE_NAV_LEVEL" val="3"/>
  <p:tag name="ARTICULATE_PLAYLIST_ID" val="-1"/>
  <p:tag name="ARTICULATE_LOCK_SLIDE" val="0"/>
  <p:tag name="ARTICULATE_SLIDE_NAV" val="73"/>
</p:tagLst>
</file>

<file path=ppt/tags/tag24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3.xml><?xml version="1.0" encoding="utf-8"?>
<p:tagLst xmlns:a="http://schemas.openxmlformats.org/drawingml/2006/main" xmlns:r="http://schemas.openxmlformats.org/officeDocument/2006/relationships" xmlns:p="http://schemas.openxmlformats.org/presentationml/2006/main">
  <p:tag name="AQP_PASS_ACTION" val="2"/>
  <p:tag name="AQP_FAIL_ACTION" val="2"/>
  <p:tag name="AQP_TRAP" val="0"/>
  <p:tag name="ARTICULATE_SLIDE_GUID" val="bdd8a63b-b6ac-4bf1-9644-8d08ca6fa050"/>
  <p:tag name="QUIZMAKER_QUIZ_FILENAME" val="T:\Qualification Backup\JDLink_NG\Tests\JDLinkZXLink_TO_CheckYourKnowledge3.quiz"/>
  <p:tag name="QUIZMAKER_QUIZ_SLIDE_ID" val="690"/>
  <p:tag name="QUIZMAKER_QUIZ_FORCE_UPDATE" val="0"/>
  <p:tag name="ARTICULATE_SLIDE_PAUSE" val="1"/>
  <p:tag name="ARTICULATE_NAV_LEVEL" val="3"/>
  <p:tag name="ARTICULATE_PLAYLIST_ID" val="-1"/>
  <p:tag name="ARTICULATE_LOCK_SLIDE" val="0"/>
  <p:tag name="OVERRIDE" val="QUIZMAKER_QUIZ_SLIDE"/>
  <p:tag name="QUIZMAKER_QUIZ_TITLE" val="JDLink/ZXLink - TO Check Your Knowledge 3"/>
  <p:tag name="AQP_PASS_SCORE" val="80"/>
  <p:tag name="QUIZMAKER_LAST_MODIFY_DATE" val="40575.5030787037"/>
  <p:tag name="ELAPSEDTIME" val="5"/>
  <p:tag name="ARTICULATE_SLIDE_NAV" val="74"/>
</p:tagLst>
</file>

<file path=ppt/tags/tag244.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45.xml><?xml version="1.0" encoding="utf-8"?>
<p:tagLst xmlns:a="http://schemas.openxmlformats.org/drawingml/2006/main" xmlns:r="http://schemas.openxmlformats.org/officeDocument/2006/relationships" xmlns:p="http://schemas.openxmlformats.org/presentationml/2006/main">
  <p:tag name="ART_QM_A" val="1"/>
</p:tagLst>
</file>

<file path=ppt/tags/tag246.xml><?xml version="1.0" encoding="utf-8"?>
<p:tagLst xmlns:a="http://schemas.openxmlformats.org/drawingml/2006/main" xmlns:r="http://schemas.openxmlformats.org/officeDocument/2006/relationships" xmlns:p="http://schemas.openxmlformats.org/presentationml/2006/main">
  <p:tag name="ART_QM_B" val="1"/>
</p:tagLst>
</file>

<file path=ppt/tags/tag247.xml><?xml version="1.0" encoding="utf-8"?>
<p:tagLst xmlns:a="http://schemas.openxmlformats.org/drawingml/2006/main" xmlns:r="http://schemas.openxmlformats.org/officeDocument/2006/relationships" xmlns:p="http://schemas.openxmlformats.org/presentationml/2006/main">
  <p:tag name="ARTICULATE_TITLE_TAG" val="CONFIGURATION - JDLink Registration or Setup"/>
  <p:tag name="ARTICULATE_SLIDE_GUID" val="1e0555e8-95ea-4e01-95b8-24ea85532a5b"/>
  <p:tag name="AUDIO_IMPORT" val="T:\Qualification Backup\JDLink_NG\Media\Audio\JDZXLINK-TO\021LINKTO.wav"/>
  <p:tag name="AUDIO_ID" val="404"/>
  <p:tag name="ELAPSEDTIME" val="24.582"/>
  <p:tag name="ARTICULATE_SLIDE_PAUSE" val="1"/>
  <p:tag name="ARTICULATE_NAV_LEVEL" val="3"/>
  <p:tag name="ARTICULATE_PLAYLIST_ID" val="-1"/>
  <p:tag name="ARTICULATE_LOCK_SLIDE" val="0"/>
  <p:tag name="ARTICULATE_SLIDE_NAV" val="75"/>
</p:tagLst>
</file>

<file path=ppt/tags/tag24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fG4UbO1q_files\slide0001_image001.png"/>
</p:tagLst>
</file>

<file path=ppt/tags/tag249.xml><?xml version="1.0" encoding="utf-8"?>
<p:tagLst xmlns:a="http://schemas.openxmlformats.org/drawingml/2006/main" xmlns:r="http://schemas.openxmlformats.org/officeDocument/2006/relationships" xmlns:p="http://schemas.openxmlformats.org/presentationml/2006/main">
  <p:tag name="SLIDEFILENAME" val="Hardware___106.JPG"/>
  <p:tag name="SLIDEID" val="106"/>
  <p:tag name="ARTICULATE_SLIDE_GUID" val="b70802bd-362c-4d56-ad37-40b7e3bb5086"/>
  <p:tag name="AUDIO_IMPORT" val="T:\Qualification Backup\JDLink_NG\Media\Audio\JDZXLINK-TO\022LINKTO.wav"/>
  <p:tag name="AUDIO_ID" val="405"/>
  <p:tag name="ELAPSEDTIME" val="12.252"/>
  <p:tag name="ARTICULATE_SLIDE_PAUSE" val="1"/>
  <p:tag name="ARTICULATE_NAV_LEVEL" val="3"/>
  <p:tag name="ARTICULATE_PLAYLIST_ID" val="-1"/>
  <p:tag name="ARTICULATE_LOCK_SLIDE" val="0"/>
  <p:tag name="ARTICULATE_SLIDE_NAV" val="76"/>
</p:tagLst>
</file>

<file path=ppt/tags/tag25.xml><?xml version="1.0" encoding="utf-8"?>
<p:tagLst xmlns:a="http://schemas.openxmlformats.org/drawingml/2006/main" xmlns:r="http://schemas.openxmlformats.org/officeDocument/2006/relationships" xmlns:p="http://schemas.openxmlformats.org/presentationml/2006/main">
  <p:tag name="QUIZMAKER_QUIZ_FILENAME" val="T:\Qualification Backup\JDLink_NG\Tests\JDLinkZXLink_PO_CheckYourKnowledge1.quiz"/>
  <p:tag name="QUIZMAKER_QUIZ_SLIDE_ID" val="678"/>
  <p:tag name="OVERRIDE" val="QUIZMAKER_QUIZ_SLIDE"/>
  <p:tag name="QUIZMAKER_QUIZ_TITLE" val="JDLink/ZXLink - PO Check Your Knowledge 1"/>
  <p:tag name="AQP_PASS_SCORE" val="80"/>
  <p:tag name="QUIZMAKER_LAST_MODIFY_DATE" val="40567.4814236111"/>
  <p:tag name="ELAPSEDTIME" val="5"/>
  <p:tag name="AQP_TRAP" val="0"/>
  <p:tag name="ARTICULATE_SLIDE_GUID" val="d94b0a19-4985-4064-b157-fa92761fc007"/>
  <p:tag name="AQP_PASS_ACTION" val="2"/>
  <p:tag name="AQP_FAIL_ACTION" val="2"/>
  <p:tag name="ARTICULATE_SLIDE_PAUSE" val="1"/>
  <p:tag name="ARTICULATE_NAV_LEVEL" val="3"/>
  <p:tag name="ARTICULATE_PLAYLIST_ID" val="-1"/>
  <p:tag name="ARTICULATE_LOCK_SLIDE" val="0"/>
  <p:tag name="ARTICULATE_SLIDE_NAV" val="10"/>
</p:tagLst>
</file>

<file path=ppt/tags/tag25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LwPtgtxN_files\slide0001_image001.jpg"/>
</p:tagLst>
</file>

<file path=ppt/tags/tag251.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23LINKTO.wav"/>
  <p:tag name="AUDIO_ID" val="610"/>
  <p:tag name="ELAPSEDTIME" val="25.653"/>
  <p:tag name="ARTICULATE_SLIDE_GUID" val="0d9363bc-2ae7-4cb2-bc48-5c3bdebcf5c8"/>
  <p:tag name="ARTICULATE_SLIDE_PAUSE" val="1"/>
  <p:tag name="ARTICULATE_NAV_LEVEL" val="3"/>
  <p:tag name="ARTICULATE_PLAYLIST_ID" val="-1"/>
  <p:tag name="ARTICULATE_LOCK_SLIDE" val="0"/>
  <p:tag name="ARTICULATE_SLIDE_NAV" val="77"/>
</p:tagLst>
</file>

<file path=ppt/tags/tag252.xml><?xml version="1.0" encoding="utf-8"?>
<p:tagLst xmlns:a="http://schemas.openxmlformats.org/drawingml/2006/main" xmlns:r="http://schemas.openxmlformats.org/officeDocument/2006/relationships" xmlns:p="http://schemas.openxmlformats.org/presentationml/2006/main">
  <p:tag name="SLIDEFILENAME" val="Hardware___106.JPG"/>
  <p:tag name="SLIDEID" val="106"/>
  <p:tag name="AUDIO_IMPORT" val="T:\Qualification Backup\JDLink_NG\Media\Audio\JDZXLINK-TO\024LINKTO.wav"/>
  <p:tag name="AUDIO_ID" val="607"/>
  <p:tag name="ELAPSEDTIME" val="6.061"/>
  <p:tag name="ARTICULATE_SLIDE_GUID" val="b70802bd-362c-4d56-ad37-40b7e3bb0607"/>
  <p:tag name="ARTICULATE_SLIDE_PAUSE" val="1"/>
  <p:tag name="ARTICULATE_NAV_LEVEL" val="3"/>
  <p:tag name="ARTICULATE_PLAYLIST_ID" val="-1"/>
  <p:tag name="ARTICULATE_LOCK_SLIDE" val="0"/>
  <p:tag name="ARTICULATE_SLIDE_NAV" val="78"/>
</p:tagLst>
</file>

<file path=ppt/tags/tag25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4.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25LINKTO.wav"/>
  <p:tag name="AUDIO_ID" val="609"/>
  <p:tag name="ELAPSEDTIME" val="12.853"/>
  <p:tag name="ARTICULATE_SLIDE_GUID" val="a08f4930-2cba-43d6-b890-199ad2fa1582"/>
  <p:tag name="ARTICULATE_SLIDE_PAUSE" val="1"/>
  <p:tag name="ARTICULATE_NAV_LEVEL" val="3"/>
  <p:tag name="ARTICULATE_PLAYLIST_ID" val="-1"/>
  <p:tag name="ARTICULATE_LOCK_SLIDE" val="0"/>
  <p:tag name="ARTICULATE_SLIDE_NAV" val="79"/>
</p:tagLst>
</file>

<file path=ppt/tags/tag2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6.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26LINKTO.wav"/>
  <p:tag name="AUDIO_ID" val="608"/>
  <p:tag name="ELAPSEDTIME" val="72.229"/>
  <p:tag name="ARTICULATE_SLIDE_GUID" val="844af992-8b46-491a-ac93-388aa8509d3f"/>
  <p:tag name="ARTICULATE_SLIDE_PAUSE" val="1"/>
  <p:tag name="ARTICULATE_NAV_LEVEL" val="3"/>
  <p:tag name="ARTICULATE_PLAYLIST_ID" val="-1"/>
  <p:tag name="ARTICULATE_LOCK_SLIDE" val="0"/>
  <p:tag name="ARTICULATE_SLIDE_NAV" val="80"/>
</p:tagLst>
</file>

<file path=ppt/tags/tag25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8.xml><?xml version="1.0" encoding="utf-8"?>
<p:tagLst xmlns:a="http://schemas.openxmlformats.org/drawingml/2006/main" xmlns:r="http://schemas.openxmlformats.org/officeDocument/2006/relationships" xmlns:p="http://schemas.openxmlformats.org/presentationml/2006/main">
  <p:tag name="AQP_PASS_ACTION" val="2"/>
  <p:tag name="AQP_FAIL_ACTION" val="2"/>
  <p:tag name="AQP_TRAP" val="0"/>
  <p:tag name="ARTICULATE_SLIDE_GUID" val="bd0164ae-7af3-4775-852c-c3a63488adea"/>
  <p:tag name="QUIZMAKER_QUIZ_FILENAME" val="T:\Qualification Backup\JDLink_NG\Tests\JDLinkZXLink_TO_CheckYourKnowledge4.quiz"/>
  <p:tag name="QUIZMAKER_QUIZ_SLIDE_ID" val="691"/>
  <p:tag name="QUIZMAKER_QUIZ_FORCE_UPDATE" val="0"/>
  <p:tag name="ARTICULATE_SLIDE_PAUSE" val="1"/>
  <p:tag name="ARTICULATE_NAV_LEVEL" val="3"/>
  <p:tag name="ARTICULATE_PLAYLIST_ID" val="-1"/>
  <p:tag name="ARTICULATE_LOCK_SLIDE" val="0"/>
  <p:tag name="OVERRIDE" val="QUIZMAKER_QUIZ_SLIDE"/>
  <p:tag name="QUIZMAKER_QUIZ_TITLE" val="JDLink/ZXLink - TO Check Your Knowledge 4"/>
  <p:tag name="AQP_PASS_SCORE" val="80"/>
  <p:tag name="QUIZMAKER_LAST_MODIFY_DATE" val="40575.5043865741"/>
  <p:tag name="ELAPSEDTIME" val="5"/>
  <p:tag name="ARTICULATE_SLIDE_NAV" val="81"/>
</p:tagLst>
</file>

<file path=ppt/tags/tag259.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6.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60.xml><?xml version="1.0" encoding="utf-8"?>
<p:tagLst xmlns:a="http://schemas.openxmlformats.org/drawingml/2006/main" xmlns:r="http://schemas.openxmlformats.org/officeDocument/2006/relationships" xmlns:p="http://schemas.openxmlformats.org/presentationml/2006/main">
  <p:tag name="ART_QM_A" val="1"/>
</p:tagLst>
</file>

<file path=ppt/tags/tag261.xml><?xml version="1.0" encoding="utf-8"?>
<p:tagLst xmlns:a="http://schemas.openxmlformats.org/drawingml/2006/main" xmlns:r="http://schemas.openxmlformats.org/officeDocument/2006/relationships" xmlns:p="http://schemas.openxmlformats.org/presentationml/2006/main">
  <p:tag name="ART_QM_B"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GUID" val="2627d749-9ac9-4abf-9478-39ce4e60bc11"/>
  <p:tag name="AUDIO_IMPORT" val="T:\Qualification Backup\JDLink_NG\Media\Audio\JDZXLINK-TO\028LINKTO.wav"/>
  <p:tag name="AUDIO_ID" val="600"/>
  <p:tag name="ELAPSEDTIME" val="42.502"/>
  <p:tag name="ARTICULATE_SLIDE_PAUSE" val="1"/>
  <p:tag name="ARTICULATE_NAV_LEVEL" val="3"/>
  <p:tag name="ARTICULATE_PLAYLIST_ID" val="-1"/>
  <p:tag name="ARTICULATE_LOCK_SLIDE" val="0"/>
  <p:tag name="ARTICULATE_SLIDE_NAV" val="82"/>
</p:tagLst>
</file>

<file path=ppt/tags/tag2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6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65.xml><?xml version="1.0" encoding="utf-8"?>
<p:tagLst xmlns:a="http://schemas.openxmlformats.org/drawingml/2006/main" xmlns:r="http://schemas.openxmlformats.org/officeDocument/2006/relationships" xmlns:p="http://schemas.openxmlformats.org/presentationml/2006/main">
  <p:tag name="ARTICULATE_SLIDE_GUID" val="151ea743-31c0-46c0-a2b5-dddcfad0496d"/>
  <p:tag name="AUDIO_IMPORT" val="T:\Qualification Backup\JDLink_NG\Media\Audio\JDZXLINK-TO\029LINKTO.wav"/>
  <p:tag name="AUDIO_ID" val="601"/>
  <p:tag name="ELAPSEDTIME" val="28.265"/>
  <p:tag name="ARTICULATE_SLIDE_PAUSE" val="1"/>
  <p:tag name="ARTICULATE_NAV_LEVEL" val="3"/>
  <p:tag name="ARTICULATE_PLAYLIST_ID" val="-1"/>
  <p:tag name="ARTICULATE_LOCK_SLIDE" val="0"/>
  <p:tag name="ARTICULATE_SLIDE_NAV" val="83"/>
</p:tagLst>
</file>

<file path=ppt/tags/tag26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RvefwKvW_files\slide0001_image001.png"/>
</p:tagLst>
</file>

<file path=ppt/tags/tag267.xml><?xml version="1.0" encoding="utf-8"?>
<p:tagLst xmlns:a="http://schemas.openxmlformats.org/drawingml/2006/main" xmlns:r="http://schemas.openxmlformats.org/officeDocument/2006/relationships" xmlns:p="http://schemas.openxmlformats.org/presentationml/2006/main">
  <p:tag name="AQP_PASS_ACTION" val="2"/>
  <p:tag name="AQP_FAIL_ACTION" val="2"/>
  <p:tag name="AQP_TRAP" val="0"/>
  <p:tag name="QUIZMAKER_QUIZ_FILENAME" val="T:\Qualification Backup\JDLink_NG\Tests\JDLinkZXLink_TO_CheckYourKnowledge5.quiz"/>
  <p:tag name="QUIZMAKER_QUIZ_SLIDE_ID" val="692"/>
  <p:tag name="QUIZMAKER_QUIZ_FORCE_UPDATE" val="0"/>
  <p:tag name="ARTICULATE_SLIDE_GUID" val="b9c03dd1-9d1f-4899-9b73-8f2b346c79c7"/>
  <p:tag name="OVERRIDE" val="QUIZMAKER_QUIZ_SLIDE"/>
  <p:tag name="QUIZMAKER_QUIZ_TITLE" val="JDLink/ZXLink - TO Check Your Knowledge 5"/>
  <p:tag name="AQP_PASS_SCORE" val="80"/>
  <p:tag name="QUIZMAKER_LAST_MODIFY_DATE" val="40569.5363888889"/>
  <p:tag name="ELAPSEDTIME" val="5"/>
  <p:tag name="ARTICULATE_SLIDE_PAUSE" val="1"/>
  <p:tag name="ARTICULATE_NAV_LEVEL" val="3"/>
  <p:tag name="ARTICULATE_PLAYLIST_ID" val="-1"/>
  <p:tag name="ARTICULATE_LOCK_SLIDE" val="0"/>
  <p:tag name="ARTICULATE_SLIDE_NAV" val="84"/>
</p:tagLst>
</file>

<file path=ppt/tags/tag268.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69.xml><?xml version="1.0" encoding="utf-8"?>
<p:tagLst xmlns:a="http://schemas.openxmlformats.org/drawingml/2006/main" xmlns:r="http://schemas.openxmlformats.org/officeDocument/2006/relationships" xmlns:p="http://schemas.openxmlformats.org/presentationml/2006/main">
  <p:tag name="ART_QM_A" val="1"/>
</p:tagLst>
</file>

<file path=ppt/tags/tag27.xml><?xml version="1.0" encoding="utf-8"?>
<p:tagLst xmlns:a="http://schemas.openxmlformats.org/drawingml/2006/main" xmlns:r="http://schemas.openxmlformats.org/officeDocument/2006/relationships" xmlns:p="http://schemas.openxmlformats.org/presentationml/2006/main">
  <p:tag name="ART_QM_A" val="1"/>
</p:tagLst>
</file>

<file path=ppt/tags/tag270.xml><?xml version="1.0" encoding="utf-8"?>
<p:tagLst xmlns:a="http://schemas.openxmlformats.org/drawingml/2006/main" xmlns:r="http://schemas.openxmlformats.org/officeDocument/2006/relationships" xmlns:p="http://schemas.openxmlformats.org/presentationml/2006/main">
  <p:tag name="ART_QM_B"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GUID" val="5afbfc6a-01ad-4f74-be7b-7e613b4a7788"/>
  <p:tag name="AUDIO_IMPORT" val="T:\Qualification Backup\JDLink_NG\Media\Audio\JDZXLINK-TO\031LINKTO.wav"/>
  <p:tag name="AUDIO_ID" val="597"/>
  <p:tag name="ELAPSEDTIME" val="16.876"/>
  <p:tag name="ARTICULATE_SLIDE_PAUSE" val="1"/>
  <p:tag name="ARTICULATE_NAV_LEVEL" val="3"/>
  <p:tag name="ARTICULATE_PLAYLIST_ID" val="-1"/>
  <p:tag name="ARTICULATE_LOCK_SLIDE" val="0"/>
  <p:tag name="ARTICULATE_SLIDE_NAV" val="85"/>
</p:tagLst>
</file>

<file path=ppt/tags/tag27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4KZQ105U_files\slide0001_image001.png"/>
</p:tagLst>
</file>

<file path=ppt/tags/tag27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SWOIywQV_files\slide0001_image001.png"/>
</p:tagLst>
</file>

<file path=ppt/tags/tag275.xml><?xml version="1.0" encoding="utf-8"?>
<p:tagLst xmlns:a="http://schemas.openxmlformats.org/drawingml/2006/main" xmlns:r="http://schemas.openxmlformats.org/officeDocument/2006/relationships" xmlns:p="http://schemas.openxmlformats.org/presentationml/2006/main">
  <p:tag name="ARTICULATE_SLIDE_GUID" val="9788ae73-eca2-43ab-977f-746d49b35e19"/>
  <p:tag name="AUDIO_IMPORT" val="T:\Qualification Backup\JDLink_NG\Media\Audio\JDZXLINK-TO\032LINKTO.wav"/>
  <p:tag name="AUDIO_ID" val="598"/>
  <p:tag name="ELAPSEDTIME" val="11.834"/>
  <p:tag name="ARTICULATE_SLIDE_PAUSE" val="1"/>
  <p:tag name="ARTICULATE_NAV_LEVEL" val="3"/>
  <p:tag name="ARTICULATE_PLAYLIST_ID" val="-1"/>
  <p:tag name="ARTICULATE_LOCK_SLIDE" val="0"/>
  <p:tag name="ARTICULATE_SLIDE_NAV" val="86"/>
</p:tagLst>
</file>

<file path=ppt/tags/tag276.xml><?xml version="1.0" encoding="utf-8"?>
<p:tagLst xmlns:a="http://schemas.openxmlformats.org/drawingml/2006/main" xmlns:r="http://schemas.openxmlformats.org/officeDocument/2006/relationships" xmlns:p="http://schemas.openxmlformats.org/presentationml/2006/main">
  <p:tag name="ARTICULATE_SLIDE_GUID" val="a3ca0f91-9301-47ad-b7cf-f850f64949b6"/>
  <p:tag name="AUDIO_IMPORT" val="T:\Qualification Backup\JDLink_NG\Media\Audio\JDZXLINK-TO\033LINKTO.wav"/>
  <p:tag name="AUDIO_ID" val="599"/>
  <p:tag name="ELAPSEDTIME" val="13.271"/>
  <p:tag name="ARTICULATE_SLIDE_PAUSE" val="1"/>
  <p:tag name="ARTICULATE_NAV_LEVEL" val="3"/>
  <p:tag name="ARTICULATE_PLAYLIST_ID" val="-1"/>
  <p:tag name="ARTICULATE_LOCK_SLIDE" val="0"/>
  <p:tag name="ARTICULATE_SLIDE_NAV" val="87"/>
</p:tagLst>
</file>

<file path=ppt/tags/tag27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QwY0mBBH_files\slide0001_image001.png"/>
</p:tagLst>
</file>

<file path=ppt/tags/tag278.xml><?xml version="1.0" encoding="utf-8"?>
<p:tagLst xmlns:a="http://schemas.openxmlformats.org/drawingml/2006/main" xmlns:r="http://schemas.openxmlformats.org/officeDocument/2006/relationships" xmlns:p="http://schemas.openxmlformats.org/presentationml/2006/main">
  <p:tag name="ARTICULATE_SLIDE_GUID" val="aca88d49-4c5e-4a76-a25b-d4c0f0e81f7b"/>
  <p:tag name="AUDIO_IMPORT" val="T:\Qualification Backup\JDLink_NG\Media\Audio\JDZXLINK-TO\034LINKTO.wav"/>
  <p:tag name="AUDIO_ID" val="429"/>
  <p:tag name="ELAPSEDTIME" val="6.191"/>
  <p:tag name="ARTICULATE_SLIDE_PAUSE" val="1"/>
  <p:tag name="ARTICULATE_NAV_LEVEL" val="3"/>
  <p:tag name="ARTICULATE_PLAYLIST_ID" val="-1"/>
  <p:tag name="ARTICULATE_LOCK_SLIDE" val="0"/>
  <p:tag name="ARTICULATE_SLIDE_NAV" val="88"/>
</p:tagLst>
</file>

<file path=ppt/tags/tag279.xml><?xml version="1.0" encoding="utf-8"?>
<p:tagLst xmlns:a="http://schemas.openxmlformats.org/drawingml/2006/main" xmlns:r="http://schemas.openxmlformats.org/officeDocument/2006/relationships" xmlns:p="http://schemas.openxmlformats.org/presentationml/2006/main">
  <p:tag name="ARTICULATE_SLIDE_GUID" val="66f6e34e-e292-4388-a4e2-4dcd3522c7e7"/>
  <p:tag name="AUDIO_IMPORT" val="T:\Qualification Backup\JDLink_NG\Media\Audio\JDZXLINK-TO\035LINKTO.wav"/>
  <p:tag name="AUDIO_ID" val="452"/>
  <p:tag name="ELAPSEDTIME" val="4.415"/>
  <p:tag name="ARTICULATE_SLIDE_PAUSE" val="1"/>
  <p:tag name="ARTICULATE_NAV_LEVEL" val="3"/>
  <p:tag name="ARTICULATE_PLAYLIST_ID" val="-1"/>
  <p:tag name="ARTICULATE_LOCK_SLIDE" val="0"/>
  <p:tag name="ARTICULATE_SLIDE_NAV" val="89"/>
</p:tagLst>
</file>

<file path=ppt/tags/tag28.xml><?xml version="1.0" encoding="utf-8"?>
<p:tagLst xmlns:a="http://schemas.openxmlformats.org/drawingml/2006/main" xmlns:r="http://schemas.openxmlformats.org/officeDocument/2006/relationships" xmlns:p="http://schemas.openxmlformats.org/presentationml/2006/main">
  <p:tag name="ART_QM_B" val="1"/>
</p:tagLst>
</file>

<file path=ppt/tags/tag28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6DSbRI7D_files\slide0001_image001.jpg"/>
</p:tagLst>
</file>

<file path=ppt/tags/tag281.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36LINKTO.wav"/>
  <p:tag name="AUDIO_ID" val="587"/>
  <p:tag name="ELAPSEDTIME" val="7.184"/>
  <p:tag name="ARTICULATE_SLIDE_GUID" val="66f6e34e-e292-4388-a4e2-4dcd35220587"/>
  <p:tag name="ARTICULATE_SLIDE_PAUSE" val="1"/>
  <p:tag name="ARTICULATE_NAV_LEVEL" val="3"/>
  <p:tag name="ARTICULATE_PLAYLIST_ID" val="-1"/>
  <p:tag name="ARTICULATE_LOCK_SLIDE" val="0"/>
  <p:tag name="ARTICULATE_SLIDE_NAV" val="90"/>
</p:tagLst>
</file>

<file path=ppt/tags/tag2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FOW9ATv9_files\slide0001_image001.jpg"/>
</p:tagLst>
</file>

<file path=ppt/tags/tag283.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37LINKTO.wav"/>
  <p:tag name="AUDIO_ID" val="586"/>
  <p:tag name="ELAPSEDTIME" val="11.599"/>
  <p:tag name="ARTICULATE_SLIDE_GUID" val="66f6e34e-e292-4388-a4e2-4dcd35220586"/>
  <p:tag name="ARTICULATE_SLIDE_PAUSE" val="1"/>
  <p:tag name="ARTICULATE_NAV_LEVEL" val="3"/>
  <p:tag name="ARTICULATE_PLAYLIST_ID" val="-1"/>
  <p:tag name="ARTICULATE_LOCK_SLIDE" val="0"/>
  <p:tag name="ARTICULATE_SLIDE_NAV" val="91"/>
</p:tagLst>
</file>

<file path=ppt/tags/tag2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NElaoImD_files\slide0001_image001.jpg"/>
</p:tagLst>
</file>

<file path=ppt/tags/tag285.xml><?xml version="1.0" encoding="utf-8"?>
<p:tagLst xmlns:a="http://schemas.openxmlformats.org/drawingml/2006/main" xmlns:r="http://schemas.openxmlformats.org/officeDocument/2006/relationships" xmlns:p="http://schemas.openxmlformats.org/presentationml/2006/main">
  <p:tag name="AQP_PASS_ACTION" val="2"/>
  <p:tag name="AQP_FAIL_ACTION" val="2"/>
  <p:tag name="AQP_TRAP" val="0"/>
  <p:tag name="QUIZMAKER_QUIZ_FILENAME" val="T:\Qualification Backup\JDLink_NG\Tests\JDLinkZXLink_TO_CheckYourKnowledge6.quiz"/>
  <p:tag name="QUIZMAKER_QUIZ_SLIDE_ID" val="693"/>
  <p:tag name="QUIZMAKER_QUIZ_FORCE_UPDATE" val="0"/>
  <p:tag name="ARTICULATE_SLIDE_GUID" val="78b63834-02b7-40a9-806d-c473d628ce55"/>
  <p:tag name="OVERRIDE" val="QUIZMAKER_QUIZ_SLIDE"/>
  <p:tag name="QUIZMAKER_QUIZ_TITLE" val="JDLink/ZXLink - TO Check Your Knowledge 6"/>
  <p:tag name="AQP_PASS_SCORE" val="80"/>
  <p:tag name="QUIZMAKER_LAST_MODIFY_DATE" val="40569.5387847222"/>
  <p:tag name="ELAPSEDTIME" val="5"/>
  <p:tag name="ARTICULATE_SLIDE_PAUSE" val="1"/>
  <p:tag name="ARTICULATE_NAV_LEVEL" val="3"/>
  <p:tag name="ARTICULATE_PLAYLIST_ID" val="-1"/>
  <p:tag name="ARTICULATE_LOCK_SLIDE" val="0"/>
  <p:tag name="ARTICULATE_SLIDE_NAV" val="92"/>
</p:tagLst>
</file>

<file path=ppt/tags/tag286.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87.xml><?xml version="1.0" encoding="utf-8"?>
<p:tagLst xmlns:a="http://schemas.openxmlformats.org/drawingml/2006/main" xmlns:r="http://schemas.openxmlformats.org/officeDocument/2006/relationships" xmlns:p="http://schemas.openxmlformats.org/presentationml/2006/main">
  <p:tag name="ART_QM_A" val="1"/>
</p:tagLst>
</file>

<file path=ppt/tags/tag288.xml><?xml version="1.0" encoding="utf-8"?>
<p:tagLst xmlns:a="http://schemas.openxmlformats.org/drawingml/2006/main" xmlns:r="http://schemas.openxmlformats.org/officeDocument/2006/relationships" xmlns:p="http://schemas.openxmlformats.org/presentationml/2006/main">
  <p:tag name="ART_QM_B"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GUID" val="9220c44d-cf8b-47bf-9be5-091af3dac801"/>
  <p:tag name="AUDIO_IMPORT" val="T:\Qualification Backup\JDLink_NG\Media\Audio\JDZXLINK-TO\039LINKTO.wav"/>
  <p:tag name="AUDIO_ID" val="433"/>
  <p:tag name="ELAPSEDTIME" val="9.013"/>
  <p:tag name="ARTICULATE_SLIDE_PAUSE" val="1"/>
  <p:tag name="ARTICULATE_NAV_LEVEL" val="3"/>
  <p:tag name="ARTICULATE_PLAYLIST_ID" val="-1"/>
  <p:tag name="ARTICULATE_LOCK_SLIDE" val="0"/>
  <p:tag name="ARTICULATE_SLIDE_NAV" val="93"/>
</p:tagLst>
</file>

<file path=ppt/tags/tag29.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11LINKPO.wav"/>
  <p:tag name="AUDIO_ID" val="629"/>
  <p:tag name="ELAPSEDTIME" val="45.349"/>
  <p:tag name="TIMELINE" val="3.2"/>
  <p:tag name="ARTICULATE_SLIDE_GUID" val="cb02d465-0ade-4124-a4d7-c20708711385"/>
  <p:tag name="ARTICULATE_SLIDE_PAUSE" val="1"/>
  <p:tag name="ARTICULATE_NAV_LEVEL" val="3"/>
  <p:tag name="ARTICULATE_PLAYLIST_ID" val="-1"/>
  <p:tag name="ARTICULATE_LOCK_SLIDE" val="0"/>
  <p:tag name="ARTICULATE_SLIDE_NAV" val="11"/>
</p:tagLst>
</file>

<file path=ppt/tags/tag29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DIMwoaR3_files\slide0001_image001.jpg"/>
</p:tagLst>
</file>

<file path=ppt/tags/tag291.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40LINKTO.wav"/>
  <p:tag name="AUDIO_ID" val="584"/>
  <p:tag name="ELAPSEDTIME" val="13.767"/>
  <p:tag name="ARTICULATE_SLIDE_GUID" val="cf919385-135f-4a3d-bb12-5076e0c3fc74"/>
  <p:tag name="ARTICULATE_SLIDE_PAUSE" val="1"/>
  <p:tag name="ARTICULATE_NAV_LEVEL" val="3"/>
  <p:tag name="ARTICULATE_PLAYLIST_ID" val="-1"/>
  <p:tag name="ARTICULATE_LOCK_SLIDE" val="0"/>
  <p:tag name="ARTICULATE_SLIDE_NAV" val="94"/>
</p:tagLst>
</file>

<file path=ppt/tags/tag292.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TO\041LINKTO.wav"/>
  <p:tag name="AUDIO_ID" val="585"/>
  <p:tag name="ELAPSEDTIME" val="17.738"/>
  <p:tag name="ARTICULATE_SLIDE_GUID" val="d28141a1-990e-430c-90da-a9423e8a920a"/>
  <p:tag name="ARTICULATE_SLIDE_PAUSE" val="1"/>
  <p:tag name="ARTICULATE_NAV_LEVEL" val="3"/>
  <p:tag name="ARTICULATE_PLAYLIST_ID" val="-1"/>
  <p:tag name="ARTICULATE_LOCK_SLIDE" val="0"/>
  <p:tag name="ARTICULATE_SLIDE_NAV" val="95"/>
</p:tagLst>
</file>

<file path=ppt/tags/tag293.xml><?xml version="1.0" encoding="utf-8"?>
<p:tagLst xmlns:a="http://schemas.openxmlformats.org/drawingml/2006/main" xmlns:r="http://schemas.openxmlformats.org/officeDocument/2006/relationships" xmlns:p="http://schemas.openxmlformats.org/presentationml/2006/main">
  <p:tag name="ARTICULATE_SLIDE_GUID" val="6fedf072-f867-4ec2-8b50-7adfcdcfe0d7"/>
  <p:tag name="AUDIO_IMPORT" val="T:\Qualification Backup\JDLink_NG\Media\Audio\JDZXLINK-TO\042LINKTO.wav"/>
  <p:tag name="AUDIO_ID" val="442"/>
  <p:tag name="ELAPSEDTIME" val="5.695"/>
  <p:tag name="ARTICULATE_SLIDE_PAUSE" val="1"/>
  <p:tag name="ARTICULATE_NAV_LEVEL" val="3"/>
  <p:tag name="ARTICULATE_PLAYLIST_ID" val="-1"/>
  <p:tag name="ARTICULATE_LOCK_SLIDE" val="0"/>
  <p:tag name="ARTICULATE_SLIDE_NAV" val="96"/>
</p:tagLst>
</file>

<file path=ppt/tags/tag294.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SO\093LINKSO.wav"/>
  <p:tag name="AUDIO_ID" val="673"/>
  <p:tag name="ELAPSEDTIME" val="37.329"/>
  <p:tag name="ARTICULATE_SLIDE_GUID" val="7768f2b1-35a7-46e3-8a51-894f2f88fcea"/>
  <p:tag name="ARTICULATE_SLIDE_PAUSE" val="1"/>
  <p:tag name="ARTICULATE_NAV_LEVEL" val="1"/>
  <p:tag name="ARTICULATE_PLAYLIST_ID" val="-1"/>
  <p:tag name="ARTICULATE_LOCK_SLIDE" val="0"/>
  <p:tag name="ARTICULATE_SLIDE_NAV" val="97"/>
</p:tagLst>
</file>

<file path=ppt/tags/tag295.xml><?xml version="1.0" encoding="utf-8"?>
<p:tagLst xmlns:a="http://schemas.openxmlformats.org/drawingml/2006/main" xmlns:r="http://schemas.openxmlformats.org/officeDocument/2006/relationships" xmlns:p="http://schemas.openxmlformats.org/presentationml/2006/main">
  <p:tag name="QUIZMAKER_QUIZ_FILENAME" val="T:\Qualification Backup\JDLink_NG\Tests\JDLinkZXLink_TO_Post Assessment.quiz"/>
  <p:tag name="QUIZMAKER_QUIZ_SLIDE_ID" val="694"/>
  <p:tag name="OVERRIDE" val="QUIZMAKER_QUIZ_SLIDE"/>
  <p:tag name="QUIZMAKER_QUIZ_TITLE" val="JDLink/ZXLink - TO Post Assessment"/>
  <p:tag name="AQP_PASS_SCORE" val="80"/>
  <p:tag name="AQP_PASS_ACTION" val="2"/>
  <p:tag name="AQP_FAIL_ACTION" val="2"/>
  <p:tag name="QUIZMAKER_LAST_MODIFY_DATE" val="40569.555"/>
  <p:tag name="ELAPSEDTIME" val="5"/>
  <p:tag name="AQP_TRAP" val="1"/>
  <p:tag name="ARTICULATE_SLIDE_GUID" val="6e14b214-d085-4741-a245-0a5158198a55"/>
  <p:tag name="ARTICULATE_SLIDE_PAUSE" val="1"/>
  <p:tag name="ARTICULATE_NAV_LEVEL" val="2"/>
  <p:tag name="ARTICULATE_PLAYLIST_ID" val="-1"/>
  <p:tag name="ARTICULATE_LOCK_SLIDE" val="0"/>
  <p:tag name="AQP_ADVANCE_MODE" val="0"/>
  <p:tag name="ARTICULATE_SLIDE_NAV" val="98"/>
</p:tagLst>
</file>

<file path=ppt/tags/tag296.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297.xml><?xml version="1.0" encoding="utf-8"?>
<p:tagLst xmlns:a="http://schemas.openxmlformats.org/drawingml/2006/main" xmlns:r="http://schemas.openxmlformats.org/officeDocument/2006/relationships" xmlns:p="http://schemas.openxmlformats.org/presentationml/2006/main">
  <p:tag name="ART_QM_A" val="1"/>
</p:tagLst>
</file>

<file path=ppt/tags/tag298.xml><?xml version="1.0" encoding="utf-8"?>
<p:tagLst xmlns:a="http://schemas.openxmlformats.org/drawingml/2006/main" xmlns:r="http://schemas.openxmlformats.org/officeDocument/2006/relationships" xmlns:p="http://schemas.openxmlformats.org/presentationml/2006/main">
  <p:tag name="ART_QM_B"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GUID" val="37b90843-21ab-4366-83ad-dc0262385030"/>
  <p:tag name="AUDIO_IMPORT" val="T:\Qualification Backup\JDLink_NG\Media\Audio\JDZXLINK-SO\095LINKSO.wav"/>
  <p:tag name="AUDIO_ID" val="685"/>
  <p:tag name="ELAPSEDTIME" val="14.107"/>
  <p:tag name="ARTICULATE_SLIDE_PAUSE" val="1"/>
  <p:tag name="ARTICULATE_NAV_LEVEL" val="3"/>
  <p:tag name="ARTICULATE_PLAYLIST_ID" val="-1"/>
  <p:tag name="ARTICULATE_LOCK_SLIDE" val="0"/>
  <p:tag name="ARTICULATE_SLIDE_NAV" val="99"/>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l18odrUM_files\slide0001_image001.png"/>
</p:tagLst>
</file>

<file path=ppt/tags/tag3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WTXI7VDD_files\slide0001_image001.png"/>
</p:tagLst>
</file>

<file path=ppt/tags/tag300.xml><?xml version="1.0" encoding="utf-8"?>
<p:tagLst xmlns:a="http://schemas.openxmlformats.org/drawingml/2006/main" xmlns:r="http://schemas.openxmlformats.org/officeDocument/2006/relationships" xmlns:p="http://schemas.openxmlformats.org/presentationml/2006/main">
  <p:tag name="ARTICULATE_SLIDE_GUID" val="f329d376-366c-4329-8dd2-643cc5ec6406"/>
  <p:tag name="AUDIO_IMPORT" val="T:\Qualification Backup\JDLink_NG\Media\Audio\JDZXLINK-SO\096LINKSO.wav"/>
  <p:tag name="AUDIO_ID" val="686"/>
  <p:tag name="ELAPSEDTIME" val="4.624"/>
  <p:tag name="ARTICULATE_SLIDE_PAUSE" val="1"/>
  <p:tag name="ARTICULATE_NAV_LEVEL" val="1"/>
  <p:tag name="ARTICULATE_PLAYLIST_ID" val="-1"/>
  <p:tag name="ARTICULATE_LOCK_SLIDE" val="0"/>
  <p:tag name="ARTICULATE_SLIDE_NAV" val="100"/>
</p:tagLst>
</file>

<file path=ppt/tags/tag30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02.xml><?xml version="1.0" encoding="utf-8"?>
<p:tagLst xmlns:a="http://schemas.openxmlformats.org/drawingml/2006/main" xmlns:r="http://schemas.openxmlformats.org/officeDocument/2006/relationships" xmlns:p="http://schemas.openxmlformats.org/presentationml/2006/main">
  <p:tag name="ARTICULATE_SLIDE_GUID" val="87720539-a67f-43af-9b27-448cb5ff5be4"/>
  <p:tag name="AUDIO_IMPORT" val="T:\Qualification Backup\JDLink_NG\Media\Audio\JDZXLINK-SO\097LINKSO.wav"/>
  <p:tag name="AUDIO_ID" val="687"/>
  <p:tag name="ELAPSEDTIME" val="3.031"/>
  <p:tag name="ARTICULATE_SLIDE_PAUSE" val="1"/>
  <p:tag name="ARTICULATE_NAV_LEVEL" val="1"/>
  <p:tag name="ARTICULATE_PLAYLIST_ID" val="-1"/>
  <p:tag name="ARTICULATE_LOCK_SLIDE" val="0"/>
  <p:tag name="ARTICULATE_SLIDE_NAV" val="101"/>
</p:tagLst>
</file>

<file path=ppt/tags/tag30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fQXggadt_files\slide0001_image001.jpg"/>
</p:tagLst>
</file>

<file path=ppt/tags/tag304.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3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Xw73qtvy_files\slide0001_image001.png"/>
</p:tagLst>
</file>

<file path=ppt/tags/tag40.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12LINKPO.wav"/>
  <p:tag name="AUDIO_ID" val="630"/>
  <p:tag name="ELAPSEDTIME" val="52.742"/>
  <p:tag name="ARTICULATE_SLIDE_GUID" val="b4b86aa7-b290-408b-a7f6-ed736cd6ef67"/>
  <p:tag name="ARTICULATE_SLIDE_PAUSE" val="1"/>
  <p:tag name="ARTICULATE_NAV_LEVEL" val="3"/>
  <p:tag name="ARTICULATE_PLAYLIST_ID" val="-1"/>
  <p:tag name="ARTICULATE_LOCK_SLIDE" val="0"/>
  <p:tag name="ARTICULATE_SLIDE_NAV" val="12"/>
</p:tagLst>
</file>

<file path=ppt/tags/tag4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rK6Cl16A_files\slide0001_image001.png"/>
</p:tagLst>
</file>

<file path=ppt/tags/tag4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It2SZL5O_files\slide0001_image001.png"/>
</p:tagLst>
</file>

<file path=ppt/tags/tag5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1.xml><?xml version="1.0" encoding="utf-8"?>
<p:tagLst xmlns:a="http://schemas.openxmlformats.org/drawingml/2006/main" xmlns:r="http://schemas.openxmlformats.org/officeDocument/2006/relationships" xmlns:p="http://schemas.openxmlformats.org/presentationml/2006/main">
  <p:tag name="TIMELINE" val="5.4"/>
  <p:tag name="ARTICULATE_SLIDE_GUID" val="e26f44ca-ed43-4f86-bddb-e4535cd879fd"/>
  <p:tag name="AUDIO_IMPORT" val="T:\Qualification Backup\JDLink_NG\Media\Audio\JDZXLINK-PO\013LINKPO.wav"/>
  <p:tag name="AUDIO_ID" val="631"/>
  <p:tag name="ELAPSEDTIME" val="23.746"/>
  <p:tag name="ARTICULATE_SLIDE_PAUSE" val="1"/>
  <p:tag name="ARTICULATE_NAV_LEVEL" val="3"/>
  <p:tag name="ARTICULATE_PLAYLIST_ID" val="-1"/>
  <p:tag name="ARTICULATE_LOCK_SLIDE" val="0"/>
  <p:tag name="ARTICULATE_SLIDE_NAV" val="13"/>
</p:tagLst>
</file>

<file path=ppt/tags/tag5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b6nJPpLk_files\slide0001_image001.jpg"/>
</p:tagLst>
</file>

<file path=ppt/tags/tag5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4.xml><?xml version="1.0" encoding="utf-8"?>
<p:tagLst xmlns:a="http://schemas.openxmlformats.org/drawingml/2006/main" xmlns:r="http://schemas.openxmlformats.org/officeDocument/2006/relationships" xmlns:p="http://schemas.openxmlformats.org/presentationml/2006/main">
  <p:tag name="TIMELINE" val="3.3"/>
  <p:tag name="ARTICULATE_SLIDE_GUID" val="4c21599d-b449-4ab1-bce0-db3702ccd29b"/>
  <p:tag name="AUDIO_IMPORT" val="T:\Qualification Backup\JDLink_NG\Media\Audio\JDZXLINK-PO\014LINKPO.wav"/>
  <p:tag name="AUDIO_ID" val="632"/>
  <p:tag name="ELAPSEDTIME" val="54.178"/>
  <p:tag name="ARTICULATE_SLIDE_PAUSE" val="1"/>
  <p:tag name="ARTICULATE_NAV_LEVEL" val="3"/>
  <p:tag name="ARTICULATE_PLAYLIST_ID" val="-1"/>
  <p:tag name="ARTICULATE_LOCK_SLIDE" val="0"/>
  <p:tag name="ARTICULATE_SLIDE_NAV" val="14"/>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8.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5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YojfeU6a_files\slide0001_image001.png"/>
</p:tagLst>
</file>

<file path=ppt/tags/tag60.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15LINKPO.wav"/>
  <p:tag name="AUDIO_ID" val="633"/>
  <p:tag name="ELAPSEDTIME" val="25.6"/>
  <p:tag name="ARTICULATE_SLIDE_GUID" val="3b3facd5-5675-4465-9b8e-6971bf975a48"/>
  <p:tag name="ARTICULATE_SLIDE_PAUSE" val="1"/>
  <p:tag name="ARTICULATE_NAV_LEVEL" val="3"/>
  <p:tag name="ARTICULATE_PLAYLIST_ID" val="-1"/>
  <p:tag name="ARTICULATE_LOCK_SLIDE" val="0"/>
  <p:tag name="ARTICULATE_SLIDE_NAV" val="15"/>
</p:tagLst>
</file>

<file path=ppt/tags/tag6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Y8j8iD01_files\slide0001_image001.jpg"/>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wUCRH1Dq_files\slide0001_image001.jpg"/>
</p:tagLst>
</file>

<file path=ppt/tags/tag65.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16LINKPO.wav"/>
  <p:tag name="AUDIO_ID" val="634"/>
  <p:tag name="ELAPSEDTIME" val="42.397"/>
  <p:tag name="ARTICULATE_SLIDE_GUID" val="e7278b56-1989-4552-8013-cbb88c0dddc8"/>
  <p:tag name="ARTICULATE_SLIDE_PAUSE" val="1"/>
  <p:tag name="ARTICULATE_NAV_LEVEL" val="3"/>
  <p:tag name="ARTICULATE_PLAYLIST_ID" val="-1"/>
  <p:tag name="ARTICULATE_LOCK_SLIDE" val="0"/>
  <p:tag name="ARTICULATE_SLIDE_NAV" val="16"/>
</p:tagLst>
</file>

<file path=ppt/tags/tag6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kLz9zQUa_files\slide0001_image001.jpg"/>
</p:tagLst>
</file>

<file path=ppt/tags/tag6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65cIUMo1_files\slide0001_image001.jpg"/>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iTqMsKUB_files\slide0001_image001.png"/>
</p:tagLst>
</file>

<file path=ppt/tags/tag70.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17LINKPO.wav"/>
  <p:tag name="AUDIO_ID" val="635"/>
  <p:tag name="ELAPSEDTIME" val="27.298"/>
  <p:tag name="ARTICULATE_SLIDE_GUID" val="dafcf573-7d0f-40df-8688-0ea1de4d1b15"/>
  <p:tag name="ARTICULATE_SLIDE_PAUSE" val="1"/>
  <p:tag name="ARTICULATE_NAV_LEVEL" val="3"/>
  <p:tag name="ARTICULATE_PLAYLIST_ID" val="-1"/>
  <p:tag name="ARTICULATE_LOCK_SLIDE" val="0"/>
  <p:tag name="ARTICULATE_SLIDE_NAV" val="17"/>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JSZIpFRA_files\slide0001_image001.jpg"/>
</p:tagLst>
</file>

<file path=ppt/tags/tag7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mm4JTjLL_files\slide0001_image001.jpg"/>
</p:tagLst>
</file>

<file path=ppt/tags/tag75.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18LINKPO.wav"/>
  <p:tag name="AUDIO_ID" val="636"/>
  <p:tag name="ELAPSEDTIME" val="4.833"/>
  <p:tag name="ARTICULATE_SLIDE_GUID" val="9f713cda-5310-4a64-a12d-b43f7cb1c972"/>
  <p:tag name="ARTICULATE_SLIDE_PAUSE" val="1"/>
  <p:tag name="ARTICULATE_NAV_LEVEL" val="3"/>
  <p:tag name="ARTICULATE_PLAYLIST_ID" val="-1"/>
  <p:tag name="ARTICULATE_LOCK_SLIDE" val="0"/>
  <p:tag name="ARTICULATE_SLIDE_NAV" val="18"/>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uf2yHOft_files\slide0001_image001.png"/>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iOzIG5B5_files\slide0001_image001.jpg"/>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l41446\LOCALS~1\Temp\articulate\presenter\imgtemp\mMWXQdO8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04bd641-df41-4900-a8eb-8edd6c4ae810"/>
  <p:tag name="AUDIO_IMPORT" val="T:\Qualification Backup\JDLink_NG\Media\Audio\JDZXLINK-PO\001LINKPO.wav"/>
  <p:tag name="AUDIO_ID" val="619"/>
  <p:tag name="ELAPSEDTIME" val="11.834"/>
  <p:tag name="ARTICULATE_SLIDE_PAUSE" val="1"/>
  <p:tag name="ARTICULATE_NAV_LEVEL" val="1"/>
  <p:tag name="ARTICULATE_PLAYLIST_ID" val="-1"/>
  <p:tag name="ARTICULATE_LOCK_SLIDE" val="0"/>
  <p:tag name="ARTICULATE_SLIDE_NAV" val="1"/>
</p:tagLst>
</file>

<file path=ppt/tags/tag80.xml><?xml version="1.0" encoding="utf-8"?>
<p:tagLst xmlns:a="http://schemas.openxmlformats.org/drawingml/2006/main" xmlns:r="http://schemas.openxmlformats.org/officeDocument/2006/relationships" xmlns:p="http://schemas.openxmlformats.org/presentationml/2006/main">
  <p:tag name="QUIZMAKER_QUIZ_FILENAME" val="T:\Qualification Backup\JDLink_NG\Tests\JDLinkZXLink_PO_CheckYourKnowledge2.quiz"/>
  <p:tag name="QUIZMAKER_QUIZ_SLIDE_ID" val="679"/>
  <p:tag name="OVERRIDE" val="QUIZMAKER_QUIZ_SLIDE"/>
  <p:tag name="QUIZMAKER_QUIZ_TITLE" val="JDLink/ZXLink - PO Check Your Knowledge 2"/>
  <p:tag name="AQP_PASS_SCORE" val="80"/>
  <p:tag name="AQP_PASS_ACTION" val="2"/>
  <p:tag name="AQP_FAIL_ACTION" val="2"/>
  <p:tag name="QUIZMAKER_LAST_MODIFY_DATE" val="40567.5000810185"/>
  <p:tag name="ELAPSEDTIME" val="5"/>
  <p:tag name="AQP_TRAP" val="0"/>
  <p:tag name="ARTICULATE_SLIDE_GUID" val="ec3abebd-42b8-44ca-b475-45bc37f90f3e"/>
  <p:tag name="ARTICULATE_SLIDE_PAUSE" val="1"/>
  <p:tag name="ARTICULATE_NAV_LEVEL" val="3"/>
  <p:tag name="ARTICULATE_PLAYLIST_ID" val="-1"/>
  <p:tag name="ARTICULATE_LOCK_SLIDE" val="0"/>
  <p:tag name="ARTICULATE_SLIDE_NAV" val="19"/>
</p:tagLst>
</file>

<file path=ppt/tags/tag81.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82.xml><?xml version="1.0" encoding="utf-8"?>
<p:tagLst xmlns:a="http://schemas.openxmlformats.org/drawingml/2006/main" xmlns:r="http://schemas.openxmlformats.org/officeDocument/2006/relationships" xmlns:p="http://schemas.openxmlformats.org/presentationml/2006/main">
  <p:tag name="ART_QM_A" val="1"/>
</p:tagLst>
</file>

<file path=ppt/tags/tag83.xml><?xml version="1.0" encoding="utf-8"?>
<p:tagLst xmlns:a="http://schemas.openxmlformats.org/drawingml/2006/main" xmlns:r="http://schemas.openxmlformats.org/officeDocument/2006/relationships" xmlns:p="http://schemas.openxmlformats.org/presentationml/2006/main">
  <p:tag name="ART_QM_B" val="1"/>
</p:tagLst>
</file>

<file path=ppt/tags/tag84.xml><?xml version="1.0" encoding="utf-8"?>
<p:tagLst xmlns:a="http://schemas.openxmlformats.org/drawingml/2006/main" xmlns:r="http://schemas.openxmlformats.org/officeDocument/2006/relationships" xmlns:p="http://schemas.openxmlformats.org/presentationml/2006/main">
  <p:tag name="OVERRIDE" val="ENGAGE_INTERACTION_SLIDE"/>
  <p:tag name="ENGAGE_INTERACTION_FILENAME" val="T:\Qualification Backup\JDLink_NG\Articulate_Preparation\DealerRole.intr"/>
  <p:tag name="ENGAGE_INTERACTION_SLIDE_ID" val="684"/>
  <p:tag name="ENGAGE_INTERACTION_TITLE" val="Dealer Role"/>
  <p:tag name="ENGAGE_LAST_MODIFY_DATE" val="40550.4030902778"/>
  <p:tag name="ENGAGE_INTERACTION_TRAP" val="0"/>
  <p:tag name="ENGAGE_INTERACTION_FINISH_MESSAGE" val="Next Slide"/>
  <p:tag name="ENGAGE_INTERACTION_FINISH" val="1"/>
  <p:tag name="AUDIO_IMPORT" val="T:\Qualification Backup\JDLink_NG\Media\Audio\JDZXLINK-PO\020LINKPO.wav"/>
  <p:tag name="AUDIO_ID" val="684"/>
  <p:tag name="ELAPSEDTIME" val="13.401"/>
  <p:tag name="ARTICULATE_SLIDE_GUID" val="48ebebc7-7944-409f-9929-b609024009ae"/>
  <p:tag name="ARTICULATE_SLIDE_PAUSE" val="1"/>
  <p:tag name="ARTICULATE_NAV_LEVEL" val="3"/>
  <p:tag name="ARTICULATE_PLAYLIST_ID" val="-1"/>
  <p:tag name="ARTICULATE_LOCK_SLIDE" val="0"/>
  <p:tag name="ARTICULATE_SLIDE_NAV" val="20"/>
</p:tagLst>
</file>

<file path=ppt/tags/tag85.xml><?xml version="1.0" encoding="utf-8"?>
<p:tagLst xmlns:a="http://schemas.openxmlformats.org/drawingml/2006/main" xmlns:r="http://schemas.openxmlformats.org/officeDocument/2006/relationships" xmlns:p="http://schemas.openxmlformats.org/presentationml/2006/main">
  <p:tag name="ART_ENGAGE_A" val="1"/>
</p:tagLst>
</file>

<file path=ppt/tags/tag86.xml><?xml version="1.0" encoding="utf-8"?>
<p:tagLst xmlns:a="http://schemas.openxmlformats.org/drawingml/2006/main" xmlns:r="http://schemas.openxmlformats.org/officeDocument/2006/relationships" xmlns:p="http://schemas.openxmlformats.org/presentationml/2006/main">
  <p:tag name="ART_ENGAGE_B" val="1"/>
</p:tagLst>
</file>

<file path=ppt/tags/tag87.xml><?xml version="1.0" encoding="utf-8"?>
<p:tagLst xmlns:a="http://schemas.openxmlformats.org/drawingml/2006/main" xmlns:r="http://schemas.openxmlformats.org/officeDocument/2006/relationships" xmlns:p="http://schemas.openxmlformats.org/presentationml/2006/main">
  <p:tag name="ENGAGE_PROPERTY" val="1"/>
  <p:tag name="ART_ENGAGE_A" val="1"/>
</p:tagLst>
</file>

<file path=ppt/tags/tag88.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21LINKPO.wav"/>
  <p:tag name="AUDIO_ID" val="639"/>
  <p:tag name="ELAPSEDTIME" val="33.594"/>
  <p:tag name="ARTICULATE_SLIDE_GUID" val="63c1dad4-6b47-4afb-b939-086d36064b8c"/>
  <p:tag name="ARTICULATE_SLIDE_PAUSE" val="1"/>
  <p:tag name="ARTICULATE_NAV_LEVEL" val="3"/>
  <p:tag name="ARTICULATE_PLAYLIST_ID" val="-1"/>
  <p:tag name="ARTICULATE_LOCK_SLIDE" val="0"/>
  <p:tag name="ARTICULATE_SLIDE_NAV" val="21"/>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0.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22LINKPO.wav"/>
  <p:tag name="AUDIO_ID" val="640"/>
  <p:tag name="ELAPSEDTIME" val="13.14"/>
  <p:tag name="ARTICULATE_SLIDE_GUID" val="24c03771-6041-447f-9e5d-abf1d71224a2"/>
  <p:tag name="ARTICULATE_SLIDE_PAUSE" val="1"/>
  <p:tag name="ARTICULATE_NAV_LEVEL" val="3"/>
  <p:tag name="ARTICULATE_PLAYLIST_ID" val="-1"/>
  <p:tag name="ARTICULATE_LOCK_SLIDE" val="0"/>
  <p:tag name="ARTICULATE_SLIDE_NAV" val="2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2.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23LINKPO.wav"/>
  <p:tag name="AUDIO_ID" val="641"/>
  <p:tag name="ELAPSEDTIME" val="11.651"/>
  <p:tag name="ARTICULATE_SLIDE_GUID" val="ec173d65-0896-4f6d-beb7-f33844ea928e"/>
  <p:tag name="ARTICULATE_SLIDE_PAUSE" val="1"/>
  <p:tag name="ARTICULATE_NAV_LEVEL" val="3"/>
  <p:tag name="ARTICULATE_PLAYLIST_ID" val="-1"/>
  <p:tag name="ARTICULATE_LOCK_SLIDE" val="0"/>
  <p:tag name="ARTICULATE_SLIDE_NAV" val="23"/>
</p:tagLst>
</file>

<file path=ppt/tags/tag9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4.xml><?xml version="1.0" encoding="utf-8"?>
<p:tagLst xmlns:a="http://schemas.openxmlformats.org/drawingml/2006/main" xmlns:r="http://schemas.openxmlformats.org/officeDocument/2006/relationships" xmlns:p="http://schemas.openxmlformats.org/presentationml/2006/main">
  <p:tag name="AUDIO_IMPORT" val="T:\Qualification Backup\JDLink_NG\Media\Audio\JDZXLINK-PO\024LINKPO.wav"/>
  <p:tag name="AUDIO_ID" val="642"/>
  <p:tag name="ELAPSEDTIME" val="13.741"/>
  <p:tag name="ARTICULATE_SLIDE_GUID" val="1ff1ba94-0c58-47d1-8cfa-e37493387ac8"/>
  <p:tag name="ARTICULATE_SLIDE_PAUSE" val="1"/>
  <p:tag name="ARTICULATE_NAV_LEVEL" val="3"/>
  <p:tag name="ARTICULATE_PLAYLIST_ID" val="-1"/>
  <p:tag name="ARTICULATE_LOCK_SLIDE" val="0"/>
  <p:tag name="ARTICULATE_SLIDE_NAV" val="24"/>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6.xml><?xml version="1.0" encoding="utf-8"?>
<p:tagLst xmlns:a="http://schemas.openxmlformats.org/drawingml/2006/main" xmlns:r="http://schemas.openxmlformats.org/officeDocument/2006/relationships" xmlns:p="http://schemas.openxmlformats.org/presentationml/2006/main">
  <p:tag name="QUIZMAKER_QUIZ_FILENAME" val="T:\Qualification Backup\JDLink_NG\Tests\JDLinkZXLink_PO_CheckYourKnowledge3.quiz"/>
  <p:tag name="QUIZMAKER_QUIZ_SLIDE_ID" val="680"/>
  <p:tag name="OVERRIDE" val="QUIZMAKER_QUIZ_SLIDE"/>
  <p:tag name="QUIZMAKER_QUIZ_TITLE" val="JDLink/ZXLink - PO Check Your Knowledge 3"/>
  <p:tag name="AQP_PASS_SCORE" val="80"/>
  <p:tag name="AQP_PASS_ACTION" val="2"/>
  <p:tag name="AQP_FAIL_ACTION" val="2"/>
  <p:tag name="QUIZMAKER_LAST_MODIFY_DATE" val="40567.505787037"/>
  <p:tag name="ELAPSEDTIME" val="5"/>
  <p:tag name="AQP_TRAP" val="0"/>
  <p:tag name="ARTICULATE_SLIDE_GUID" val="487b2b0b-ac52-4b80-a4a2-b7e0d12ed89b"/>
  <p:tag name="ARTICULATE_SLIDE_PAUSE" val="1"/>
  <p:tag name="ARTICULATE_NAV_LEVEL" val="3"/>
  <p:tag name="ARTICULATE_PLAYLIST_ID" val="-1"/>
  <p:tag name="ARTICULATE_LOCK_SLIDE" val="0"/>
  <p:tag name="ARTICULATE_SLIDE_NAV" val="25"/>
</p:tagLst>
</file>

<file path=ppt/tags/tag97.xml><?xml version="1.0" encoding="utf-8"?>
<p:tagLst xmlns:a="http://schemas.openxmlformats.org/drawingml/2006/main" xmlns:r="http://schemas.openxmlformats.org/officeDocument/2006/relationships" xmlns:p="http://schemas.openxmlformats.org/presentationml/2006/main">
  <p:tag name="QM_PROPERTY" val="1"/>
  <p:tag name="ART_QM_A" val="1"/>
</p:tagLst>
</file>

<file path=ppt/tags/tag98.xml><?xml version="1.0" encoding="utf-8"?>
<p:tagLst xmlns:a="http://schemas.openxmlformats.org/drawingml/2006/main" xmlns:r="http://schemas.openxmlformats.org/officeDocument/2006/relationships" xmlns:p="http://schemas.openxmlformats.org/presentationml/2006/main">
  <p:tag name="ART_QM_A" val="1"/>
</p:tagLst>
</file>

<file path=ppt/tags/tag99.xml><?xml version="1.0" encoding="utf-8"?>
<p:tagLst xmlns:a="http://schemas.openxmlformats.org/drawingml/2006/main" xmlns:r="http://schemas.openxmlformats.org/officeDocument/2006/relationships" xmlns:p="http://schemas.openxmlformats.org/presentationml/2006/main">
  <p:tag name="ART_QM_B" val="1"/>
</p:tagLst>
</file>

<file path=ppt/theme/theme1.xml><?xml version="1.0" encoding="utf-8"?>
<a:theme xmlns:a="http://schemas.openxmlformats.org/drawingml/2006/main" name="1_Office Theme">
  <a:themeElements>
    <a:clrScheme name="John Deere Black and Yellow">
      <a:dk1>
        <a:sysClr val="windowText" lastClr="000000"/>
      </a:dk1>
      <a:lt1>
        <a:sysClr val="window" lastClr="C7EDCC"/>
      </a:lt1>
      <a:dk2>
        <a:srgbClr val="333333"/>
      </a:dk2>
      <a:lt2>
        <a:srgbClr val="CCCCCC"/>
      </a:lt2>
      <a:accent1>
        <a:srgbClr val="000000"/>
      </a:accent1>
      <a:accent2>
        <a:srgbClr val="FFDE00"/>
      </a:accent2>
      <a:accent3>
        <a:srgbClr val="333333"/>
      </a:accent3>
      <a:accent4>
        <a:srgbClr val="FFF173"/>
      </a:accent4>
      <a:accent5>
        <a:srgbClr val="666666"/>
      </a:accent5>
      <a:accent6>
        <a:srgbClr val="FFFAD0"/>
      </a:accent6>
      <a:hlink>
        <a:srgbClr val="367C2B"/>
      </a:hlink>
      <a:folHlink>
        <a:srgbClr val="666666"/>
      </a:folHlink>
    </a:clrScheme>
    <a:fontScheme name="John Deer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lstStyle>
        <a:defPPr algn="ctr">
          <a:defRPr sz="1400" dirty="0" err="1" smtClean="0">
            <a:latin typeface="Verdana"/>
            <a:cs typeface="Verdana"/>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Verdana"/>
            <a:cs typeface="Verdana"/>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13819</TotalTime>
  <Words>10029</Words>
  <Application>Microsoft Office PowerPoint</Application>
  <PresentationFormat>On-screen Show (4:3)</PresentationFormat>
  <Paragraphs>1057</Paragraphs>
  <Slides>101</Slides>
  <Notes>101</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1_Office Theme</vt:lpstr>
      <vt:lpstr>JDLink|ZXLink Technical Overview</vt:lpstr>
      <vt:lpstr>In this course there are (2) lessons to complete.</vt:lpstr>
      <vt:lpstr>Product Overview</vt:lpstr>
      <vt:lpstr>What is JDLink and ZXLink?</vt:lpstr>
      <vt:lpstr>What can JDLink and ZXLink do?</vt:lpstr>
      <vt:lpstr>Hardware and Subscription Levels</vt:lpstr>
      <vt:lpstr>Levels of Service</vt:lpstr>
      <vt:lpstr>Express vs. Select Differences</vt:lpstr>
      <vt:lpstr>In Base Strategy</vt:lpstr>
      <vt:lpstr>JDLink/ZXLink - PO Check Your Knowledge 1</vt:lpstr>
      <vt:lpstr>How Does JDLink Work? Select and Ultimate</vt:lpstr>
      <vt:lpstr>How does JDLink work? Optional Satellite Feature for Select and Ultimate (mid 2011)</vt:lpstr>
      <vt:lpstr>John Deere Telematics Contract</vt:lpstr>
      <vt:lpstr>Express Components</vt:lpstr>
      <vt:lpstr>Select and Ultimate Components</vt:lpstr>
      <vt:lpstr>Select and Ultimate Components</vt:lpstr>
      <vt:lpstr>Select and Ultimate Components</vt:lpstr>
      <vt:lpstr>Select and Ultimate Components</vt:lpstr>
      <vt:lpstr>JDLink/ZXLink - PO Check Your Knowledge 2</vt:lpstr>
      <vt:lpstr>Dealer Role</vt:lpstr>
      <vt:lpstr>Web Application User Roles</vt:lpstr>
      <vt:lpstr>Web Application – User Roles</vt:lpstr>
      <vt:lpstr>Web Application – User Roles</vt:lpstr>
      <vt:lpstr>Web Application – User Roles</vt:lpstr>
      <vt:lpstr>JDLink/ZXLink - PO Check Your Knowledge 3</vt:lpstr>
      <vt:lpstr>JDLink/ZXLink Web Application</vt:lpstr>
      <vt:lpstr>Opening Dashboard</vt:lpstr>
      <vt:lpstr>Dashboard with Machine Group Loaded</vt:lpstr>
      <vt:lpstr>Landmarks</vt:lpstr>
      <vt:lpstr>Alert Escalation</vt:lpstr>
      <vt:lpstr>Geofence and Curfew</vt:lpstr>
      <vt:lpstr>Company Preferences</vt:lpstr>
      <vt:lpstr>Terminal Setup</vt:lpstr>
      <vt:lpstr>Users and Groups</vt:lpstr>
      <vt:lpstr>Equipment Groups</vt:lpstr>
      <vt:lpstr>JDLink/ZXLink - PO Check Your Knowledge 4</vt:lpstr>
      <vt:lpstr>Fleet Care</vt:lpstr>
      <vt:lpstr>JDLink and Service ADVISOR Remote</vt:lpstr>
      <vt:lpstr>JDLink and Service ADVISOR Remote</vt:lpstr>
      <vt:lpstr>How Service ADVISOR™ Remote Works</vt:lpstr>
      <vt:lpstr>How Service ADVISOR™ Remote Works</vt:lpstr>
      <vt:lpstr>How Service ADVISOR™ Remote Works</vt:lpstr>
      <vt:lpstr>Customer Value</vt:lpstr>
      <vt:lpstr>Dealer Value</vt:lpstr>
      <vt:lpstr>JDLink/ZXLink - PO Check Your Knowledge 5</vt:lpstr>
      <vt:lpstr>3rd Party Software Integration</vt:lpstr>
      <vt:lpstr>Integrated Software Packages</vt:lpstr>
      <vt:lpstr>AEMP Telematics Standard</vt:lpstr>
      <vt:lpstr>Telematics Standard Data Elements</vt:lpstr>
      <vt:lpstr>What Does This Mean for Your Customer?</vt:lpstr>
      <vt:lpstr>Support Available</vt:lpstr>
      <vt:lpstr>JDLink and ZXLink Differentiation</vt:lpstr>
      <vt:lpstr>JDLink/ZXLink - PO Check Your Knowledge 6</vt:lpstr>
      <vt:lpstr>Product Overview Summary</vt:lpstr>
      <vt:lpstr>Technical Overview</vt:lpstr>
      <vt:lpstr>Hardware and Subscription Levels</vt:lpstr>
      <vt:lpstr>JDLink/ZXLink - TO Check Your Knowledge 1</vt:lpstr>
      <vt:lpstr>JDLink and ZXLink Installation Options</vt:lpstr>
      <vt:lpstr>JDLink/ZXLink - TO Check Your Knowledge 2</vt:lpstr>
      <vt:lpstr>Installation Planning</vt:lpstr>
      <vt:lpstr>Installation Instructions</vt:lpstr>
      <vt:lpstr>Installation Plan - Safety</vt:lpstr>
      <vt:lpstr>MTG Key Specifications</vt:lpstr>
      <vt:lpstr>Wiring Configuration – Ultimate Capable</vt:lpstr>
      <vt:lpstr>Wiring Configuration – Select All Makes</vt:lpstr>
      <vt:lpstr>Universal Wiring Configurations</vt:lpstr>
      <vt:lpstr>System Wiring Requirements</vt:lpstr>
      <vt:lpstr>CAN Connection – Ultimate Capable</vt:lpstr>
      <vt:lpstr>Cable Routing</vt:lpstr>
      <vt:lpstr>MTG Mounting</vt:lpstr>
      <vt:lpstr>Antenna Mount</vt:lpstr>
      <vt:lpstr>Customer Approval</vt:lpstr>
      <vt:lpstr>Installation Questions</vt:lpstr>
      <vt:lpstr>JDLink/ZXLink - TO Check Your Knowledge 3</vt:lpstr>
      <vt:lpstr>Activation, Registration and Setup</vt:lpstr>
      <vt:lpstr>Express Installation Configuration Tool</vt:lpstr>
      <vt:lpstr>MTG - Registration Process Ultimate Installations</vt:lpstr>
      <vt:lpstr>MTG Installation Active Registration Process</vt:lpstr>
      <vt:lpstr>MTG - Web Registration Process</vt:lpstr>
      <vt:lpstr>MTG - Service Advisor Registration</vt:lpstr>
      <vt:lpstr>JDLink/ZXLink - TO Check Your Knowledge 4</vt:lpstr>
      <vt:lpstr>MTG Terminal Power States</vt:lpstr>
      <vt:lpstr>MTG Terminal Power States</vt:lpstr>
      <vt:lpstr>JDLink/ZXLink - TO Check Your Knowledge 5</vt:lpstr>
      <vt:lpstr>Using the web as a Diagnostic Tool</vt:lpstr>
      <vt:lpstr>How to Access Data</vt:lpstr>
      <vt:lpstr>Data Examples</vt:lpstr>
      <vt:lpstr>Diagnostics &amp; Troubleshooting</vt:lpstr>
      <vt:lpstr>Diagnostics &amp; Troubleshooting</vt:lpstr>
      <vt:lpstr>Diagnostics &amp; Troubleshooting</vt:lpstr>
      <vt:lpstr>Diagnostics &amp; Troubleshooting</vt:lpstr>
      <vt:lpstr>JDLink/ZXLink - TO Check Your Knowledge 6</vt:lpstr>
      <vt:lpstr>Support Resources</vt:lpstr>
      <vt:lpstr>CCC’s Role with JDLink/ZXLink</vt:lpstr>
      <vt:lpstr>DTAC’s Role with JDLink/ZXLink </vt:lpstr>
      <vt:lpstr>Technical Overview Summary</vt:lpstr>
      <vt:lpstr>Post Assessment Information</vt:lpstr>
      <vt:lpstr>JDLink/ZXLink - TO Post Assessment</vt:lpstr>
      <vt:lpstr>Completed</vt:lpstr>
      <vt:lpstr>Help!</vt:lpstr>
      <vt:lpstr>How Do I Navigate?</vt:lpstr>
    </vt:vector>
  </TitlesOfParts>
  <Company>Deere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Overview</dc:title>
  <dc:creator>Richard S Park</dc:creator>
  <cp:lastModifiedBy>DE-JN-2</cp:lastModifiedBy>
  <cp:revision>918</cp:revision>
  <dcterms:created xsi:type="dcterms:W3CDTF">2007-06-13T15:01:33Z</dcterms:created>
  <dcterms:modified xsi:type="dcterms:W3CDTF">2011-05-16T09:51:07Z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JDLink Technical Online Training and Test_v2</vt:lpwstr>
  </property>
  <property fmtid="{D5CDD505-2E9C-101B-9397-08002B2CF9AE}" pid="3" name="ArticulateUseProject">
    <vt:lpwstr>1</vt:lpwstr>
  </property>
  <property fmtid="{D5CDD505-2E9C-101B-9397-08002B2CF9AE}" pid="4" name="ArticulateGUID">
    <vt:lpwstr>E5B19077-EBB9-4BAC-90EF-74E6CF68BBE3</vt:lpwstr>
  </property>
  <property fmtid="{D5CDD505-2E9C-101B-9397-08002B2CF9AE}" pid="5" name="ArticulateProjectFull">
    <vt:lpwstr>T:\Qualification Backup\JDLink_NG\Articulate_Preparation\JDLinkZXLink_TechnicalOverview.ppta</vt:lpwstr>
  </property>
</Properties>
</file>